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25.svg" ContentType="image/svg+xml"/>
  <Override PartName="/ppt/media/image140.svg" ContentType="image/svg+xml"/>
  <Override PartName="/ppt/media/image142.svg" ContentType="image/svg+xml"/>
  <Override PartName="/ppt/media/image144.svg" ContentType="image/svg+xml"/>
  <Override PartName="/ppt/media/image146.svg" ContentType="image/svg+xml"/>
  <Override PartName="/ppt/media/image147.svg" ContentType="image/svg+xml"/>
  <Override PartName="/ppt/media/image149.svg" ContentType="image/svg+xml"/>
  <Override PartName="/ppt/media/image151.svg" ContentType="image/svg+xml"/>
  <Override PartName="/ppt/media/image168.svg" ContentType="image/svg+xml"/>
  <Override PartName="/ppt/media/image170.svg" ContentType="image/svg+xml"/>
  <Override PartName="/ppt/media/image172.svg" ContentType="image/svg+xml"/>
  <Override PartName="/ppt/media/image174.svg" ContentType="image/svg+xml"/>
  <Override PartName="/ppt/media/image2.svg" ContentType="image/svg+xml"/>
  <Override PartName="/ppt/media/image22.webp" ContentType="image/webp"/>
  <Override PartName="/ppt/media/image47.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8" r:id="rId3"/>
    <p:sldId id="701" r:id="rId4"/>
    <p:sldId id="386" r:id="rId6"/>
    <p:sldId id="535" r:id="rId7"/>
    <p:sldId id="536" r:id="rId8"/>
    <p:sldId id="537" r:id="rId9"/>
    <p:sldId id="840" r:id="rId10"/>
    <p:sldId id="259" r:id="rId11"/>
    <p:sldId id="469" r:id="rId12"/>
    <p:sldId id="470" r:id="rId13"/>
    <p:sldId id="471" r:id="rId14"/>
    <p:sldId id="472" r:id="rId15"/>
    <p:sldId id="473" r:id="rId16"/>
    <p:sldId id="474" r:id="rId17"/>
    <p:sldId id="260" r:id="rId18"/>
    <p:sldId id="475" r:id="rId19"/>
    <p:sldId id="476" r:id="rId20"/>
    <p:sldId id="280" r:id="rId21"/>
    <p:sldId id="282" r:id="rId22"/>
    <p:sldId id="287" r:id="rId23"/>
    <p:sldId id="288" r:id="rId24"/>
    <p:sldId id="290" r:id="rId25"/>
    <p:sldId id="291" r:id="rId26"/>
    <p:sldId id="292" r:id="rId27"/>
    <p:sldId id="293" r:id="rId28"/>
    <p:sldId id="477" r:id="rId29"/>
    <p:sldId id="478" r:id="rId30"/>
    <p:sldId id="479" r:id="rId31"/>
    <p:sldId id="480" r:id="rId32"/>
    <p:sldId id="481" r:id="rId33"/>
    <p:sldId id="488" r:id="rId34"/>
    <p:sldId id="489" r:id="rId35"/>
    <p:sldId id="490" r:id="rId36"/>
    <p:sldId id="483" r:id="rId37"/>
    <p:sldId id="491" r:id="rId38"/>
    <p:sldId id="482" r:id="rId39"/>
    <p:sldId id="493" r:id="rId40"/>
    <p:sldId id="492" r:id="rId41"/>
    <p:sldId id="494" r:id="rId42"/>
    <p:sldId id="495" r:id="rId43"/>
    <p:sldId id="496" r:id="rId44"/>
    <p:sldId id="497" r:id="rId45"/>
    <p:sldId id="498" r:id="rId46"/>
    <p:sldId id="499" r:id="rId47"/>
    <p:sldId id="500" r:id="rId48"/>
    <p:sldId id="501" r:id="rId49"/>
    <p:sldId id="502" r:id="rId50"/>
    <p:sldId id="503" r:id="rId51"/>
    <p:sldId id="504" r:id="rId52"/>
    <p:sldId id="505" r:id="rId53"/>
    <p:sldId id="506" r:id="rId54"/>
    <p:sldId id="507" r:id="rId55"/>
    <p:sldId id="508" r:id="rId56"/>
    <p:sldId id="509" r:id="rId57"/>
    <p:sldId id="510" r:id="rId58"/>
    <p:sldId id="511" r:id="rId59"/>
    <p:sldId id="512" r:id="rId60"/>
    <p:sldId id="513" r:id="rId61"/>
    <p:sldId id="514" r:id="rId62"/>
    <p:sldId id="515" r:id="rId63"/>
    <p:sldId id="516" r:id="rId64"/>
    <p:sldId id="517" r:id="rId65"/>
    <p:sldId id="519" r:id="rId66"/>
    <p:sldId id="518" r:id="rId67"/>
    <p:sldId id="520" r:id="rId68"/>
    <p:sldId id="521" r:id="rId69"/>
    <p:sldId id="522" r:id="rId70"/>
    <p:sldId id="523" r:id="rId71"/>
    <p:sldId id="527" r:id="rId72"/>
    <p:sldId id="524" r:id="rId73"/>
    <p:sldId id="299" r:id="rId74"/>
    <p:sldId id="525" r:id="rId75"/>
    <p:sldId id="526" r:id="rId76"/>
    <p:sldId id="529" r:id="rId77"/>
    <p:sldId id="530" r:id="rId78"/>
    <p:sldId id="531" r:id="rId79"/>
    <p:sldId id="532" r:id="rId80"/>
    <p:sldId id="533" r:id="rId81"/>
    <p:sldId id="534" r:id="rId82"/>
    <p:sldId id="528" r:id="rId83"/>
    <p:sldId id="631" r:id="rId84"/>
    <p:sldId id="632" r:id="rId85"/>
    <p:sldId id="633" r:id="rId86"/>
    <p:sldId id="634" r:id="rId87"/>
    <p:sldId id="642" r:id="rId88"/>
    <p:sldId id="643" r:id="rId89"/>
    <p:sldId id="644" r:id="rId90"/>
    <p:sldId id="645" r:id="rId91"/>
    <p:sldId id="646" r:id="rId92"/>
    <p:sldId id="647" r:id="rId93"/>
    <p:sldId id="648" r:id="rId94"/>
    <p:sldId id="649" r:id="rId95"/>
    <p:sldId id="650" r:id="rId96"/>
    <p:sldId id="652" r:id="rId97"/>
    <p:sldId id="653" r:id="rId98"/>
    <p:sldId id="654" r:id="rId99"/>
    <p:sldId id="655" r:id="rId100"/>
    <p:sldId id="656" r:id="rId101"/>
    <p:sldId id="657" r:id="rId102"/>
    <p:sldId id="658" r:id="rId103"/>
    <p:sldId id="659" r:id="rId104"/>
    <p:sldId id="660" r:id="rId105"/>
    <p:sldId id="661" r:id="rId106"/>
    <p:sldId id="662" r:id="rId107"/>
    <p:sldId id="663" r:id="rId108"/>
    <p:sldId id="664" r:id="rId109"/>
    <p:sldId id="665" r:id="rId110"/>
    <p:sldId id="666" r:id="rId111"/>
    <p:sldId id="667" r:id="rId112"/>
    <p:sldId id="668" r:id="rId113"/>
    <p:sldId id="669" r:id="rId114"/>
    <p:sldId id="670" r:id="rId115"/>
    <p:sldId id="671" r:id="rId116"/>
    <p:sldId id="672" r:id="rId117"/>
    <p:sldId id="673" r:id="rId118"/>
    <p:sldId id="674" r:id="rId119"/>
    <p:sldId id="675" r:id="rId120"/>
    <p:sldId id="676" r:id="rId121"/>
    <p:sldId id="677" r:id="rId122"/>
    <p:sldId id="678" r:id="rId123"/>
    <p:sldId id="679" r:id="rId124"/>
    <p:sldId id="637" r:id="rId125"/>
    <p:sldId id="638" r:id="rId126"/>
    <p:sldId id="680" r:id="rId127"/>
    <p:sldId id="681" r:id="rId128"/>
    <p:sldId id="682" r:id="rId129"/>
    <p:sldId id="683" r:id="rId130"/>
    <p:sldId id="684" r:id="rId131"/>
    <p:sldId id="685" r:id="rId132"/>
    <p:sldId id="686" r:id="rId133"/>
    <p:sldId id="687" r:id="rId134"/>
    <p:sldId id="688" r:id="rId135"/>
    <p:sldId id="689" r:id="rId136"/>
    <p:sldId id="690" r:id="rId137"/>
    <p:sldId id="639" r:id="rId138"/>
    <p:sldId id="691" r:id="rId139"/>
    <p:sldId id="693" r:id="rId140"/>
    <p:sldId id="695" r:id="rId141"/>
    <p:sldId id="696" r:id="rId142"/>
    <p:sldId id="357" r:id="rId143"/>
    <p:sldId id="358" r:id="rId144"/>
  </p:sldIdLst>
  <p:sldSz cx="12192000" cy="6858000"/>
  <p:notesSz cx="6858000" cy="9144000"/>
  <p:custDataLst>
    <p:tags r:id="rId1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22315006" name="夏小芸°Bella" initials="夏" lastIdx="1" clrIdx="0"/>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9B2"/>
    <a:srgbClr val="D0121B"/>
    <a:srgbClr val="FFFFFF"/>
    <a:srgbClr val="26B8F2"/>
    <a:srgbClr val="2875DF"/>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9" Type="http://schemas.openxmlformats.org/officeDocument/2006/relationships/tags" Target="tags/tag848.xml"/><Relationship Id="rId148" Type="http://schemas.openxmlformats.org/officeDocument/2006/relationships/commentAuthors" Target="commentAuthors.xml"/><Relationship Id="rId147" Type="http://schemas.openxmlformats.org/officeDocument/2006/relationships/tableStyles" Target="tableStyles.xml"/><Relationship Id="rId146" Type="http://schemas.openxmlformats.org/officeDocument/2006/relationships/viewProps" Target="viewProps.xml"/><Relationship Id="rId145" Type="http://schemas.openxmlformats.org/officeDocument/2006/relationships/presProps" Target="presProps.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形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8250" y="-1"/>
            <a:ext cx="7143751" cy="5262910"/>
          </a:xfrm>
          <a:prstGeom prst="rect">
            <a:avLst/>
          </a:prstGeom>
        </p:spPr>
      </p:pic>
      <p:sp>
        <p:nvSpPr>
          <p:cNvPr id="25" name="任意多边形: 形状 24"/>
          <p:cNvSpPr/>
          <p:nvPr userDrawn="1"/>
        </p:nvSpPr>
        <p:spPr>
          <a:xfrm flipH="1" flipV="1">
            <a:off x="-895" y="5782746"/>
            <a:ext cx="1487842" cy="1097060"/>
          </a:xfrm>
          <a:custGeom>
            <a:avLst/>
            <a:gdLst>
              <a:gd name="connsiteX0" fmla="*/ 13804 w 1487842"/>
              <a:gd name="connsiteY0" fmla="*/ 2689 h 1097060"/>
              <a:gd name="connsiteX1" fmla="*/ 2833 w 1487842"/>
              <a:gd name="connsiteY1" fmla="*/ 86044 h 1097060"/>
              <a:gd name="connsiteX2" fmla="*/ 32519 w 1487842"/>
              <a:gd name="connsiteY2" fmla="*/ 235617 h 1097060"/>
              <a:gd name="connsiteX3" fmla="*/ 236192 w 1487842"/>
              <a:gd name="connsiteY3" fmla="*/ 421257 h 1097060"/>
              <a:gd name="connsiteX4" fmla="*/ 442518 w 1487842"/>
              <a:gd name="connsiteY4" fmla="*/ 447787 h 1097060"/>
              <a:gd name="connsiteX5" fmla="*/ 682365 w 1487842"/>
              <a:gd name="connsiteY5" fmla="*/ 652070 h 1097060"/>
              <a:gd name="connsiteX6" fmla="*/ 926335 w 1487842"/>
              <a:gd name="connsiteY6" fmla="*/ 1005459 h 1097060"/>
              <a:gd name="connsiteX7" fmla="*/ 1238567 w 1487842"/>
              <a:gd name="connsiteY7" fmla="*/ 1095770 h 1097060"/>
              <a:gd name="connsiteX8" fmla="*/ 1488274 w 1487842"/>
              <a:gd name="connsiteY8" fmla="*/ 1025572 h 1097060"/>
              <a:gd name="connsiteX9" fmla="*/ 1488274 w 1487842"/>
              <a:gd name="connsiteY9" fmla="*/ 2725 h 1097060"/>
              <a:gd name="connsiteX10" fmla="*/ 13804 w 1487842"/>
              <a:gd name="connsiteY10" fmla="*/ 2689 h 10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842" h="1097060">
                <a:moveTo>
                  <a:pt x="13804" y="2689"/>
                </a:moveTo>
                <a:cubicBezTo>
                  <a:pt x="7494" y="2689"/>
                  <a:pt x="2977" y="80738"/>
                  <a:pt x="2833" y="86044"/>
                </a:cubicBezTo>
                <a:cubicBezTo>
                  <a:pt x="1184" y="140897"/>
                  <a:pt x="13804" y="185425"/>
                  <a:pt x="32519" y="235617"/>
                </a:cubicBezTo>
                <a:cubicBezTo>
                  <a:pt x="65861" y="324959"/>
                  <a:pt x="147100" y="391751"/>
                  <a:pt x="236192" y="421257"/>
                </a:cubicBezTo>
                <a:cubicBezTo>
                  <a:pt x="293518" y="440222"/>
                  <a:pt x="384366" y="431618"/>
                  <a:pt x="442518" y="447787"/>
                </a:cubicBezTo>
                <a:cubicBezTo>
                  <a:pt x="536306" y="473887"/>
                  <a:pt x="636296" y="553406"/>
                  <a:pt x="682365" y="652070"/>
                </a:cubicBezTo>
                <a:cubicBezTo>
                  <a:pt x="743671" y="783323"/>
                  <a:pt x="807738" y="922283"/>
                  <a:pt x="926335" y="1005459"/>
                </a:cubicBezTo>
                <a:cubicBezTo>
                  <a:pt x="1028656" y="1077198"/>
                  <a:pt x="1109179" y="1105127"/>
                  <a:pt x="1238567" y="1095770"/>
                </a:cubicBezTo>
                <a:cubicBezTo>
                  <a:pt x="1376417" y="1085803"/>
                  <a:pt x="1488274" y="1025572"/>
                  <a:pt x="1488274" y="1025572"/>
                </a:cubicBezTo>
                <a:lnTo>
                  <a:pt x="1488274" y="2725"/>
                </a:lnTo>
                <a:cubicBezTo>
                  <a:pt x="1488309" y="2689"/>
                  <a:pt x="15740" y="2689"/>
                  <a:pt x="13804" y="2689"/>
                </a:cubicBezTo>
                <a:close/>
              </a:path>
            </a:pathLst>
          </a:custGeom>
          <a:solidFill>
            <a:srgbClr val="ABDBFF">
              <a:alpha val="50000"/>
            </a:srgbClr>
          </a:solidFill>
          <a:ln w="9525" cap="flat">
            <a:noFill/>
            <a:prstDash val="solid"/>
            <a:miter/>
          </a:ln>
        </p:spPr>
        <p:txBody>
          <a:bodyPr rtlCol="0" anchor="ctr"/>
          <a:lstStyle/>
          <a:p>
            <a:endParaRPr lang="zh-CN" altLang="en-US">
              <a:latin typeface="Segoe UI" panose="020B0502040204020203" pitchFamily="34" charset="0"/>
              <a:ea typeface="微软雅黑" panose="020B0503020204020204" charset="-122"/>
              <a:sym typeface="Segoe UI" panose="020B0502040204020203"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3" name="图形 3"/>
          <p:cNvGrpSpPr/>
          <p:nvPr userDrawn="1"/>
        </p:nvGrpSpPr>
        <p:grpSpPr>
          <a:xfrm>
            <a:off x="9684431" y="-4765"/>
            <a:ext cx="3136325" cy="1943101"/>
            <a:chOff x="9747931" y="-4765"/>
            <a:chExt cx="3136325" cy="1943101"/>
          </a:xfrm>
        </p:grpSpPr>
        <p:sp>
          <p:nvSpPr>
            <p:cNvPr id="4" name="任意多边形: 形状 3"/>
            <p:cNvSpPr/>
            <p:nvPr/>
          </p:nvSpPr>
          <p:spPr>
            <a:xfrm>
              <a:off x="9747931" y="-4765"/>
              <a:ext cx="3136293" cy="1943101"/>
            </a:xfrm>
            <a:custGeom>
              <a:avLst/>
              <a:gdLst>
                <a:gd name="connsiteX0" fmla="*/ 29098 w 3136293"/>
                <a:gd name="connsiteY0" fmla="*/ 4763 h 1943101"/>
                <a:gd name="connsiteX1" fmla="*/ 5973 w 3136293"/>
                <a:gd name="connsiteY1" fmla="*/ 152400 h 1943101"/>
                <a:gd name="connsiteX2" fmla="*/ 68547 w 3136293"/>
                <a:gd name="connsiteY2" fmla="*/ 417322 h 1943101"/>
                <a:gd name="connsiteX3" fmla="*/ 497880 w 3136293"/>
                <a:gd name="connsiteY3" fmla="*/ 746125 h 1943101"/>
                <a:gd name="connsiteX4" fmla="*/ 932804 w 3136293"/>
                <a:gd name="connsiteY4" fmla="*/ 793115 h 1943101"/>
                <a:gd name="connsiteX5" fmla="*/ 1438390 w 3136293"/>
                <a:gd name="connsiteY5" fmla="*/ 1154939 h 1943101"/>
                <a:gd name="connsiteX6" fmla="*/ 1952666 w 3136293"/>
                <a:gd name="connsiteY6" fmla="*/ 1780859 h 1943101"/>
                <a:gd name="connsiteX7" fmla="*/ 2610835 w 3136293"/>
                <a:gd name="connsiteY7" fmla="*/ 1940815 h 1943101"/>
                <a:gd name="connsiteX8" fmla="*/ 3137203 w 3136293"/>
                <a:gd name="connsiteY8" fmla="*/ 1816482 h 1943101"/>
                <a:gd name="connsiteX9" fmla="*/ 3137203 w 3136293"/>
                <a:gd name="connsiteY9" fmla="*/ 4826 h 1943101"/>
                <a:gd name="connsiteX10" fmla="*/ 29098 w 3136293"/>
                <a:gd name="connsiteY10" fmla="*/ 4763 h 19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93" h="1943101">
                  <a:moveTo>
                    <a:pt x="29098" y="4763"/>
                  </a:moveTo>
                  <a:cubicBezTo>
                    <a:pt x="15797" y="4763"/>
                    <a:pt x="6275" y="143002"/>
                    <a:pt x="5973" y="152400"/>
                  </a:cubicBezTo>
                  <a:cubicBezTo>
                    <a:pt x="2496" y="249555"/>
                    <a:pt x="29098" y="328422"/>
                    <a:pt x="68547" y="417322"/>
                  </a:cubicBezTo>
                  <a:cubicBezTo>
                    <a:pt x="138831" y="575564"/>
                    <a:pt x="310080" y="693865"/>
                    <a:pt x="497880" y="746125"/>
                  </a:cubicBezTo>
                  <a:cubicBezTo>
                    <a:pt x="618721" y="779717"/>
                    <a:pt x="810224" y="764477"/>
                    <a:pt x="932804" y="793115"/>
                  </a:cubicBezTo>
                  <a:cubicBezTo>
                    <a:pt x="1130504" y="839343"/>
                    <a:pt x="1341278" y="980187"/>
                    <a:pt x="1438390" y="1154939"/>
                  </a:cubicBezTo>
                  <a:cubicBezTo>
                    <a:pt x="1567620" y="1387412"/>
                    <a:pt x="1702670" y="1633538"/>
                    <a:pt x="1952666" y="1780859"/>
                  </a:cubicBezTo>
                  <a:cubicBezTo>
                    <a:pt x="2168353" y="1907922"/>
                    <a:pt x="2338090" y="1957389"/>
                    <a:pt x="2610835" y="1940815"/>
                  </a:cubicBezTo>
                  <a:cubicBezTo>
                    <a:pt x="2901414" y="1923162"/>
                    <a:pt x="3137203" y="1816482"/>
                    <a:pt x="3137203" y="1816482"/>
                  </a:cubicBezTo>
                  <a:lnTo>
                    <a:pt x="3137203" y="4826"/>
                  </a:lnTo>
                  <a:cubicBezTo>
                    <a:pt x="3137278" y="4763"/>
                    <a:pt x="33179" y="4763"/>
                    <a:pt x="29098" y="4763"/>
                  </a:cubicBezTo>
                  <a:close/>
                </a:path>
              </a:pathLst>
            </a:custGeom>
            <a:solidFill>
              <a:srgbClr val="E1F2FF"/>
            </a:solidFill>
            <a:ln w="9525" cap="flat">
              <a:noFill/>
              <a:prstDash val="solid"/>
              <a:miter/>
            </a:ln>
          </p:spPr>
          <p:txBody>
            <a:bodyPr rtlCol="0" anchor="ctr"/>
            <a:lstStyle/>
            <a:p>
              <a:endParaRPr lang="zh-CN" altLang="en-US">
                <a:latin typeface="Segoe UI" panose="020B0502040204020203" pitchFamily="34" charset="0"/>
                <a:ea typeface="微软雅黑" panose="020B0503020204020204" charset="-122"/>
                <a:sym typeface="Segoe UI" panose="020B0502040204020203" pitchFamily="34" charset="0"/>
              </a:endParaRPr>
            </a:p>
          </p:txBody>
        </p:sp>
        <p:sp>
          <p:nvSpPr>
            <p:cNvPr id="5" name="任意多边形: 形状 4"/>
            <p:cNvSpPr/>
            <p:nvPr/>
          </p:nvSpPr>
          <p:spPr>
            <a:xfrm>
              <a:off x="9899109" y="-3775"/>
              <a:ext cx="2985147" cy="1835151"/>
            </a:xfrm>
            <a:custGeom>
              <a:avLst/>
              <a:gdLst>
                <a:gd name="connsiteX0" fmla="*/ 2986100 w 2985146"/>
                <a:gd name="connsiteY0" fmla="*/ 3773 h 1835150"/>
                <a:gd name="connsiteX1" fmla="*/ 2986100 w 2985146"/>
                <a:gd name="connsiteY1" fmla="*/ 1602069 h 1835150"/>
                <a:gd name="connsiteX2" fmla="*/ 1156470 w 2985146"/>
                <a:gd name="connsiteY2" fmla="*/ 1027838 h 1835150"/>
                <a:gd name="connsiteX3" fmla="*/ 328866 w 2985146"/>
                <a:gd name="connsiteY3" fmla="*/ 600864 h 1835150"/>
                <a:gd name="connsiteX4" fmla="*/ 10173 w 2985146"/>
                <a:gd name="connsiteY4" fmla="*/ 3773 h 1835150"/>
                <a:gd name="connsiteX5" fmla="*/ 2986100 w 2985146"/>
                <a:gd name="connsiteY5" fmla="*/ 3773 h 18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146" h="1835150">
                  <a:moveTo>
                    <a:pt x="2986100" y="3773"/>
                  </a:moveTo>
                  <a:lnTo>
                    <a:pt x="2986100" y="1602069"/>
                  </a:lnTo>
                  <a:cubicBezTo>
                    <a:pt x="1865801" y="2255485"/>
                    <a:pt x="1394677" y="1375183"/>
                    <a:pt x="1156470" y="1027838"/>
                  </a:cubicBezTo>
                  <a:cubicBezTo>
                    <a:pt x="785782" y="487326"/>
                    <a:pt x="658895" y="763869"/>
                    <a:pt x="328866" y="600864"/>
                  </a:cubicBezTo>
                  <a:cubicBezTo>
                    <a:pt x="68062" y="471959"/>
                    <a:pt x="-20056" y="234278"/>
                    <a:pt x="10173" y="3773"/>
                  </a:cubicBezTo>
                  <a:lnTo>
                    <a:pt x="2986100" y="3773"/>
                  </a:lnTo>
                  <a:close/>
                </a:path>
              </a:pathLst>
            </a:custGeom>
            <a:solidFill>
              <a:srgbClr val="4588FF"/>
            </a:solidFill>
            <a:ln w="7546" cap="flat">
              <a:noFill/>
              <a:prstDash val="solid"/>
              <a:miter/>
            </a:ln>
          </p:spPr>
          <p:txBody>
            <a:bodyPr rtlCol="0" anchor="ctr"/>
            <a:lstStyle/>
            <a:p>
              <a:endParaRPr lang="zh-CN" altLang="en-US">
                <a:latin typeface="Segoe UI" panose="020B0502040204020203" pitchFamily="34" charset="0"/>
                <a:ea typeface="微软雅黑" panose="020B0503020204020204" charset="-122"/>
                <a:sym typeface="Segoe UI" panose="020B0502040204020203" pitchFamily="34" charset="0"/>
              </a:endParaRPr>
            </a:p>
          </p:txBody>
        </p:sp>
      </p:grpSp>
      <p:sp>
        <p:nvSpPr>
          <p:cNvPr id="6" name="矩形 5"/>
          <p:cNvSpPr/>
          <p:nvPr userDrawn="1"/>
        </p:nvSpPr>
        <p:spPr>
          <a:xfrm>
            <a:off x="12192000" y="-247651"/>
            <a:ext cx="1028700" cy="295607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sp>
        <p:nvSpPr>
          <p:cNvPr id="7" name="任意多边形: 形状 6"/>
          <p:cNvSpPr/>
          <p:nvPr userDrawn="1"/>
        </p:nvSpPr>
        <p:spPr>
          <a:xfrm>
            <a:off x="1" y="4913900"/>
            <a:ext cx="2499435" cy="1944101"/>
          </a:xfrm>
          <a:custGeom>
            <a:avLst/>
            <a:gdLst>
              <a:gd name="connsiteX0" fmla="*/ 150043 w 2499435"/>
              <a:gd name="connsiteY0" fmla="*/ 1 h 1944101"/>
              <a:gd name="connsiteX1" fmla="*/ 684480 w 2499435"/>
              <a:gd name="connsiteY1" fmla="*/ 200792 h 1944101"/>
              <a:gd name="connsiteX2" fmla="*/ 1174907 w 2499435"/>
              <a:gd name="connsiteY2" fmla="*/ 971570 h 1944101"/>
              <a:gd name="connsiteX3" fmla="*/ 1657046 w 2499435"/>
              <a:gd name="connsiteY3" fmla="*/ 1417133 h 1944101"/>
              <a:gd name="connsiteX4" fmla="*/ 2071801 w 2499435"/>
              <a:gd name="connsiteY4" fmla="*/ 1474997 h 1944101"/>
              <a:gd name="connsiteX5" fmla="*/ 2481223 w 2499435"/>
              <a:gd name="connsiteY5" fmla="*/ 1879898 h 1944101"/>
              <a:gd name="connsiteX6" fmla="*/ 2499435 w 2499435"/>
              <a:gd name="connsiteY6" fmla="*/ 1944101 h 1944101"/>
              <a:gd name="connsiteX7" fmla="*/ 0 w 2499435"/>
              <a:gd name="connsiteY7" fmla="*/ 1944101 h 1944101"/>
              <a:gd name="connsiteX8" fmla="*/ 0 w 2499435"/>
              <a:gd name="connsiteY8" fmla="*/ 11019 h 1944101"/>
              <a:gd name="connsiteX9" fmla="*/ 56834 w 2499435"/>
              <a:gd name="connsiteY9" fmla="*/ 3814 h 1944101"/>
              <a:gd name="connsiteX10" fmla="*/ 150043 w 2499435"/>
              <a:gd name="connsiteY10" fmla="*/ 1 h 194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435" h="1944101">
                <a:moveTo>
                  <a:pt x="150043" y="1"/>
                </a:moveTo>
                <a:cubicBezTo>
                  <a:pt x="358080" y="127"/>
                  <a:pt x="504506" y="63880"/>
                  <a:pt x="684480" y="200792"/>
                </a:cubicBezTo>
                <a:cubicBezTo>
                  <a:pt x="922883" y="382207"/>
                  <a:pt x="1051670" y="685294"/>
                  <a:pt x="1174907" y="971570"/>
                </a:cubicBezTo>
                <a:cubicBezTo>
                  <a:pt x="1267515" y="1186767"/>
                  <a:pt x="1468514" y="1360206"/>
                  <a:pt x="1657046" y="1417133"/>
                </a:cubicBezTo>
                <a:cubicBezTo>
                  <a:pt x="1773942" y="1452399"/>
                  <a:pt x="1956565" y="1433633"/>
                  <a:pt x="2071801" y="1474997"/>
                </a:cubicBezTo>
                <a:cubicBezTo>
                  <a:pt x="2250893" y="1539353"/>
                  <a:pt x="2414199" y="1685034"/>
                  <a:pt x="2481223" y="1879898"/>
                </a:cubicBezTo>
                <a:lnTo>
                  <a:pt x="2499435" y="1944101"/>
                </a:lnTo>
                <a:lnTo>
                  <a:pt x="0" y="1944101"/>
                </a:lnTo>
                <a:lnTo>
                  <a:pt x="0" y="11019"/>
                </a:lnTo>
                <a:lnTo>
                  <a:pt x="56834" y="3814"/>
                </a:lnTo>
                <a:cubicBezTo>
                  <a:pt x="89346" y="1263"/>
                  <a:pt x="120323" y="-17"/>
                  <a:pt x="150043" y="1"/>
                </a:cubicBezTo>
                <a:close/>
              </a:path>
            </a:pathLst>
          </a:custGeom>
          <a:solidFill>
            <a:srgbClr val="E1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p:cNvSpPr/>
          <p:nvPr userDrawn="1"/>
        </p:nvSpPr>
        <p:spPr>
          <a:xfrm>
            <a:off x="13055600" y="-900507"/>
            <a:ext cx="1028700" cy="295607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sp>
        <p:nvSpPr>
          <p:cNvPr id="7" name="任意多边形: 形状 6"/>
          <p:cNvSpPr/>
          <p:nvPr userDrawn="1"/>
        </p:nvSpPr>
        <p:spPr>
          <a:xfrm>
            <a:off x="3274" y="5410200"/>
            <a:ext cx="1868272" cy="1453172"/>
          </a:xfrm>
          <a:custGeom>
            <a:avLst/>
            <a:gdLst>
              <a:gd name="connsiteX0" fmla="*/ 150043 w 2499435"/>
              <a:gd name="connsiteY0" fmla="*/ 1 h 1944101"/>
              <a:gd name="connsiteX1" fmla="*/ 684480 w 2499435"/>
              <a:gd name="connsiteY1" fmla="*/ 200792 h 1944101"/>
              <a:gd name="connsiteX2" fmla="*/ 1174907 w 2499435"/>
              <a:gd name="connsiteY2" fmla="*/ 971570 h 1944101"/>
              <a:gd name="connsiteX3" fmla="*/ 1657046 w 2499435"/>
              <a:gd name="connsiteY3" fmla="*/ 1417133 h 1944101"/>
              <a:gd name="connsiteX4" fmla="*/ 2071801 w 2499435"/>
              <a:gd name="connsiteY4" fmla="*/ 1474997 h 1944101"/>
              <a:gd name="connsiteX5" fmla="*/ 2481223 w 2499435"/>
              <a:gd name="connsiteY5" fmla="*/ 1879898 h 1944101"/>
              <a:gd name="connsiteX6" fmla="*/ 2499435 w 2499435"/>
              <a:gd name="connsiteY6" fmla="*/ 1944101 h 1944101"/>
              <a:gd name="connsiteX7" fmla="*/ 0 w 2499435"/>
              <a:gd name="connsiteY7" fmla="*/ 1944101 h 1944101"/>
              <a:gd name="connsiteX8" fmla="*/ 0 w 2499435"/>
              <a:gd name="connsiteY8" fmla="*/ 11019 h 1944101"/>
              <a:gd name="connsiteX9" fmla="*/ 56834 w 2499435"/>
              <a:gd name="connsiteY9" fmla="*/ 3814 h 1944101"/>
              <a:gd name="connsiteX10" fmla="*/ 150043 w 2499435"/>
              <a:gd name="connsiteY10" fmla="*/ 1 h 194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435" h="1944101">
                <a:moveTo>
                  <a:pt x="150043" y="1"/>
                </a:moveTo>
                <a:cubicBezTo>
                  <a:pt x="358080" y="127"/>
                  <a:pt x="504506" y="63880"/>
                  <a:pt x="684480" y="200792"/>
                </a:cubicBezTo>
                <a:cubicBezTo>
                  <a:pt x="922883" y="382207"/>
                  <a:pt x="1051670" y="685294"/>
                  <a:pt x="1174907" y="971570"/>
                </a:cubicBezTo>
                <a:cubicBezTo>
                  <a:pt x="1267515" y="1186767"/>
                  <a:pt x="1468514" y="1360206"/>
                  <a:pt x="1657046" y="1417133"/>
                </a:cubicBezTo>
                <a:cubicBezTo>
                  <a:pt x="1773942" y="1452399"/>
                  <a:pt x="1956565" y="1433633"/>
                  <a:pt x="2071801" y="1474997"/>
                </a:cubicBezTo>
                <a:cubicBezTo>
                  <a:pt x="2250893" y="1539353"/>
                  <a:pt x="2414199" y="1685034"/>
                  <a:pt x="2481223" y="1879898"/>
                </a:cubicBezTo>
                <a:lnTo>
                  <a:pt x="2499435" y="1944101"/>
                </a:lnTo>
                <a:lnTo>
                  <a:pt x="0" y="1944101"/>
                </a:lnTo>
                <a:lnTo>
                  <a:pt x="0" y="11019"/>
                </a:lnTo>
                <a:lnTo>
                  <a:pt x="56834" y="3814"/>
                </a:lnTo>
                <a:cubicBezTo>
                  <a:pt x="89346" y="1263"/>
                  <a:pt x="120323" y="-17"/>
                  <a:pt x="150043" y="1"/>
                </a:cubicBezTo>
                <a:close/>
              </a:path>
            </a:pathLst>
          </a:custGeom>
          <a:solidFill>
            <a:srgbClr val="E1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sp>
        <p:nvSpPr>
          <p:cNvPr id="2" name="矩形 1"/>
          <p:cNvSpPr/>
          <p:nvPr userDrawn="1"/>
        </p:nvSpPr>
        <p:spPr>
          <a:xfrm>
            <a:off x="0" y="2202328"/>
            <a:ext cx="12192000" cy="3545509"/>
          </a:xfrm>
          <a:prstGeom prst="rect">
            <a:avLst/>
          </a:prstGeom>
          <a:solidFill>
            <a:srgbClr val="458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userDrawn="1"/>
        </p:nvSpPr>
        <p:spPr>
          <a:xfrm>
            <a:off x="10325100" y="-3272"/>
            <a:ext cx="1866900" cy="1156644"/>
          </a:xfrm>
          <a:custGeom>
            <a:avLst/>
            <a:gdLst>
              <a:gd name="connsiteX0" fmla="*/ 29098 w 3136293"/>
              <a:gd name="connsiteY0" fmla="*/ 4763 h 1943101"/>
              <a:gd name="connsiteX1" fmla="*/ 5973 w 3136293"/>
              <a:gd name="connsiteY1" fmla="*/ 152400 h 1943101"/>
              <a:gd name="connsiteX2" fmla="*/ 68547 w 3136293"/>
              <a:gd name="connsiteY2" fmla="*/ 417322 h 1943101"/>
              <a:gd name="connsiteX3" fmla="*/ 497880 w 3136293"/>
              <a:gd name="connsiteY3" fmla="*/ 746125 h 1943101"/>
              <a:gd name="connsiteX4" fmla="*/ 932804 w 3136293"/>
              <a:gd name="connsiteY4" fmla="*/ 793115 h 1943101"/>
              <a:gd name="connsiteX5" fmla="*/ 1438390 w 3136293"/>
              <a:gd name="connsiteY5" fmla="*/ 1154939 h 1943101"/>
              <a:gd name="connsiteX6" fmla="*/ 1952666 w 3136293"/>
              <a:gd name="connsiteY6" fmla="*/ 1780859 h 1943101"/>
              <a:gd name="connsiteX7" fmla="*/ 2610835 w 3136293"/>
              <a:gd name="connsiteY7" fmla="*/ 1940815 h 1943101"/>
              <a:gd name="connsiteX8" fmla="*/ 3137203 w 3136293"/>
              <a:gd name="connsiteY8" fmla="*/ 1816482 h 1943101"/>
              <a:gd name="connsiteX9" fmla="*/ 3137203 w 3136293"/>
              <a:gd name="connsiteY9" fmla="*/ 4826 h 1943101"/>
              <a:gd name="connsiteX10" fmla="*/ 29098 w 3136293"/>
              <a:gd name="connsiteY10" fmla="*/ 4763 h 19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93" h="1943101">
                <a:moveTo>
                  <a:pt x="29098" y="4763"/>
                </a:moveTo>
                <a:cubicBezTo>
                  <a:pt x="15797" y="4763"/>
                  <a:pt x="6275" y="143002"/>
                  <a:pt x="5973" y="152400"/>
                </a:cubicBezTo>
                <a:cubicBezTo>
                  <a:pt x="2496" y="249555"/>
                  <a:pt x="29098" y="328422"/>
                  <a:pt x="68547" y="417322"/>
                </a:cubicBezTo>
                <a:cubicBezTo>
                  <a:pt x="138831" y="575564"/>
                  <a:pt x="310080" y="693865"/>
                  <a:pt x="497880" y="746125"/>
                </a:cubicBezTo>
                <a:cubicBezTo>
                  <a:pt x="618721" y="779717"/>
                  <a:pt x="810224" y="764477"/>
                  <a:pt x="932804" y="793115"/>
                </a:cubicBezTo>
                <a:cubicBezTo>
                  <a:pt x="1130504" y="839343"/>
                  <a:pt x="1341278" y="980187"/>
                  <a:pt x="1438390" y="1154939"/>
                </a:cubicBezTo>
                <a:cubicBezTo>
                  <a:pt x="1567620" y="1387412"/>
                  <a:pt x="1702670" y="1633538"/>
                  <a:pt x="1952666" y="1780859"/>
                </a:cubicBezTo>
                <a:cubicBezTo>
                  <a:pt x="2168353" y="1907922"/>
                  <a:pt x="2338090" y="1957389"/>
                  <a:pt x="2610835" y="1940815"/>
                </a:cubicBezTo>
                <a:cubicBezTo>
                  <a:pt x="2901414" y="1923162"/>
                  <a:pt x="3137203" y="1816482"/>
                  <a:pt x="3137203" y="1816482"/>
                </a:cubicBezTo>
                <a:lnTo>
                  <a:pt x="3137203" y="4826"/>
                </a:lnTo>
                <a:cubicBezTo>
                  <a:pt x="3137278" y="4763"/>
                  <a:pt x="33179" y="4763"/>
                  <a:pt x="29098" y="4763"/>
                </a:cubicBezTo>
                <a:close/>
              </a:path>
            </a:pathLst>
          </a:custGeom>
          <a:solidFill>
            <a:srgbClr val="E1F2FF"/>
          </a:solidFill>
          <a:ln w="9525" cap="flat">
            <a:noFill/>
            <a:prstDash val="solid"/>
            <a:miter/>
          </a:ln>
        </p:spPr>
        <p:txBody>
          <a:bodyPr rtlCol="0" anchor="ctr"/>
          <a:lstStyle/>
          <a:p>
            <a:endParaRPr lang="zh-CN" altLang="en-US">
              <a:latin typeface="Segoe UI" panose="020B0502040204020203" pitchFamily="34" charset="0"/>
              <a:ea typeface="微软雅黑" panose="020B0503020204020204" charset="-122"/>
              <a:sym typeface="Segoe UI" panose="020B0502040204020203"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p:cNvSpPr/>
          <p:nvPr userDrawn="1"/>
        </p:nvSpPr>
        <p:spPr>
          <a:xfrm>
            <a:off x="13055600" y="-900507"/>
            <a:ext cx="1028700" cy="295607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sp>
        <p:nvSpPr>
          <p:cNvPr id="24" name="任意多边形: 形状 23"/>
          <p:cNvSpPr/>
          <p:nvPr userDrawn="1"/>
        </p:nvSpPr>
        <p:spPr>
          <a:xfrm>
            <a:off x="10229850" y="-4809"/>
            <a:ext cx="1963703" cy="1216618"/>
          </a:xfrm>
          <a:custGeom>
            <a:avLst/>
            <a:gdLst>
              <a:gd name="connsiteX0" fmla="*/ 29098 w 3136293"/>
              <a:gd name="connsiteY0" fmla="*/ 4763 h 1943101"/>
              <a:gd name="connsiteX1" fmla="*/ 5973 w 3136293"/>
              <a:gd name="connsiteY1" fmla="*/ 152400 h 1943101"/>
              <a:gd name="connsiteX2" fmla="*/ 68547 w 3136293"/>
              <a:gd name="connsiteY2" fmla="*/ 417322 h 1943101"/>
              <a:gd name="connsiteX3" fmla="*/ 497880 w 3136293"/>
              <a:gd name="connsiteY3" fmla="*/ 746125 h 1943101"/>
              <a:gd name="connsiteX4" fmla="*/ 932804 w 3136293"/>
              <a:gd name="connsiteY4" fmla="*/ 793115 h 1943101"/>
              <a:gd name="connsiteX5" fmla="*/ 1438390 w 3136293"/>
              <a:gd name="connsiteY5" fmla="*/ 1154939 h 1943101"/>
              <a:gd name="connsiteX6" fmla="*/ 1952666 w 3136293"/>
              <a:gd name="connsiteY6" fmla="*/ 1780859 h 1943101"/>
              <a:gd name="connsiteX7" fmla="*/ 2610835 w 3136293"/>
              <a:gd name="connsiteY7" fmla="*/ 1940815 h 1943101"/>
              <a:gd name="connsiteX8" fmla="*/ 3137203 w 3136293"/>
              <a:gd name="connsiteY8" fmla="*/ 1816482 h 1943101"/>
              <a:gd name="connsiteX9" fmla="*/ 3137203 w 3136293"/>
              <a:gd name="connsiteY9" fmla="*/ 4826 h 1943101"/>
              <a:gd name="connsiteX10" fmla="*/ 29098 w 3136293"/>
              <a:gd name="connsiteY10" fmla="*/ 4763 h 19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93" h="1943101">
                <a:moveTo>
                  <a:pt x="29098" y="4763"/>
                </a:moveTo>
                <a:cubicBezTo>
                  <a:pt x="15797" y="4763"/>
                  <a:pt x="6275" y="143002"/>
                  <a:pt x="5973" y="152400"/>
                </a:cubicBezTo>
                <a:cubicBezTo>
                  <a:pt x="2496" y="249555"/>
                  <a:pt x="29098" y="328422"/>
                  <a:pt x="68547" y="417322"/>
                </a:cubicBezTo>
                <a:cubicBezTo>
                  <a:pt x="138831" y="575564"/>
                  <a:pt x="310080" y="693865"/>
                  <a:pt x="497880" y="746125"/>
                </a:cubicBezTo>
                <a:cubicBezTo>
                  <a:pt x="618721" y="779717"/>
                  <a:pt x="810224" y="764477"/>
                  <a:pt x="932804" y="793115"/>
                </a:cubicBezTo>
                <a:cubicBezTo>
                  <a:pt x="1130504" y="839343"/>
                  <a:pt x="1341278" y="980187"/>
                  <a:pt x="1438390" y="1154939"/>
                </a:cubicBezTo>
                <a:cubicBezTo>
                  <a:pt x="1567620" y="1387412"/>
                  <a:pt x="1702670" y="1633538"/>
                  <a:pt x="1952666" y="1780859"/>
                </a:cubicBezTo>
                <a:cubicBezTo>
                  <a:pt x="2168353" y="1907922"/>
                  <a:pt x="2338090" y="1957389"/>
                  <a:pt x="2610835" y="1940815"/>
                </a:cubicBezTo>
                <a:cubicBezTo>
                  <a:pt x="2901414" y="1923162"/>
                  <a:pt x="3137203" y="1816482"/>
                  <a:pt x="3137203" y="1816482"/>
                </a:cubicBezTo>
                <a:lnTo>
                  <a:pt x="3137203" y="4826"/>
                </a:lnTo>
                <a:cubicBezTo>
                  <a:pt x="3137278" y="4763"/>
                  <a:pt x="33179" y="4763"/>
                  <a:pt x="29098" y="4763"/>
                </a:cubicBezTo>
                <a:close/>
              </a:path>
            </a:pathLst>
          </a:custGeom>
          <a:solidFill>
            <a:srgbClr val="E1F2FF"/>
          </a:solidFill>
          <a:ln w="9525" cap="flat">
            <a:noFill/>
            <a:prstDash val="solid"/>
            <a:miter/>
          </a:ln>
        </p:spPr>
        <p:txBody>
          <a:bodyPr rtlCol="0" anchor="ctr"/>
          <a:lstStyle/>
          <a:p>
            <a:endParaRPr lang="zh-CN" altLang="en-US">
              <a:latin typeface="Segoe UI" panose="020B0502040204020203" pitchFamily="34" charset="0"/>
              <a:ea typeface="微软雅黑" panose="020B0503020204020204" charset="-122"/>
              <a:sym typeface="Segoe UI" panose="020B0502040204020203"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矩形 5"/>
          <p:cNvSpPr/>
          <p:nvPr userDrawn="1"/>
        </p:nvSpPr>
        <p:spPr>
          <a:xfrm>
            <a:off x="13055600" y="-900507"/>
            <a:ext cx="1028700" cy="295607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sp>
        <p:nvSpPr>
          <p:cNvPr id="24" name="任意多边形: 形状 23"/>
          <p:cNvSpPr/>
          <p:nvPr userDrawn="1"/>
        </p:nvSpPr>
        <p:spPr>
          <a:xfrm>
            <a:off x="10229850" y="-4809"/>
            <a:ext cx="1963703" cy="1216618"/>
          </a:xfrm>
          <a:custGeom>
            <a:avLst/>
            <a:gdLst>
              <a:gd name="connsiteX0" fmla="*/ 29098 w 3136293"/>
              <a:gd name="connsiteY0" fmla="*/ 4763 h 1943101"/>
              <a:gd name="connsiteX1" fmla="*/ 5973 w 3136293"/>
              <a:gd name="connsiteY1" fmla="*/ 152400 h 1943101"/>
              <a:gd name="connsiteX2" fmla="*/ 68547 w 3136293"/>
              <a:gd name="connsiteY2" fmla="*/ 417322 h 1943101"/>
              <a:gd name="connsiteX3" fmla="*/ 497880 w 3136293"/>
              <a:gd name="connsiteY3" fmla="*/ 746125 h 1943101"/>
              <a:gd name="connsiteX4" fmla="*/ 932804 w 3136293"/>
              <a:gd name="connsiteY4" fmla="*/ 793115 h 1943101"/>
              <a:gd name="connsiteX5" fmla="*/ 1438390 w 3136293"/>
              <a:gd name="connsiteY5" fmla="*/ 1154939 h 1943101"/>
              <a:gd name="connsiteX6" fmla="*/ 1952666 w 3136293"/>
              <a:gd name="connsiteY6" fmla="*/ 1780859 h 1943101"/>
              <a:gd name="connsiteX7" fmla="*/ 2610835 w 3136293"/>
              <a:gd name="connsiteY7" fmla="*/ 1940815 h 1943101"/>
              <a:gd name="connsiteX8" fmla="*/ 3137203 w 3136293"/>
              <a:gd name="connsiteY8" fmla="*/ 1816482 h 1943101"/>
              <a:gd name="connsiteX9" fmla="*/ 3137203 w 3136293"/>
              <a:gd name="connsiteY9" fmla="*/ 4826 h 1943101"/>
              <a:gd name="connsiteX10" fmla="*/ 29098 w 3136293"/>
              <a:gd name="connsiteY10" fmla="*/ 4763 h 19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93" h="1943101">
                <a:moveTo>
                  <a:pt x="29098" y="4763"/>
                </a:moveTo>
                <a:cubicBezTo>
                  <a:pt x="15797" y="4763"/>
                  <a:pt x="6275" y="143002"/>
                  <a:pt x="5973" y="152400"/>
                </a:cubicBezTo>
                <a:cubicBezTo>
                  <a:pt x="2496" y="249555"/>
                  <a:pt x="29098" y="328422"/>
                  <a:pt x="68547" y="417322"/>
                </a:cubicBezTo>
                <a:cubicBezTo>
                  <a:pt x="138831" y="575564"/>
                  <a:pt x="310080" y="693865"/>
                  <a:pt x="497880" y="746125"/>
                </a:cubicBezTo>
                <a:cubicBezTo>
                  <a:pt x="618721" y="779717"/>
                  <a:pt x="810224" y="764477"/>
                  <a:pt x="932804" y="793115"/>
                </a:cubicBezTo>
                <a:cubicBezTo>
                  <a:pt x="1130504" y="839343"/>
                  <a:pt x="1341278" y="980187"/>
                  <a:pt x="1438390" y="1154939"/>
                </a:cubicBezTo>
                <a:cubicBezTo>
                  <a:pt x="1567620" y="1387412"/>
                  <a:pt x="1702670" y="1633538"/>
                  <a:pt x="1952666" y="1780859"/>
                </a:cubicBezTo>
                <a:cubicBezTo>
                  <a:pt x="2168353" y="1907922"/>
                  <a:pt x="2338090" y="1957389"/>
                  <a:pt x="2610835" y="1940815"/>
                </a:cubicBezTo>
                <a:cubicBezTo>
                  <a:pt x="2901414" y="1923162"/>
                  <a:pt x="3137203" y="1816482"/>
                  <a:pt x="3137203" y="1816482"/>
                </a:cubicBezTo>
                <a:lnTo>
                  <a:pt x="3137203" y="4826"/>
                </a:lnTo>
                <a:cubicBezTo>
                  <a:pt x="3137278" y="4763"/>
                  <a:pt x="33179" y="4763"/>
                  <a:pt x="29098" y="4763"/>
                </a:cubicBezTo>
                <a:close/>
              </a:path>
            </a:pathLst>
          </a:custGeom>
          <a:solidFill>
            <a:srgbClr val="E1F2FF"/>
          </a:solidFill>
          <a:ln w="9525" cap="flat">
            <a:noFill/>
            <a:prstDash val="solid"/>
            <a:miter/>
          </a:ln>
        </p:spPr>
        <p:txBody>
          <a:bodyPr rtlCol="0" anchor="ctr"/>
          <a:lstStyle/>
          <a:p>
            <a:endParaRPr lang="zh-CN" altLang="en-US">
              <a:latin typeface="Segoe UI" panose="020B0502040204020203" pitchFamily="34" charset="0"/>
              <a:ea typeface="微软雅黑" panose="020B0503020204020204" charset="-122"/>
              <a:sym typeface="Segoe UI" panose="020B0502040204020203" pitchFamily="34" charset="0"/>
            </a:endParaRPr>
          </a:p>
        </p:txBody>
      </p:sp>
      <p:sp>
        <p:nvSpPr>
          <p:cNvPr id="2" name="任意多边形: 形状 6"/>
          <p:cNvSpPr/>
          <p:nvPr userDrawn="1">
            <p:custDataLst>
              <p:tags r:id="rId2"/>
            </p:custDataLst>
          </p:nvPr>
        </p:nvSpPr>
        <p:spPr>
          <a:xfrm>
            <a:off x="3275" y="5663417"/>
            <a:ext cx="1542722" cy="1199954"/>
          </a:xfrm>
          <a:custGeom>
            <a:avLst/>
            <a:gdLst>
              <a:gd name="connsiteX0" fmla="*/ 150043 w 2499435"/>
              <a:gd name="connsiteY0" fmla="*/ 1 h 1944101"/>
              <a:gd name="connsiteX1" fmla="*/ 684480 w 2499435"/>
              <a:gd name="connsiteY1" fmla="*/ 200792 h 1944101"/>
              <a:gd name="connsiteX2" fmla="*/ 1174907 w 2499435"/>
              <a:gd name="connsiteY2" fmla="*/ 971570 h 1944101"/>
              <a:gd name="connsiteX3" fmla="*/ 1657046 w 2499435"/>
              <a:gd name="connsiteY3" fmla="*/ 1417133 h 1944101"/>
              <a:gd name="connsiteX4" fmla="*/ 2071801 w 2499435"/>
              <a:gd name="connsiteY4" fmla="*/ 1474997 h 1944101"/>
              <a:gd name="connsiteX5" fmla="*/ 2481223 w 2499435"/>
              <a:gd name="connsiteY5" fmla="*/ 1879898 h 1944101"/>
              <a:gd name="connsiteX6" fmla="*/ 2499435 w 2499435"/>
              <a:gd name="connsiteY6" fmla="*/ 1944101 h 1944101"/>
              <a:gd name="connsiteX7" fmla="*/ 0 w 2499435"/>
              <a:gd name="connsiteY7" fmla="*/ 1944101 h 1944101"/>
              <a:gd name="connsiteX8" fmla="*/ 0 w 2499435"/>
              <a:gd name="connsiteY8" fmla="*/ 11019 h 1944101"/>
              <a:gd name="connsiteX9" fmla="*/ 56834 w 2499435"/>
              <a:gd name="connsiteY9" fmla="*/ 3814 h 1944101"/>
              <a:gd name="connsiteX10" fmla="*/ 150043 w 2499435"/>
              <a:gd name="connsiteY10" fmla="*/ 1 h 194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435" h="1944101">
                <a:moveTo>
                  <a:pt x="150043" y="1"/>
                </a:moveTo>
                <a:cubicBezTo>
                  <a:pt x="358080" y="127"/>
                  <a:pt x="504506" y="63880"/>
                  <a:pt x="684480" y="200792"/>
                </a:cubicBezTo>
                <a:cubicBezTo>
                  <a:pt x="922883" y="382207"/>
                  <a:pt x="1051670" y="685294"/>
                  <a:pt x="1174907" y="971570"/>
                </a:cubicBezTo>
                <a:cubicBezTo>
                  <a:pt x="1267515" y="1186767"/>
                  <a:pt x="1468514" y="1360206"/>
                  <a:pt x="1657046" y="1417133"/>
                </a:cubicBezTo>
                <a:cubicBezTo>
                  <a:pt x="1773942" y="1452399"/>
                  <a:pt x="1956565" y="1433633"/>
                  <a:pt x="2071801" y="1474997"/>
                </a:cubicBezTo>
                <a:cubicBezTo>
                  <a:pt x="2250893" y="1539353"/>
                  <a:pt x="2414199" y="1685034"/>
                  <a:pt x="2481223" y="1879898"/>
                </a:cubicBezTo>
                <a:lnTo>
                  <a:pt x="2499435" y="1944101"/>
                </a:lnTo>
                <a:lnTo>
                  <a:pt x="0" y="1944101"/>
                </a:lnTo>
                <a:lnTo>
                  <a:pt x="0" y="11019"/>
                </a:lnTo>
                <a:lnTo>
                  <a:pt x="56834" y="3814"/>
                </a:lnTo>
                <a:cubicBezTo>
                  <a:pt x="89346" y="1263"/>
                  <a:pt x="120323" y="-17"/>
                  <a:pt x="150043" y="1"/>
                </a:cubicBezTo>
                <a:close/>
              </a:path>
            </a:pathLst>
          </a:custGeom>
          <a:solidFill>
            <a:srgbClr val="E1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任意多边形: 形状 6"/>
          <p:cNvSpPr/>
          <p:nvPr userDrawn="1">
            <p:custDataLst>
              <p:tags r:id="rId2"/>
            </p:custDataLst>
          </p:nvPr>
        </p:nvSpPr>
        <p:spPr>
          <a:xfrm>
            <a:off x="3275" y="5663417"/>
            <a:ext cx="1542722" cy="1199954"/>
          </a:xfrm>
          <a:custGeom>
            <a:avLst/>
            <a:gdLst>
              <a:gd name="connsiteX0" fmla="*/ 150043 w 2499435"/>
              <a:gd name="connsiteY0" fmla="*/ 1 h 1944101"/>
              <a:gd name="connsiteX1" fmla="*/ 684480 w 2499435"/>
              <a:gd name="connsiteY1" fmla="*/ 200792 h 1944101"/>
              <a:gd name="connsiteX2" fmla="*/ 1174907 w 2499435"/>
              <a:gd name="connsiteY2" fmla="*/ 971570 h 1944101"/>
              <a:gd name="connsiteX3" fmla="*/ 1657046 w 2499435"/>
              <a:gd name="connsiteY3" fmla="*/ 1417133 h 1944101"/>
              <a:gd name="connsiteX4" fmla="*/ 2071801 w 2499435"/>
              <a:gd name="connsiteY4" fmla="*/ 1474997 h 1944101"/>
              <a:gd name="connsiteX5" fmla="*/ 2481223 w 2499435"/>
              <a:gd name="connsiteY5" fmla="*/ 1879898 h 1944101"/>
              <a:gd name="connsiteX6" fmla="*/ 2499435 w 2499435"/>
              <a:gd name="connsiteY6" fmla="*/ 1944101 h 1944101"/>
              <a:gd name="connsiteX7" fmla="*/ 0 w 2499435"/>
              <a:gd name="connsiteY7" fmla="*/ 1944101 h 1944101"/>
              <a:gd name="connsiteX8" fmla="*/ 0 w 2499435"/>
              <a:gd name="connsiteY8" fmla="*/ 11019 h 1944101"/>
              <a:gd name="connsiteX9" fmla="*/ 56834 w 2499435"/>
              <a:gd name="connsiteY9" fmla="*/ 3814 h 1944101"/>
              <a:gd name="connsiteX10" fmla="*/ 150043 w 2499435"/>
              <a:gd name="connsiteY10" fmla="*/ 1 h 194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435" h="1944101">
                <a:moveTo>
                  <a:pt x="150043" y="1"/>
                </a:moveTo>
                <a:cubicBezTo>
                  <a:pt x="358080" y="127"/>
                  <a:pt x="504506" y="63880"/>
                  <a:pt x="684480" y="200792"/>
                </a:cubicBezTo>
                <a:cubicBezTo>
                  <a:pt x="922883" y="382207"/>
                  <a:pt x="1051670" y="685294"/>
                  <a:pt x="1174907" y="971570"/>
                </a:cubicBezTo>
                <a:cubicBezTo>
                  <a:pt x="1267515" y="1186767"/>
                  <a:pt x="1468514" y="1360206"/>
                  <a:pt x="1657046" y="1417133"/>
                </a:cubicBezTo>
                <a:cubicBezTo>
                  <a:pt x="1773942" y="1452399"/>
                  <a:pt x="1956565" y="1433633"/>
                  <a:pt x="2071801" y="1474997"/>
                </a:cubicBezTo>
                <a:cubicBezTo>
                  <a:pt x="2250893" y="1539353"/>
                  <a:pt x="2414199" y="1685034"/>
                  <a:pt x="2481223" y="1879898"/>
                </a:cubicBezTo>
                <a:lnTo>
                  <a:pt x="2499435" y="1944101"/>
                </a:lnTo>
                <a:lnTo>
                  <a:pt x="0" y="1944101"/>
                </a:lnTo>
                <a:lnTo>
                  <a:pt x="0" y="11019"/>
                </a:lnTo>
                <a:lnTo>
                  <a:pt x="56834" y="3814"/>
                </a:lnTo>
                <a:cubicBezTo>
                  <a:pt x="89346" y="1263"/>
                  <a:pt x="120323" y="-17"/>
                  <a:pt x="150043" y="1"/>
                </a:cubicBezTo>
                <a:close/>
              </a:path>
            </a:pathLst>
          </a:custGeom>
          <a:solidFill>
            <a:srgbClr val="E1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分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AB2DA330-99E0-4B4D-9C61-82CFEE5A232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08E02866-32EA-4EDE-B1EF-E5D366E4AC42}" type="slidenum">
              <a:rPr lang="zh-CN" altLang="en-US" smtClean="0"/>
            </a:fld>
            <a:endParaRPr lang="zh-CN" altLang="en-US"/>
          </a:p>
        </p:txBody>
      </p:sp>
      <p:pic>
        <p:nvPicPr>
          <p:cNvPr id="21" name="Picture 25" descr="C:/桌面/工作/两万页！我的钱！我来了！/211c528faaa192234954aff8b26d7f8c.png211c528faaa192234954aff8b26d7f8c"/>
          <p:cNvPicPr>
            <a:picLocks noChangeAspect="1"/>
          </p:cNvPicPr>
          <p:nvPr userDrawn="1">
            <p:custDataLst>
              <p:tags r:id="rId2"/>
            </p:custDataLst>
          </p:nvPr>
        </p:nvPicPr>
        <p:blipFill>
          <a:blip r:embed="rId3"/>
          <a:srcRect l="213" r="213"/>
          <a:stretch>
            <a:fillRect/>
          </a:stretch>
        </p:blipFill>
        <p:spPr>
          <a:xfrm>
            <a:off x="11414760" y="204470"/>
            <a:ext cx="526415" cy="5289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tags" Target="../tags/tag48.xml"/><Relationship Id="rId7" Type="http://schemas.openxmlformats.org/officeDocument/2006/relationships/image" Target="../media/image17.jpeg"/><Relationship Id="rId6" Type="http://schemas.openxmlformats.org/officeDocument/2006/relationships/tags" Target="../tags/tag47.xml"/><Relationship Id="rId5" Type="http://schemas.openxmlformats.org/officeDocument/2006/relationships/image" Target="../media/image12.png"/><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1" Type="http://schemas.openxmlformats.org/officeDocument/2006/relationships/slideLayout" Target="../slideLayouts/slideLayout5.xml"/><Relationship Id="rId10" Type="http://schemas.openxmlformats.org/officeDocument/2006/relationships/tags" Target="../tags/tag49.xml"/><Relationship Id="rId1" Type="http://schemas.openxmlformats.org/officeDocument/2006/relationships/tags" Target="../tags/tag43.xml"/></Relationships>
</file>

<file path=ppt/slides/_rels/slide100.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41.xml"/><Relationship Id="rId3" Type="http://schemas.openxmlformats.org/officeDocument/2006/relationships/image" Target="../media/image118.png"/><Relationship Id="rId2" Type="http://schemas.openxmlformats.org/officeDocument/2006/relationships/tags" Target="../tags/tag640.xml"/><Relationship Id="rId1" Type="http://schemas.openxmlformats.org/officeDocument/2006/relationships/tags" Target="../tags/tag639.xml"/></Relationships>
</file>

<file path=ppt/slides/_rels/slide10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644.xml"/><Relationship Id="rId3" Type="http://schemas.openxmlformats.org/officeDocument/2006/relationships/tags" Target="../tags/tag643.xml"/><Relationship Id="rId2" Type="http://schemas.openxmlformats.org/officeDocument/2006/relationships/tags" Target="../tags/tag642.xml"/><Relationship Id="rId1" Type="http://schemas.openxmlformats.org/officeDocument/2006/relationships/image" Target="../media/image16.png"/></Relationships>
</file>

<file path=ppt/slides/_rels/slide10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46.xml"/><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tags" Target="../tags/tag645.xml"/></Relationships>
</file>

<file path=ppt/slides/_rels/slide103.xml.rels><?xml version="1.0" encoding="UTF-8" standalone="yes"?>
<Relationships xmlns="http://schemas.openxmlformats.org/package/2006/relationships"><Relationship Id="rId9" Type="http://schemas.openxmlformats.org/officeDocument/2006/relationships/tags" Target="../tags/tag655.xml"/><Relationship Id="rId8" Type="http://schemas.openxmlformats.org/officeDocument/2006/relationships/tags" Target="../tags/tag654.xml"/><Relationship Id="rId7" Type="http://schemas.openxmlformats.org/officeDocument/2006/relationships/tags" Target="../tags/tag653.xml"/><Relationship Id="rId6" Type="http://schemas.openxmlformats.org/officeDocument/2006/relationships/tags" Target="../tags/tag652.xml"/><Relationship Id="rId5" Type="http://schemas.openxmlformats.org/officeDocument/2006/relationships/tags" Target="../tags/tag651.xml"/><Relationship Id="rId4" Type="http://schemas.openxmlformats.org/officeDocument/2006/relationships/tags" Target="../tags/tag650.xml"/><Relationship Id="rId3" Type="http://schemas.openxmlformats.org/officeDocument/2006/relationships/tags" Target="../tags/tag649.xml"/><Relationship Id="rId2" Type="http://schemas.openxmlformats.org/officeDocument/2006/relationships/tags" Target="../tags/tag648.xml"/><Relationship Id="rId12" Type="http://schemas.openxmlformats.org/officeDocument/2006/relationships/slideLayout" Target="../slideLayouts/slideLayout5.xml"/><Relationship Id="rId11" Type="http://schemas.openxmlformats.org/officeDocument/2006/relationships/tags" Target="../tags/tag657.xml"/><Relationship Id="rId10" Type="http://schemas.openxmlformats.org/officeDocument/2006/relationships/tags" Target="../tags/tag656.xml"/><Relationship Id="rId1" Type="http://schemas.openxmlformats.org/officeDocument/2006/relationships/tags" Target="../tags/tag647.xml"/></Relationships>
</file>

<file path=ppt/slides/_rels/slide104.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663.xml"/><Relationship Id="rId5" Type="http://schemas.openxmlformats.org/officeDocument/2006/relationships/tags" Target="../tags/tag662.xml"/><Relationship Id="rId4" Type="http://schemas.openxmlformats.org/officeDocument/2006/relationships/tags" Target="../tags/tag661.xml"/><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s>
</file>

<file path=ppt/slides/_rels/slide105.xml.rels><?xml version="1.0" encoding="UTF-8" standalone="yes"?>
<Relationships xmlns="http://schemas.openxmlformats.org/package/2006/relationships"><Relationship Id="rId9" Type="http://schemas.openxmlformats.org/officeDocument/2006/relationships/tags" Target="../tags/tag671.xml"/><Relationship Id="rId8" Type="http://schemas.openxmlformats.org/officeDocument/2006/relationships/tags" Target="../tags/tag670.xml"/><Relationship Id="rId7" Type="http://schemas.openxmlformats.org/officeDocument/2006/relationships/tags" Target="../tags/tag669.xml"/><Relationship Id="rId6" Type="http://schemas.openxmlformats.org/officeDocument/2006/relationships/tags" Target="../tags/tag668.xml"/><Relationship Id="rId5" Type="http://schemas.openxmlformats.org/officeDocument/2006/relationships/tags" Target="../tags/tag667.xml"/><Relationship Id="rId4" Type="http://schemas.openxmlformats.org/officeDocument/2006/relationships/tags" Target="../tags/tag666.xml"/><Relationship Id="rId3" Type="http://schemas.openxmlformats.org/officeDocument/2006/relationships/tags" Target="../tags/tag665.xml"/><Relationship Id="rId2" Type="http://schemas.openxmlformats.org/officeDocument/2006/relationships/tags" Target="../tags/tag664.xml"/><Relationship Id="rId13" Type="http://schemas.openxmlformats.org/officeDocument/2006/relationships/slideLayout" Target="../slideLayouts/slideLayout5.xml"/><Relationship Id="rId12" Type="http://schemas.openxmlformats.org/officeDocument/2006/relationships/tags" Target="../tags/tag674.xml"/><Relationship Id="rId11" Type="http://schemas.openxmlformats.org/officeDocument/2006/relationships/tags" Target="../tags/tag673.xml"/><Relationship Id="rId10" Type="http://schemas.openxmlformats.org/officeDocument/2006/relationships/tags" Target="../tags/tag672.xml"/><Relationship Id="rId1" Type="http://schemas.openxmlformats.org/officeDocument/2006/relationships/image" Target="../media/image121.png"/></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76.xml"/><Relationship Id="rId2" Type="http://schemas.openxmlformats.org/officeDocument/2006/relationships/image" Target="../media/image122.png"/><Relationship Id="rId1" Type="http://schemas.openxmlformats.org/officeDocument/2006/relationships/tags" Target="../tags/tag675.xml"/></Relationships>
</file>

<file path=ppt/slides/_rels/slide10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679.xml"/><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image" Target="../media/image16.png"/></Relationships>
</file>

<file path=ppt/slides/_rels/slide10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81.xml"/><Relationship Id="rId2" Type="http://schemas.openxmlformats.org/officeDocument/2006/relationships/image" Target="../media/image123.jpeg"/><Relationship Id="rId1" Type="http://schemas.openxmlformats.org/officeDocument/2006/relationships/tags" Target="../tags/tag680.xml"/></Relationships>
</file>

<file path=ppt/slides/_rels/slide109.xml.rels><?xml version="1.0" encoding="UTF-8" standalone="yes"?>
<Relationships xmlns="http://schemas.openxmlformats.org/package/2006/relationships"><Relationship Id="rId9" Type="http://schemas.openxmlformats.org/officeDocument/2006/relationships/image" Target="../media/image125.svg"/><Relationship Id="rId8" Type="http://schemas.openxmlformats.org/officeDocument/2006/relationships/image" Target="../media/image124.png"/><Relationship Id="rId7" Type="http://schemas.openxmlformats.org/officeDocument/2006/relationships/tags" Target="../tags/tag688.xml"/><Relationship Id="rId6" Type="http://schemas.openxmlformats.org/officeDocument/2006/relationships/tags" Target="../tags/tag687.xml"/><Relationship Id="rId5" Type="http://schemas.openxmlformats.org/officeDocument/2006/relationships/tags" Target="../tags/tag686.xml"/><Relationship Id="rId4" Type="http://schemas.openxmlformats.org/officeDocument/2006/relationships/tags" Target="../tags/tag685.xml"/><Relationship Id="rId39" Type="http://schemas.openxmlformats.org/officeDocument/2006/relationships/slideLayout" Target="../slideLayouts/slideLayout5.xml"/><Relationship Id="rId38" Type="http://schemas.openxmlformats.org/officeDocument/2006/relationships/tags" Target="../tags/tag717.xml"/><Relationship Id="rId37" Type="http://schemas.openxmlformats.org/officeDocument/2006/relationships/tags" Target="../tags/tag716.xml"/><Relationship Id="rId36" Type="http://schemas.openxmlformats.org/officeDocument/2006/relationships/tags" Target="../tags/tag715.xml"/><Relationship Id="rId35" Type="http://schemas.openxmlformats.org/officeDocument/2006/relationships/tags" Target="../tags/tag714.xml"/><Relationship Id="rId34" Type="http://schemas.openxmlformats.org/officeDocument/2006/relationships/tags" Target="../tags/tag713.xml"/><Relationship Id="rId33" Type="http://schemas.openxmlformats.org/officeDocument/2006/relationships/tags" Target="../tags/tag712.xml"/><Relationship Id="rId32" Type="http://schemas.openxmlformats.org/officeDocument/2006/relationships/tags" Target="../tags/tag711.xml"/><Relationship Id="rId31" Type="http://schemas.openxmlformats.org/officeDocument/2006/relationships/tags" Target="../tags/tag710.xml"/><Relationship Id="rId30" Type="http://schemas.openxmlformats.org/officeDocument/2006/relationships/tags" Target="../tags/tag709.xml"/><Relationship Id="rId3" Type="http://schemas.openxmlformats.org/officeDocument/2006/relationships/tags" Target="../tags/tag684.xml"/><Relationship Id="rId29" Type="http://schemas.openxmlformats.org/officeDocument/2006/relationships/tags" Target="../tags/tag708.xml"/><Relationship Id="rId28" Type="http://schemas.openxmlformats.org/officeDocument/2006/relationships/tags" Target="../tags/tag707.xml"/><Relationship Id="rId27" Type="http://schemas.openxmlformats.org/officeDocument/2006/relationships/tags" Target="../tags/tag706.xml"/><Relationship Id="rId26" Type="http://schemas.openxmlformats.org/officeDocument/2006/relationships/tags" Target="../tags/tag705.xml"/><Relationship Id="rId25" Type="http://schemas.openxmlformats.org/officeDocument/2006/relationships/tags" Target="../tags/tag704.xml"/><Relationship Id="rId24" Type="http://schemas.openxmlformats.org/officeDocument/2006/relationships/tags" Target="../tags/tag703.xml"/><Relationship Id="rId23" Type="http://schemas.openxmlformats.org/officeDocument/2006/relationships/tags" Target="../tags/tag702.xml"/><Relationship Id="rId22" Type="http://schemas.openxmlformats.org/officeDocument/2006/relationships/tags" Target="../tags/tag701.xml"/><Relationship Id="rId21" Type="http://schemas.openxmlformats.org/officeDocument/2006/relationships/tags" Target="../tags/tag700.xml"/><Relationship Id="rId20" Type="http://schemas.openxmlformats.org/officeDocument/2006/relationships/tags" Target="../tags/tag699.xml"/><Relationship Id="rId2" Type="http://schemas.openxmlformats.org/officeDocument/2006/relationships/tags" Target="../tags/tag683.xml"/><Relationship Id="rId19" Type="http://schemas.openxmlformats.org/officeDocument/2006/relationships/tags" Target="../tags/tag698.xml"/><Relationship Id="rId18" Type="http://schemas.openxmlformats.org/officeDocument/2006/relationships/tags" Target="../tags/tag697.xml"/><Relationship Id="rId17" Type="http://schemas.openxmlformats.org/officeDocument/2006/relationships/tags" Target="../tags/tag696.xml"/><Relationship Id="rId16" Type="http://schemas.openxmlformats.org/officeDocument/2006/relationships/tags" Target="../tags/tag695.xml"/><Relationship Id="rId15" Type="http://schemas.openxmlformats.org/officeDocument/2006/relationships/tags" Target="../tags/tag694.xml"/><Relationship Id="rId14" Type="http://schemas.openxmlformats.org/officeDocument/2006/relationships/tags" Target="../tags/tag693.xml"/><Relationship Id="rId13" Type="http://schemas.openxmlformats.org/officeDocument/2006/relationships/tags" Target="../tags/tag692.xml"/><Relationship Id="rId12" Type="http://schemas.openxmlformats.org/officeDocument/2006/relationships/tags" Target="../tags/tag691.xml"/><Relationship Id="rId11" Type="http://schemas.openxmlformats.org/officeDocument/2006/relationships/tags" Target="../tags/tag690.xml"/><Relationship Id="rId10" Type="http://schemas.openxmlformats.org/officeDocument/2006/relationships/tags" Target="../tags/tag689.xml"/><Relationship Id="rId1" Type="http://schemas.openxmlformats.org/officeDocument/2006/relationships/tags" Target="../tags/tag682.xml"/></Relationships>
</file>

<file path=ppt/slides/_rels/slide11.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20.jpeg"/><Relationship Id="rId7" Type="http://schemas.openxmlformats.org/officeDocument/2006/relationships/image" Target="../media/image19.jpeg"/><Relationship Id="rId6" Type="http://schemas.openxmlformats.org/officeDocument/2006/relationships/tags" Target="../tags/tag54.xml"/><Relationship Id="rId5" Type="http://schemas.openxmlformats.org/officeDocument/2006/relationships/image" Target="../media/image12.png"/><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0" Type="http://schemas.openxmlformats.org/officeDocument/2006/relationships/slideLayout" Target="../slideLayouts/slideLayout5.xml"/><Relationship Id="rId1" Type="http://schemas.openxmlformats.org/officeDocument/2006/relationships/tags" Target="../tags/tag50.xml"/></Relationships>
</file>

<file path=ppt/slides/_rels/slide110.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721.xml"/><Relationship Id="rId4" Type="http://schemas.openxmlformats.org/officeDocument/2006/relationships/tags" Target="../tags/tag720.xml"/><Relationship Id="rId3" Type="http://schemas.openxmlformats.org/officeDocument/2006/relationships/tags" Target="../tags/tag719.xml"/><Relationship Id="rId2" Type="http://schemas.openxmlformats.org/officeDocument/2006/relationships/image" Target="../media/image126.png"/><Relationship Id="rId1" Type="http://schemas.openxmlformats.org/officeDocument/2006/relationships/tags" Target="../tags/tag718.xml"/></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23.xml"/><Relationship Id="rId2" Type="http://schemas.openxmlformats.org/officeDocument/2006/relationships/image" Target="../media/image127.png"/><Relationship Id="rId1" Type="http://schemas.openxmlformats.org/officeDocument/2006/relationships/tags" Target="../tags/tag722.xml"/></Relationships>
</file>

<file path=ppt/slides/_rels/slide112.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727.xml"/><Relationship Id="rId5" Type="http://schemas.openxmlformats.org/officeDocument/2006/relationships/tags" Target="../tags/tag726.xml"/><Relationship Id="rId4" Type="http://schemas.openxmlformats.org/officeDocument/2006/relationships/tags" Target="../tags/tag725.xml"/><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tags" Target="../tags/tag724.xml"/></Relationships>
</file>

<file path=ppt/slides/_rels/slide11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735.xml"/><Relationship Id="rId7" Type="http://schemas.openxmlformats.org/officeDocument/2006/relationships/tags" Target="../tags/tag734.xml"/><Relationship Id="rId6" Type="http://schemas.openxmlformats.org/officeDocument/2006/relationships/tags" Target="../tags/tag733.xml"/><Relationship Id="rId5" Type="http://schemas.openxmlformats.org/officeDocument/2006/relationships/tags" Target="../tags/tag732.xml"/><Relationship Id="rId4" Type="http://schemas.openxmlformats.org/officeDocument/2006/relationships/tags" Target="../tags/tag731.xml"/><Relationship Id="rId3" Type="http://schemas.openxmlformats.org/officeDocument/2006/relationships/tags" Target="../tags/tag730.xml"/><Relationship Id="rId2" Type="http://schemas.openxmlformats.org/officeDocument/2006/relationships/tags" Target="../tags/tag729.xml"/><Relationship Id="rId1" Type="http://schemas.openxmlformats.org/officeDocument/2006/relationships/tags" Target="../tags/tag728.xml"/></Relationships>
</file>

<file path=ppt/slides/_rels/slide11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737.xml"/><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tags" Target="../tags/tag736.xml"/></Relationships>
</file>

<file path=ppt/slides/_rels/slide11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39.xml"/><Relationship Id="rId2" Type="http://schemas.openxmlformats.org/officeDocument/2006/relationships/image" Target="../media/image132.png"/><Relationship Id="rId1" Type="http://schemas.openxmlformats.org/officeDocument/2006/relationships/tags" Target="../tags/tag738.xml"/></Relationships>
</file>

<file path=ppt/slides/_rels/slide11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745.xml"/><Relationship Id="rId7" Type="http://schemas.openxmlformats.org/officeDocument/2006/relationships/tags" Target="../tags/tag744.xml"/><Relationship Id="rId6" Type="http://schemas.openxmlformats.org/officeDocument/2006/relationships/image" Target="../media/image134.png"/><Relationship Id="rId5" Type="http://schemas.openxmlformats.org/officeDocument/2006/relationships/tags" Target="../tags/tag743.xml"/><Relationship Id="rId4" Type="http://schemas.openxmlformats.org/officeDocument/2006/relationships/image" Target="../media/image133.png"/><Relationship Id="rId3" Type="http://schemas.openxmlformats.org/officeDocument/2006/relationships/tags" Target="../tags/tag742.xml"/><Relationship Id="rId2" Type="http://schemas.openxmlformats.org/officeDocument/2006/relationships/tags" Target="../tags/tag741.xml"/><Relationship Id="rId1" Type="http://schemas.openxmlformats.org/officeDocument/2006/relationships/tags" Target="../tags/tag740.xml"/></Relationships>
</file>

<file path=ppt/slides/_rels/slide11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747.xml"/><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tags" Target="../tags/tag746.xml"/></Relationships>
</file>

<file path=ppt/slides/_rels/slide1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750.xml"/><Relationship Id="rId3" Type="http://schemas.openxmlformats.org/officeDocument/2006/relationships/tags" Target="../tags/tag749.xml"/><Relationship Id="rId2" Type="http://schemas.openxmlformats.org/officeDocument/2006/relationships/tags" Target="../tags/tag748.xml"/><Relationship Id="rId1" Type="http://schemas.openxmlformats.org/officeDocument/2006/relationships/image" Target="../media/image16.png"/></Relationships>
</file>

<file path=ppt/slides/_rels/slide11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752.xml"/><Relationship Id="rId3" Type="http://schemas.openxmlformats.org/officeDocument/2006/relationships/image" Target="../media/image138.GIF"/><Relationship Id="rId2" Type="http://schemas.openxmlformats.org/officeDocument/2006/relationships/image" Target="../media/image137.GIF"/><Relationship Id="rId1" Type="http://schemas.openxmlformats.org/officeDocument/2006/relationships/tags" Target="../tags/tag751.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23.jpeg"/><Relationship Id="rId7" Type="http://schemas.openxmlformats.org/officeDocument/2006/relationships/image" Target="../media/image22.webp"/><Relationship Id="rId6" Type="http://schemas.openxmlformats.org/officeDocument/2006/relationships/tags" Target="../tags/tag59.xml"/><Relationship Id="rId5" Type="http://schemas.openxmlformats.org/officeDocument/2006/relationships/image" Target="../media/image12.png"/><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120.xml.rels><?xml version="1.0" encoding="UTF-8" standalone="yes"?>
<Relationships xmlns="http://schemas.openxmlformats.org/package/2006/relationships"><Relationship Id="rId9" Type="http://schemas.openxmlformats.org/officeDocument/2006/relationships/tags" Target="../tags/tag759.xml"/><Relationship Id="rId8" Type="http://schemas.openxmlformats.org/officeDocument/2006/relationships/tags" Target="../tags/tag758.xml"/><Relationship Id="rId7" Type="http://schemas.openxmlformats.org/officeDocument/2006/relationships/tags" Target="../tags/tag757.xml"/><Relationship Id="rId6" Type="http://schemas.openxmlformats.org/officeDocument/2006/relationships/tags" Target="../tags/tag756.xml"/><Relationship Id="rId5" Type="http://schemas.openxmlformats.org/officeDocument/2006/relationships/image" Target="../media/image140.svg"/><Relationship Id="rId42" Type="http://schemas.openxmlformats.org/officeDocument/2006/relationships/slideLayout" Target="../slideLayouts/slideLayout5.xml"/><Relationship Id="rId41" Type="http://schemas.openxmlformats.org/officeDocument/2006/relationships/tags" Target="../tags/tag779.xml"/><Relationship Id="rId40" Type="http://schemas.openxmlformats.org/officeDocument/2006/relationships/tags" Target="../tags/tag778.xml"/><Relationship Id="rId4" Type="http://schemas.openxmlformats.org/officeDocument/2006/relationships/image" Target="../media/image139.png"/><Relationship Id="rId39" Type="http://schemas.openxmlformats.org/officeDocument/2006/relationships/tags" Target="../tags/tag777.xml"/><Relationship Id="rId38" Type="http://schemas.openxmlformats.org/officeDocument/2006/relationships/image" Target="../media/image151.svg"/><Relationship Id="rId37" Type="http://schemas.openxmlformats.org/officeDocument/2006/relationships/image" Target="../media/image150.png"/><Relationship Id="rId36" Type="http://schemas.openxmlformats.org/officeDocument/2006/relationships/tags" Target="../tags/tag776.xml"/><Relationship Id="rId35" Type="http://schemas.openxmlformats.org/officeDocument/2006/relationships/tags" Target="../tags/tag775.xml"/><Relationship Id="rId34" Type="http://schemas.openxmlformats.org/officeDocument/2006/relationships/image" Target="../media/image149.svg"/><Relationship Id="rId33" Type="http://schemas.openxmlformats.org/officeDocument/2006/relationships/image" Target="../media/image148.png"/><Relationship Id="rId32" Type="http://schemas.openxmlformats.org/officeDocument/2006/relationships/tags" Target="../tags/tag774.xml"/><Relationship Id="rId31" Type="http://schemas.openxmlformats.org/officeDocument/2006/relationships/tags" Target="../tags/tag773.xml"/><Relationship Id="rId30" Type="http://schemas.openxmlformats.org/officeDocument/2006/relationships/tags" Target="../tags/tag772.xml"/><Relationship Id="rId3" Type="http://schemas.openxmlformats.org/officeDocument/2006/relationships/tags" Target="../tags/tag755.xml"/><Relationship Id="rId29" Type="http://schemas.openxmlformats.org/officeDocument/2006/relationships/tags" Target="../tags/tag771.xml"/><Relationship Id="rId28" Type="http://schemas.openxmlformats.org/officeDocument/2006/relationships/image" Target="../media/image147.svg"/><Relationship Id="rId27" Type="http://schemas.openxmlformats.org/officeDocument/2006/relationships/image" Target="../media/image124.png"/><Relationship Id="rId26" Type="http://schemas.openxmlformats.org/officeDocument/2006/relationships/tags" Target="../tags/tag770.xml"/><Relationship Id="rId25" Type="http://schemas.openxmlformats.org/officeDocument/2006/relationships/tags" Target="../tags/tag769.xml"/><Relationship Id="rId24" Type="http://schemas.openxmlformats.org/officeDocument/2006/relationships/tags" Target="../tags/tag768.xml"/><Relationship Id="rId23" Type="http://schemas.openxmlformats.org/officeDocument/2006/relationships/tags" Target="../tags/tag767.xml"/><Relationship Id="rId22" Type="http://schemas.openxmlformats.org/officeDocument/2006/relationships/image" Target="../media/image146.svg"/><Relationship Id="rId21" Type="http://schemas.openxmlformats.org/officeDocument/2006/relationships/image" Target="../media/image145.png"/><Relationship Id="rId20" Type="http://schemas.openxmlformats.org/officeDocument/2006/relationships/tags" Target="../tags/tag766.xml"/><Relationship Id="rId2" Type="http://schemas.openxmlformats.org/officeDocument/2006/relationships/tags" Target="../tags/tag754.xml"/><Relationship Id="rId19" Type="http://schemas.openxmlformats.org/officeDocument/2006/relationships/tags" Target="../tags/tag765.xml"/><Relationship Id="rId18" Type="http://schemas.openxmlformats.org/officeDocument/2006/relationships/tags" Target="../tags/tag764.xml"/><Relationship Id="rId17" Type="http://schemas.openxmlformats.org/officeDocument/2006/relationships/tags" Target="../tags/tag763.xml"/><Relationship Id="rId16" Type="http://schemas.openxmlformats.org/officeDocument/2006/relationships/image" Target="../media/image144.svg"/><Relationship Id="rId15" Type="http://schemas.openxmlformats.org/officeDocument/2006/relationships/image" Target="../media/image143.png"/><Relationship Id="rId14" Type="http://schemas.openxmlformats.org/officeDocument/2006/relationships/tags" Target="../tags/tag762.xml"/><Relationship Id="rId13" Type="http://schemas.openxmlformats.org/officeDocument/2006/relationships/tags" Target="../tags/tag761.xml"/><Relationship Id="rId12" Type="http://schemas.openxmlformats.org/officeDocument/2006/relationships/tags" Target="../tags/tag760.xml"/><Relationship Id="rId11" Type="http://schemas.openxmlformats.org/officeDocument/2006/relationships/image" Target="../media/image142.svg"/><Relationship Id="rId10" Type="http://schemas.openxmlformats.org/officeDocument/2006/relationships/image" Target="../media/image141.png"/><Relationship Id="rId1" Type="http://schemas.openxmlformats.org/officeDocument/2006/relationships/tags" Target="../tags/tag753.xml"/></Relationships>
</file>

<file path=ppt/slides/_rels/slide121.xml.rels><?xml version="1.0" encoding="UTF-8" standalone="yes"?>
<Relationships xmlns="http://schemas.openxmlformats.org/package/2006/relationships"><Relationship Id="rId9" Type="http://schemas.openxmlformats.org/officeDocument/2006/relationships/tags" Target="../tags/tag788.xml"/><Relationship Id="rId8" Type="http://schemas.openxmlformats.org/officeDocument/2006/relationships/tags" Target="../tags/tag787.xml"/><Relationship Id="rId7" Type="http://schemas.openxmlformats.org/officeDocument/2006/relationships/tags" Target="../tags/tag786.xml"/><Relationship Id="rId6" Type="http://schemas.openxmlformats.org/officeDocument/2006/relationships/tags" Target="../tags/tag785.xml"/><Relationship Id="rId5" Type="http://schemas.openxmlformats.org/officeDocument/2006/relationships/tags" Target="../tags/tag784.xml"/><Relationship Id="rId4" Type="http://schemas.openxmlformats.org/officeDocument/2006/relationships/tags" Target="../tags/tag783.xml"/><Relationship Id="rId3" Type="http://schemas.openxmlformats.org/officeDocument/2006/relationships/tags" Target="../tags/tag782.xml"/><Relationship Id="rId2" Type="http://schemas.openxmlformats.org/officeDocument/2006/relationships/tags" Target="../tags/tag781.xml"/><Relationship Id="rId11" Type="http://schemas.openxmlformats.org/officeDocument/2006/relationships/slideLayout" Target="../slideLayouts/slideLayout5.xml"/><Relationship Id="rId10" Type="http://schemas.openxmlformats.org/officeDocument/2006/relationships/tags" Target="../tags/tag789.xml"/><Relationship Id="rId1" Type="http://schemas.openxmlformats.org/officeDocument/2006/relationships/tags" Target="../tags/tag780.xml"/></Relationships>
</file>

<file path=ppt/slides/_rels/slide12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90.xml"/><Relationship Id="rId2" Type="http://schemas.openxmlformats.org/officeDocument/2006/relationships/image" Target="../media/image153.png"/><Relationship Id="rId1" Type="http://schemas.openxmlformats.org/officeDocument/2006/relationships/image" Target="../media/image152.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91.xml"/><Relationship Id="rId1" Type="http://schemas.openxmlformats.org/officeDocument/2006/relationships/image" Target="../media/image154.jpeg"/></Relationships>
</file>

<file path=ppt/slides/_rels/slide12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92.xml"/><Relationship Id="rId2" Type="http://schemas.openxmlformats.org/officeDocument/2006/relationships/image" Target="../media/image156.png"/><Relationship Id="rId1" Type="http://schemas.openxmlformats.org/officeDocument/2006/relationships/image" Target="../media/image155.png"/></Relationships>
</file>

<file path=ppt/slides/_rels/slide12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93.xml"/><Relationship Id="rId2" Type="http://schemas.openxmlformats.org/officeDocument/2006/relationships/image" Target="../media/image158.png"/><Relationship Id="rId1" Type="http://schemas.openxmlformats.org/officeDocument/2006/relationships/image" Target="../media/image157.png"/></Relationships>
</file>

<file path=ppt/slides/_rels/slide12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94.xml"/><Relationship Id="rId2" Type="http://schemas.openxmlformats.org/officeDocument/2006/relationships/image" Target="../media/image160.png"/><Relationship Id="rId1" Type="http://schemas.openxmlformats.org/officeDocument/2006/relationships/image" Target="../media/image159.png"/></Relationships>
</file>

<file path=ppt/slides/_rels/slide12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95.xml"/><Relationship Id="rId2" Type="http://schemas.openxmlformats.org/officeDocument/2006/relationships/image" Target="../media/image162.png"/><Relationship Id="rId1" Type="http://schemas.openxmlformats.org/officeDocument/2006/relationships/image" Target="../media/image161.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96.xml"/><Relationship Id="rId1" Type="http://schemas.openxmlformats.org/officeDocument/2006/relationships/image" Target="../media/image163.png"/></Relationships>
</file>

<file path=ppt/slides/_rels/slide12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797.xml"/><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image" Target="../media/image164.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24.jpeg"/><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image" Target="../media/image12.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13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799.xml"/><Relationship Id="rId2" Type="http://schemas.openxmlformats.org/officeDocument/2006/relationships/tags" Target="../tags/tag798.xml"/><Relationship Id="rId1" Type="http://schemas.openxmlformats.org/officeDocument/2006/relationships/image" Target="../media/image16.png"/></Relationships>
</file>

<file path=ppt/slides/_rels/slide131.xml.rels><?xml version="1.0" encoding="UTF-8" standalone="yes"?>
<Relationships xmlns="http://schemas.openxmlformats.org/package/2006/relationships"><Relationship Id="rId9" Type="http://schemas.openxmlformats.org/officeDocument/2006/relationships/tags" Target="../tags/tag808.xml"/><Relationship Id="rId8" Type="http://schemas.openxmlformats.org/officeDocument/2006/relationships/tags" Target="../tags/tag807.xml"/><Relationship Id="rId7" Type="http://schemas.openxmlformats.org/officeDocument/2006/relationships/tags" Target="../tags/tag806.xml"/><Relationship Id="rId6" Type="http://schemas.openxmlformats.org/officeDocument/2006/relationships/tags" Target="../tags/tag805.xml"/><Relationship Id="rId5" Type="http://schemas.openxmlformats.org/officeDocument/2006/relationships/tags" Target="../tags/tag804.xml"/><Relationship Id="rId40" Type="http://schemas.openxmlformats.org/officeDocument/2006/relationships/slideLayout" Target="../slideLayouts/slideLayout5.xml"/><Relationship Id="rId4" Type="http://schemas.openxmlformats.org/officeDocument/2006/relationships/tags" Target="../tags/tag803.xml"/><Relationship Id="rId39" Type="http://schemas.openxmlformats.org/officeDocument/2006/relationships/tags" Target="../tags/tag830.xml"/><Relationship Id="rId38" Type="http://schemas.openxmlformats.org/officeDocument/2006/relationships/tags" Target="../tags/tag829.xml"/><Relationship Id="rId37" Type="http://schemas.openxmlformats.org/officeDocument/2006/relationships/tags" Target="../tags/tag828.xml"/><Relationship Id="rId36" Type="http://schemas.openxmlformats.org/officeDocument/2006/relationships/tags" Target="../tags/tag827.xml"/><Relationship Id="rId35" Type="http://schemas.openxmlformats.org/officeDocument/2006/relationships/tags" Target="../tags/tag826.xml"/><Relationship Id="rId34" Type="http://schemas.openxmlformats.org/officeDocument/2006/relationships/tags" Target="../tags/tag825.xml"/><Relationship Id="rId33" Type="http://schemas.openxmlformats.org/officeDocument/2006/relationships/tags" Target="../tags/tag824.xml"/><Relationship Id="rId32" Type="http://schemas.openxmlformats.org/officeDocument/2006/relationships/tags" Target="../tags/tag823.xml"/><Relationship Id="rId31" Type="http://schemas.openxmlformats.org/officeDocument/2006/relationships/tags" Target="../tags/tag822.xml"/><Relationship Id="rId30" Type="http://schemas.openxmlformats.org/officeDocument/2006/relationships/tags" Target="../tags/tag821.xml"/><Relationship Id="rId3" Type="http://schemas.openxmlformats.org/officeDocument/2006/relationships/tags" Target="../tags/tag802.xml"/><Relationship Id="rId29" Type="http://schemas.openxmlformats.org/officeDocument/2006/relationships/tags" Target="../tags/tag820.xml"/><Relationship Id="rId28" Type="http://schemas.openxmlformats.org/officeDocument/2006/relationships/tags" Target="../tags/tag819.xml"/><Relationship Id="rId27" Type="http://schemas.openxmlformats.org/officeDocument/2006/relationships/tags" Target="../tags/tag818.xml"/><Relationship Id="rId26" Type="http://schemas.openxmlformats.org/officeDocument/2006/relationships/tags" Target="../tags/tag817.xml"/><Relationship Id="rId25" Type="http://schemas.openxmlformats.org/officeDocument/2006/relationships/tags" Target="../tags/tag816.xml"/><Relationship Id="rId24" Type="http://schemas.openxmlformats.org/officeDocument/2006/relationships/image" Target="../media/image174.svg"/><Relationship Id="rId23" Type="http://schemas.openxmlformats.org/officeDocument/2006/relationships/image" Target="../media/image173.png"/><Relationship Id="rId22" Type="http://schemas.openxmlformats.org/officeDocument/2006/relationships/tags" Target="../tags/tag815.xml"/><Relationship Id="rId21" Type="http://schemas.openxmlformats.org/officeDocument/2006/relationships/image" Target="../media/image172.svg"/><Relationship Id="rId20" Type="http://schemas.openxmlformats.org/officeDocument/2006/relationships/image" Target="../media/image171.png"/><Relationship Id="rId2" Type="http://schemas.openxmlformats.org/officeDocument/2006/relationships/tags" Target="../tags/tag801.xml"/><Relationship Id="rId19" Type="http://schemas.openxmlformats.org/officeDocument/2006/relationships/tags" Target="../tags/tag814.xml"/><Relationship Id="rId18" Type="http://schemas.openxmlformats.org/officeDocument/2006/relationships/image" Target="../media/image170.svg"/><Relationship Id="rId17" Type="http://schemas.openxmlformats.org/officeDocument/2006/relationships/image" Target="../media/image169.png"/><Relationship Id="rId16" Type="http://schemas.openxmlformats.org/officeDocument/2006/relationships/tags" Target="../tags/tag813.xml"/><Relationship Id="rId15" Type="http://schemas.openxmlformats.org/officeDocument/2006/relationships/image" Target="../media/image168.svg"/><Relationship Id="rId14" Type="http://schemas.openxmlformats.org/officeDocument/2006/relationships/image" Target="../media/image167.png"/><Relationship Id="rId13" Type="http://schemas.openxmlformats.org/officeDocument/2006/relationships/tags" Target="../tags/tag812.xml"/><Relationship Id="rId12" Type="http://schemas.openxmlformats.org/officeDocument/2006/relationships/tags" Target="../tags/tag811.xml"/><Relationship Id="rId11" Type="http://schemas.openxmlformats.org/officeDocument/2006/relationships/tags" Target="../tags/tag810.xml"/><Relationship Id="rId10" Type="http://schemas.openxmlformats.org/officeDocument/2006/relationships/tags" Target="../tags/tag809.xml"/><Relationship Id="rId1" Type="http://schemas.openxmlformats.org/officeDocument/2006/relationships/tags" Target="../tags/tag800.xml"/></Relationships>
</file>

<file path=ppt/slides/_rels/slide13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834.xml"/><Relationship Id="rId4" Type="http://schemas.openxmlformats.org/officeDocument/2006/relationships/tags" Target="../tags/tag833.xml"/><Relationship Id="rId3" Type="http://schemas.openxmlformats.org/officeDocument/2006/relationships/tags" Target="../tags/tag832.xml"/><Relationship Id="rId2" Type="http://schemas.openxmlformats.org/officeDocument/2006/relationships/image" Target="../media/image175.png"/><Relationship Id="rId1" Type="http://schemas.openxmlformats.org/officeDocument/2006/relationships/tags" Target="../tags/tag831.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35.xml"/><Relationship Id="rId1" Type="http://schemas.openxmlformats.org/officeDocument/2006/relationships/image" Target="../media/image176.png"/></Relationships>
</file>

<file path=ppt/slides/_rels/slide1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837.xml"/><Relationship Id="rId2" Type="http://schemas.openxmlformats.org/officeDocument/2006/relationships/tags" Target="../tags/tag836.xml"/><Relationship Id="rId1" Type="http://schemas.openxmlformats.org/officeDocument/2006/relationships/image" Target="../media/image16.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38.xml"/><Relationship Id="rId1" Type="http://schemas.openxmlformats.org/officeDocument/2006/relationships/image" Target="../media/image177.png"/></Relationships>
</file>

<file path=ppt/slides/_rels/slide13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840.xml"/><Relationship Id="rId2" Type="http://schemas.openxmlformats.org/officeDocument/2006/relationships/tags" Target="../tags/tag839.xml"/><Relationship Id="rId1" Type="http://schemas.openxmlformats.org/officeDocument/2006/relationships/image" Target="../media/image16.png"/></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841.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842.xml"/></Relationships>
</file>

<file path=ppt/slides/_rels/slide13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843.xml"/><Relationship Id="rId2" Type="http://schemas.openxmlformats.org/officeDocument/2006/relationships/image" Target="../media/image179.png"/><Relationship Id="rId1" Type="http://schemas.openxmlformats.org/officeDocument/2006/relationships/image" Target="../media/image178.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140.xml.rels><?xml version="1.0" encoding="UTF-8" standalone="yes"?>
<Relationships xmlns="http://schemas.openxmlformats.org/package/2006/relationships"><Relationship Id="rId8" Type="http://schemas.openxmlformats.org/officeDocument/2006/relationships/notesSlide" Target="../notesSlides/notesSlide40.xml"/><Relationship Id="rId7" Type="http://schemas.openxmlformats.org/officeDocument/2006/relationships/slideLayout" Target="../slideLayouts/slideLayout5.xml"/><Relationship Id="rId6" Type="http://schemas.openxmlformats.org/officeDocument/2006/relationships/image" Target="../media/image180.png"/><Relationship Id="rId5" Type="http://schemas.openxmlformats.org/officeDocument/2006/relationships/image" Target="../media/image12.png"/><Relationship Id="rId4" Type="http://schemas.openxmlformats.org/officeDocument/2006/relationships/tags" Target="../tags/tag847.xml"/><Relationship Id="rId3" Type="http://schemas.openxmlformats.org/officeDocument/2006/relationships/tags" Target="../tags/tag846.xml"/><Relationship Id="rId2" Type="http://schemas.openxmlformats.org/officeDocument/2006/relationships/tags" Target="../tags/tag845.xml"/><Relationship Id="rId1" Type="http://schemas.openxmlformats.org/officeDocument/2006/relationships/tags" Target="../tags/tag844.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image" Target="../media/image12.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8" Type="http://schemas.openxmlformats.org/officeDocument/2006/relationships/slideLayout" Target="../slideLayouts/slideLayout5.xml"/><Relationship Id="rId17" Type="http://schemas.openxmlformats.org/officeDocument/2006/relationships/image" Target="../media/image29.jpeg"/><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tags" Target="../tags/tag82.xml"/><Relationship Id="rId13" Type="http://schemas.openxmlformats.org/officeDocument/2006/relationships/image" Target="../media/image28.jpeg"/><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9" Type="http://schemas.openxmlformats.org/officeDocument/2006/relationships/image" Target="../media/image31.jpeg"/><Relationship Id="rId8" Type="http://schemas.openxmlformats.org/officeDocument/2006/relationships/image" Target="../media/image30.jpeg"/><Relationship Id="rId7" Type="http://schemas.openxmlformats.org/officeDocument/2006/relationships/image" Target="../media/image21.jpeg"/><Relationship Id="rId6" Type="http://schemas.openxmlformats.org/officeDocument/2006/relationships/tags" Target="../tags/tag93.xml"/><Relationship Id="rId5" Type="http://schemas.openxmlformats.org/officeDocument/2006/relationships/image" Target="../media/image12.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1" Type="http://schemas.openxmlformats.org/officeDocument/2006/relationships/slideLayout" Target="../slideLayouts/slideLayout5.xml"/><Relationship Id="rId10" Type="http://schemas.openxmlformats.org/officeDocument/2006/relationships/image" Target="../media/image32.jpeg"/><Relationship Id="rId1" Type="http://schemas.openxmlformats.org/officeDocument/2006/relationships/tags" Target="../tags/tag89.xml"/></Relationships>
</file>

<file path=ppt/slides/_rels/slide19.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media/image12.png"/><Relationship Id="rId4" Type="http://schemas.openxmlformats.org/officeDocument/2006/relationships/tags" Target="../tags/tag97.xml"/><Relationship Id="rId3" Type="http://schemas.openxmlformats.org/officeDocument/2006/relationships/tags" Target="../tags/tag96.xml"/><Relationship Id="rId27" Type="http://schemas.openxmlformats.org/officeDocument/2006/relationships/slideLayout" Target="../slideLayouts/slideLayout5.xml"/><Relationship Id="rId26" Type="http://schemas.openxmlformats.org/officeDocument/2006/relationships/image" Target="../media/image36.jpeg"/><Relationship Id="rId25" Type="http://schemas.openxmlformats.org/officeDocument/2006/relationships/tags" Target="../tags/tag114.xml"/><Relationship Id="rId24" Type="http://schemas.openxmlformats.org/officeDocument/2006/relationships/tags" Target="../tags/tag113.xml"/><Relationship Id="rId23" Type="http://schemas.openxmlformats.org/officeDocument/2006/relationships/tags" Target="../tags/tag112.xml"/><Relationship Id="rId22" Type="http://schemas.openxmlformats.org/officeDocument/2006/relationships/tags" Target="../tags/tag111.xml"/><Relationship Id="rId21" Type="http://schemas.openxmlformats.org/officeDocument/2006/relationships/image" Target="../media/image35.jpeg"/><Relationship Id="rId20" Type="http://schemas.openxmlformats.org/officeDocument/2006/relationships/tags" Target="../tags/tag110.xml"/><Relationship Id="rId2" Type="http://schemas.openxmlformats.org/officeDocument/2006/relationships/tags" Target="../tags/tag95.xml"/><Relationship Id="rId19" Type="http://schemas.openxmlformats.org/officeDocument/2006/relationships/tags" Target="../tags/tag109.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image" Target="../media/image34.jpeg"/><Relationship Id="rId15" Type="http://schemas.openxmlformats.org/officeDocument/2006/relationships/tags" Target="../tags/tag106.xml"/><Relationship Id="rId14" Type="http://schemas.openxmlformats.org/officeDocument/2006/relationships/tags" Target="../tags/tag105.xml"/><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image" Target="../media/image33.jpeg"/><Relationship Id="rId10" Type="http://schemas.openxmlformats.org/officeDocument/2006/relationships/tags" Target="../tags/tag102.xml"/><Relationship Id="rId1" Type="http://schemas.openxmlformats.org/officeDocument/2006/relationships/tags" Target="../tags/tag94.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6.png"/><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37.png"/><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image" Target="../media/image12.png"/><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38.png"/><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image" Target="../media/image12.png"/><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39.jpeg"/><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image" Target="../media/image12.png"/><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40.jpeg"/><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image" Target="../media/image12.png"/><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s>
</file>

<file path=ppt/slides/_rels/slide24.xml.rels><?xml version="1.0" encoding="UTF-8" standalone="yes"?>
<Relationships xmlns="http://schemas.openxmlformats.org/package/2006/relationships"><Relationship Id="rId9" Type="http://schemas.openxmlformats.org/officeDocument/2006/relationships/image" Target="../media/image42.jpeg"/><Relationship Id="rId8" Type="http://schemas.openxmlformats.org/officeDocument/2006/relationships/image" Target="../media/image41.jpeg"/><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12.png"/><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0" Type="http://schemas.openxmlformats.org/officeDocument/2006/relationships/slideLayout" Target="../slideLayouts/slideLayout5.xml"/><Relationship Id="rId1" Type="http://schemas.openxmlformats.org/officeDocument/2006/relationships/tags" Target="../tags/tag139.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43.wmf"/><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image" Target="../media/image12.png"/><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image" Target="../media/image44.jpeg"/><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image" Target="../media/image12.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2" Type="http://schemas.openxmlformats.org/officeDocument/2006/relationships/notesSlide" Target="../notesSlides/notesSlide3.xml"/><Relationship Id="rId11" Type="http://schemas.openxmlformats.org/officeDocument/2006/relationships/slideLayout" Target="../slideLayouts/slideLayout5.xml"/><Relationship Id="rId10" Type="http://schemas.openxmlformats.org/officeDocument/2006/relationships/image" Target="../media/image46.jpeg"/><Relationship Id="rId1" Type="http://schemas.openxmlformats.org/officeDocument/2006/relationships/tags" Target="../tags/tag154.xml"/></Relationships>
</file>

<file path=ppt/slides/_rels/slide28.xml.rels><?xml version="1.0" encoding="UTF-8" standalone="yes"?>
<Relationships xmlns="http://schemas.openxmlformats.org/package/2006/relationships"><Relationship Id="rId9" Type="http://schemas.openxmlformats.org/officeDocument/2006/relationships/image" Target="../media/image48.jpeg"/><Relationship Id="rId8" Type="http://schemas.openxmlformats.org/officeDocument/2006/relationships/image" Target="../media/image47.webp"/><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image" Target="../media/image12.png"/><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2" Type="http://schemas.openxmlformats.org/officeDocument/2006/relationships/notesSlide" Target="../notesSlides/notesSlide4.xml"/><Relationship Id="rId11" Type="http://schemas.openxmlformats.org/officeDocument/2006/relationships/slideLayout" Target="../slideLayouts/slideLayout5.xml"/><Relationship Id="rId10" Type="http://schemas.openxmlformats.org/officeDocument/2006/relationships/image" Target="../media/image49.jpeg"/><Relationship Id="rId1" Type="http://schemas.openxmlformats.org/officeDocument/2006/relationships/tags" Target="../tags/tag160.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50.jpeg"/><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image" Target="../media/image12.png"/><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0" Type="http://schemas.openxmlformats.org/officeDocument/2006/relationships/notesSlide" Target="../notesSlides/notesSlide5.xml"/><Relationship Id="rId1" Type="http://schemas.openxmlformats.org/officeDocument/2006/relationships/tags" Target="../tags/tag166.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xml"/><Relationship Id="rId5" Type="http://schemas.openxmlformats.org/officeDocument/2006/relationships/image" Target="../media/image7.jpe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51.png"/><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image" Target="../media/image12.png"/><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0" Type="http://schemas.openxmlformats.org/officeDocument/2006/relationships/notesSlide" Target="../notesSlides/notesSlide6.xml"/><Relationship Id="rId1" Type="http://schemas.openxmlformats.org/officeDocument/2006/relationships/tags" Target="../tags/tag172.xml"/></Relationships>
</file>

<file path=ppt/slides/_rels/slide31.xml.rels><?xml version="1.0" encoding="UTF-8" standalone="yes"?>
<Relationships xmlns="http://schemas.openxmlformats.org/package/2006/relationships"><Relationship Id="rId9" Type="http://schemas.openxmlformats.org/officeDocument/2006/relationships/image" Target="../media/image53.jpeg"/><Relationship Id="rId8" Type="http://schemas.openxmlformats.org/officeDocument/2006/relationships/image" Target="../media/image52.png"/><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image" Target="../media/image12.png"/><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1" Type="http://schemas.openxmlformats.org/officeDocument/2006/relationships/notesSlide" Target="../notesSlides/notesSlide7.xml"/><Relationship Id="rId10" Type="http://schemas.openxmlformats.org/officeDocument/2006/relationships/slideLayout" Target="../slideLayouts/slideLayout5.xml"/><Relationship Id="rId1" Type="http://schemas.openxmlformats.org/officeDocument/2006/relationships/tags" Target="../tags/tag178.xml"/></Relationships>
</file>

<file path=ppt/slides/_rels/slide32.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3" Type="http://schemas.openxmlformats.org/officeDocument/2006/relationships/notesSlide" Target="../notesSlides/notesSlide8.xml"/><Relationship Id="rId12" Type="http://schemas.openxmlformats.org/officeDocument/2006/relationships/slideLayout" Target="../slideLayouts/slideLayout5.xml"/><Relationship Id="rId11" Type="http://schemas.openxmlformats.org/officeDocument/2006/relationships/image" Target="../media/image59.png"/><Relationship Id="rId10" Type="http://schemas.openxmlformats.org/officeDocument/2006/relationships/image" Target="../media/image58.png"/><Relationship Id="rId1" Type="http://schemas.openxmlformats.org/officeDocument/2006/relationships/tags" Target="../tags/tag184.xml"/></Relationships>
</file>

<file path=ppt/slides/_rels/slide33.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image" Target="../media/image12.png"/><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1" Type="http://schemas.openxmlformats.org/officeDocument/2006/relationships/notesSlide" Target="../notesSlides/notesSlide9.xml"/><Relationship Id="rId10" Type="http://schemas.openxmlformats.org/officeDocument/2006/relationships/slideLayout" Target="../slideLayouts/slideLayout5.xml"/><Relationship Id="rId1" Type="http://schemas.openxmlformats.org/officeDocument/2006/relationships/tags" Target="../tags/tag188.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62.jpeg"/><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image" Target="../media/image12.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0" Type="http://schemas.openxmlformats.org/officeDocument/2006/relationships/notesSlide" Target="../notesSlides/notesSlide10.xml"/><Relationship Id="rId1" Type="http://schemas.openxmlformats.org/officeDocument/2006/relationships/tags" Target="../tags/tag194.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63.png"/><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image" Target="../media/image12.png"/><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0" Type="http://schemas.openxmlformats.org/officeDocument/2006/relationships/notesSlide" Target="../notesSlides/notesSlide11.xml"/><Relationship Id="rId1" Type="http://schemas.openxmlformats.org/officeDocument/2006/relationships/tags" Target="../tags/tag200.xml"/></Relationships>
</file>

<file path=ppt/slides/_rels/slide36.xml.rels><?xml version="1.0" encoding="UTF-8" standalone="yes"?>
<Relationships xmlns="http://schemas.openxmlformats.org/package/2006/relationships"><Relationship Id="rId9" Type="http://schemas.openxmlformats.org/officeDocument/2006/relationships/image" Target="../media/image65.jpeg"/><Relationship Id="rId8" Type="http://schemas.openxmlformats.org/officeDocument/2006/relationships/image" Target="../media/image64.jpeg"/><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image" Target="../media/image12.png"/><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1" Type="http://schemas.openxmlformats.org/officeDocument/2006/relationships/notesSlide" Target="../notesSlides/notesSlide12.xml"/><Relationship Id="rId10" Type="http://schemas.openxmlformats.org/officeDocument/2006/relationships/slideLayout" Target="../slideLayouts/slideLayout5.xml"/><Relationship Id="rId1" Type="http://schemas.openxmlformats.org/officeDocument/2006/relationships/tags" Target="../tags/tag206.xml"/></Relationships>
</file>

<file path=ppt/slides/_rels/slide37.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tags" Target="../tags/tag217.xml"/><Relationship Id="rId7" Type="http://schemas.openxmlformats.org/officeDocument/2006/relationships/image" Target="../media/image66.png"/><Relationship Id="rId6" Type="http://schemas.openxmlformats.org/officeDocument/2006/relationships/tags" Target="../tags/tag216.xml"/><Relationship Id="rId5" Type="http://schemas.openxmlformats.org/officeDocument/2006/relationships/image" Target="../media/image12.png"/><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4" Type="http://schemas.openxmlformats.org/officeDocument/2006/relationships/notesSlide" Target="../notesSlides/notesSlide13.xml"/><Relationship Id="rId13" Type="http://schemas.openxmlformats.org/officeDocument/2006/relationships/slideLayout" Target="../slideLayouts/slideLayout5.xml"/><Relationship Id="rId12" Type="http://schemas.openxmlformats.org/officeDocument/2006/relationships/tags" Target="../tags/tag219.xml"/><Relationship Id="rId11" Type="http://schemas.openxmlformats.org/officeDocument/2006/relationships/image" Target="../media/image68.jpeg"/><Relationship Id="rId10" Type="http://schemas.openxmlformats.org/officeDocument/2006/relationships/tags" Target="../tags/tag218.xml"/><Relationship Id="rId1" Type="http://schemas.openxmlformats.org/officeDocument/2006/relationships/tags" Target="../tags/tag212.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12.png"/><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5.xml"/><Relationship Id="rId7" Type="http://schemas.openxmlformats.org/officeDocument/2006/relationships/image" Target="../media/image70.png"/><Relationship Id="rId6" Type="http://schemas.openxmlformats.org/officeDocument/2006/relationships/tags" Target="../tags/tag230.xml"/><Relationship Id="rId5" Type="http://schemas.openxmlformats.org/officeDocument/2006/relationships/image" Target="../media/image12.png"/><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72.png"/><Relationship Id="rId7" Type="http://schemas.openxmlformats.org/officeDocument/2006/relationships/image" Target="../media/image71.jpeg"/><Relationship Id="rId6" Type="http://schemas.openxmlformats.org/officeDocument/2006/relationships/tags" Target="../tags/tag235.xml"/><Relationship Id="rId5" Type="http://schemas.openxmlformats.org/officeDocument/2006/relationships/image" Target="../media/image12.png"/><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0" Type="http://schemas.openxmlformats.org/officeDocument/2006/relationships/notesSlide" Target="../notesSlides/notesSlide16.xml"/><Relationship Id="rId1" Type="http://schemas.openxmlformats.org/officeDocument/2006/relationships/tags" Target="../tags/tag231.xm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74.jpeg"/><Relationship Id="rId7" Type="http://schemas.openxmlformats.org/officeDocument/2006/relationships/image" Target="../media/image73.jpeg"/><Relationship Id="rId6" Type="http://schemas.openxmlformats.org/officeDocument/2006/relationships/tags" Target="../tags/tag240.xml"/><Relationship Id="rId5" Type="http://schemas.openxmlformats.org/officeDocument/2006/relationships/image" Target="../media/image12.png"/><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0" Type="http://schemas.openxmlformats.org/officeDocument/2006/relationships/notesSlide" Target="../notesSlides/notesSlide17.xml"/><Relationship Id="rId1" Type="http://schemas.openxmlformats.org/officeDocument/2006/relationships/tags" Target="../tags/tag236.xml"/></Relationships>
</file>

<file path=ppt/slides/_rels/slide4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74.jpeg"/><Relationship Id="rId7" Type="http://schemas.openxmlformats.org/officeDocument/2006/relationships/image" Target="../media/image73.jpeg"/><Relationship Id="rId6" Type="http://schemas.openxmlformats.org/officeDocument/2006/relationships/tags" Target="../tags/tag245.xml"/><Relationship Id="rId5" Type="http://schemas.openxmlformats.org/officeDocument/2006/relationships/image" Target="../media/image12.png"/><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0" Type="http://schemas.openxmlformats.org/officeDocument/2006/relationships/notesSlide" Target="../notesSlides/notesSlide18.xml"/><Relationship Id="rId1" Type="http://schemas.openxmlformats.org/officeDocument/2006/relationships/tags" Target="../tags/tag241.xml"/></Relationships>
</file>

<file path=ppt/slides/_rels/slide44.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image" Target="../media/image12.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4" Type="http://schemas.openxmlformats.org/officeDocument/2006/relationships/notesSlide" Target="../notesSlides/notesSlide19.xml"/><Relationship Id="rId13" Type="http://schemas.openxmlformats.org/officeDocument/2006/relationships/slideLayout" Target="../slideLayouts/slideLayout5.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6.xml"/></Relationships>
</file>

<file path=ppt/slides/_rels/slide45.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5.xml"/><Relationship Id="rId7" Type="http://schemas.openxmlformats.org/officeDocument/2006/relationships/tags" Target="../tags/tag261.xml"/><Relationship Id="rId6" Type="http://schemas.openxmlformats.org/officeDocument/2006/relationships/image" Target="../media/image12.png"/><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image" Target="../media/image75.png"/></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77.jpeg"/><Relationship Id="rId7" Type="http://schemas.openxmlformats.org/officeDocument/2006/relationships/image" Target="../media/image76.png"/><Relationship Id="rId6" Type="http://schemas.openxmlformats.org/officeDocument/2006/relationships/tags" Target="../tags/tag266.xml"/><Relationship Id="rId5" Type="http://schemas.openxmlformats.org/officeDocument/2006/relationships/image" Target="../media/image12.png"/><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0" Type="http://schemas.openxmlformats.org/officeDocument/2006/relationships/notesSlide" Target="../notesSlides/notesSlide21.xml"/><Relationship Id="rId1" Type="http://schemas.openxmlformats.org/officeDocument/2006/relationships/tags" Target="../tags/tag262.xml"/></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79.jpeg"/><Relationship Id="rId7" Type="http://schemas.openxmlformats.org/officeDocument/2006/relationships/image" Target="../media/image78.jpeg"/><Relationship Id="rId6" Type="http://schemas.openxmlformats.org/officeDocument/2006/relationships/tags" Target="../tags/tag271.xml"/><Relationship Id="rId5" Type="http://schemas.openxmlformats.org/officeDocument/2006/relationships/image" Target="../media/image12.png"/><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0" Type="http://schemas.openxmlformats.org/officeDocument/2006/relationships/notesSlide" Target="../notesSlides/notesSlide22.xml"/><Relationship Id="rId1" Type="http://schemas.openxmlformats.org/officeDocument/2006/relationships/tags" Target="../tags/tag267.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image" Target="../media/image16.png"/></Relationships>
</file>

<file path=ppt/slides/_rels/slide49.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tags" Target="../tags/tag280.xml"/><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image" Target="../media/image12.png"/><Relationship Id="rId4" Type="http://schemas.openxmlformats.org/officeDocument/2006/relationships/tags" Target="../tags/tag277.xml"/><Relationship Id="rId3" Type="http://schemas.openxmlformats.org/officeDocument/2006/relationships/tags" Target="../tags/tag276.xml"/><Relationship Id="rId24" Type="http://schemas.openxmlformats.org/officeDocument/2006/relationships/notesSlide" Target="../notesSlides/notesSlide23.xml"/><Relationship Id="rId23" Type="http://schemas.openxmlformats.org/officeDocument/2006/relationships/slideLayout" Target="../slideLayouts/slideLayout5.xml"/><Relationship Id="rId22" Type="http://schemas.openxmlformats.org/officeDocument/2006/relationships/image" Target="../media/image82.jpeg"/><Relationship Id="rId21" Type="http://schemas.openxmlformats.org/officeDocument/2006/relationships/tags" Target="../tags/tag291.xml"/><Relationship Id="rId20" Type="http://schemas.openxmlformats.org/officeDocument/2006/relationships/image" Target="../media/image81.jpeg"/><Relationship Id="rId2" Type="http://schemas.openxmlformats.org/officeDocument/2006/relationships/tags" Target="../tags/tag275.xml"/><Relationship Id="rId19" Type="http://schemas.openxmlformats.org/officeDocument/2006/relationships/tags" Target="../tags/tag290.xml"/><Relationship Id="rId18" Type="http://schemas.openxmlformats.org/officeDocument/2006/relationships/image" Target="../media/image80.png"/><Relationship Id="rId17" Type="http://schemas.openxmlformats.org/officeDocument/2006/relationships/tags" Target="../tags/tag289.xml"/><Relationship Id="rId16" Type="http://schemas.openxmlformats.org/officeDocument/2006/relationships/tags" Target="../tags/tag288.xml"/><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tags" Target="../tags/tag285.xml"/><Relationship Id="rId12" Type="http://schemas.openxmlformats.org/officeDocument/2006/relationships/tags" Target="../tags/tag284.xml"/><Relationship Id="rId11" Type="http://schemas.openxmlformats.org/officeDocument/2006/relationships/tags" Target="../tags/tag283.xml"/><Relationship Id="rId10" Type="http://schemas.openxmlformats.org/officeDocument/2006/relationships/tags" Target="../tags/tag282.xml"/><Relationship Id="rId1" Type="http://schemas.openxmlformats.org/officeDocument/2006/relationships/tags" Target="../tags/tag274.xml"/></Relationships>
</file>

<file path=ppt/slides/_rels/slide5.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jpeg"/><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3" Type="http://schemas.openxmlformats.org/officeDocument/2006/relationships/slideLayout" Target="../slideLayouts/slideLayout7.xml"/><Relationship Id="rId12" Type="http://schemas.openxmlformats.org/officeDocument/2006/relationships/tags" Target="../tags/tag23.xml"/><Relationship Id="rId11" Type="http://schemas.openxmlformats.org/officeDocument/2006/relationships/image" Target="../media/image12.png"/><Relationship Id="rId10" Type="http://schemas.openxmlformats.org/officeDocument/2006/relationships/tags" Target="../tags/tag22.xml"/><Relationship Id="rId1" Type="http://schemas.openxmlformats.org/officeDocument/2006/relationships/tags" Target="../tags/tag15.xml"/></Relationships>
</file>

<file path=ppt/slides/_rels/slide50.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image" Target="../media/image12.png"/><Relationship Id="rId4" Type="http://schemas.openxmlformats.org/officeDocument/2006/relationships/tags" Target="../tags/tag295.xml"/><Relationship Id="rId3" Type="http://schemas.openxmlformats.org/officeDocument/2006/relationships/tags" Target="../tags/tag294.xml"/><Relationship Id="rId21" Type="http://schemas.openxmlformats.org/officeDocument/2006/relationships/notesSlide" Target="../notesSlides/notesSlide24.xml"/><Relationship Id="rId20" Type="http://schemas.openxmlformats.org/officeDocument/2006/relationships/slideLayout" Target="../slideLayouts/slideLayout5.xml"/><Relationship Id="rId2" Type="http://schemas.openxmlformats.org/officeDocument/2006/relationships/tags" Target="../tags/tag293.xml"/><Relationship Id="rId19" Type="http://schemas.openxmlformats.org/officeDocument/2006/relationships/tags" Target="../tags/tag309.xml"/><Relationship Id="rId18" Type="http://schemas.openxmlformats.org/officeDocument/2006/relationships/tags" Target="../tags/tag308.xml"/><Relationship Id="rId17" Type="http://schemas.openxmlformats.org/officeDocument/2006/relationships/tags" Target="../tags/tag307.xml"/><Relationship Id="rId16" Type="http://schemas.openxmlformats.org/officeDocument/2006/relationships/tags" Target="../tags/tag306.xml"/><Relationship Id="rId15" Type="http://schemas.openxmlformats.org/officeDocument/2006/relationships/tags" Target="../tags/tag305.xml"/><Relationship Id="rId14" Type="http://schemas.openxmlformats.org/officeDocument/2006/relationships/tags" Target="../tags/tag304.xml"/><Relationship Id="rId13" Type="http://schemas.openxmlformats.org/officeDocument/2006/relationships/tags" Target="../tags/tag303.xml"/><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tags" Target="../tags/tag292.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image" Target="../media/image16.png"/></Relationships>
</file>

<file path=ppt/slides/_rels/slide52.xml.rels><?xml version="1.0" encoding="UTF-8" standalone="yes"?>
<Relationships xmlns="http://schemas.openxmlformats.org/package/2006/relationships"><Relationship Id="rId9" Type="http://schemas.openxmlformats.org/officeDocument/2006/relationships/image" Target="../media/image85.jpeg"/><Relationship Id="rId8" Type="http://schemas.openxmlformats.org/officeDocument/2006/relationships/image" Target="../media/image84.jpeg"/><Relationship Id="rId7" Type="http://schemas.openxmlformats.org/officeDocument/2006/relationships/image" Target="../media/image83.jpeg"/><Relationship Id="rId6" Type="http://schemas.openxmlformats.org/officeDocument/2006/relationships/tags" Target="../tags/tag316.xml"/><Relationship Id="rId5" Type="http://schemas.openxmlformats.org/officeDocument/2006/relationships/image" Target="../media/image12.png"/><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1" Type="http://schemas.openxmlformats.org/officeDocument/2006/relationships/notesSlide" Target="../notesSlides/notesSlide25.xml"/><Relationship Id="rId10" Type="http://schemas.openxmlformats.org/officeDocument/2006/relationships/slideLayout" Target="../slideLayouts/slideLayout5.xml"/><Relationship Id="rId1" Type="http://schemas.openxmlformats.org/officeDocument/2006/relationships/tags" Target="../tags/tag312.xml"/></Relationships>
</file>

<file path=ppt/slides/_rels/slide53.xml.rels><?xml version="1.0" encoding="UTF-8" standalone="yes"?>
<Relationships xmlns="http://schemas.openxmlformats.org/package/2006/relationships"><Relationship Id="rId9" Type="http://schemas.openxmlformats.org/officeDocument/2006/relationships/image" Target="../media/image86.jpeg"/><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image" Target="../media/image12.png"/><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3" Type="http://schemas.openxmlformats.org/officeDocument/2006/relationships/notesSlide" Target="../notesSlides/notesSlide26.xml"/><Relationship Id="rId12" Type="http://schemas.openxmlformats.org/officeDocument/2006/relationships/slideLayout" Target="../slideLayouts/slideLayout5.xml"/><Relationship Id="rId11" Type="http://schemas.openxmlformats.org/officeDocument/2006/relationships/image" Target="../media/image87.png"/><Relationship Id="rId10" Type="http://schemas.openxmlformats.org/officeDocument/2006/relationships/tags" Target="../tags/tag324.xml"/><Relationship Id="rId1" Type="http://schemas.openxmlformats.org/officeDocument/2006/relationships/tags" Target="../tags/tag317.xml"/></Relationships>
</file>

<file path=ppt/slides/_rels/slide54.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image" Target="../media/image12.png"/><Relationship Id="rId4" Type="http://schemas.openxmlformats.org/officeDocument/2006/relationships/tags" Target="../tags/tag328.xml"/><Relationship Id="rId3" Type="http://schemas.openxmlformats.org/officeDocument/2006/relationships/tags" Target="../tags/tag327.xml"/><Relationship Id="rId23" Type="http://schemas.openxmlformats.org/officeDocument/2006/relationships/notesSlide" Target="../notesSlides/notesSlide27.xml"/><Relationship Id="rId22" Type="http://schemas.openxmlformats.org/officeDocument/2006/relationships/slideLayout" Target="../slideLayouts/slideLayout5.xml"/><Relationship Id="rId21" Type="http://schemas.openxmlformats.org/officeDocument/2006/relationships/image" Target="../media/image90.jpeg"/><Relationship Id="rId20" Type="http://schemas.openxmlformats.org/officeDocument/2006/relationships/tags" Target="../tags/tag341.xml"/><Relationship Id="rId2" Type="http://schemas.openxmlformats.org/officeDocument/2006/relationships/tags" Target="../tags/tag326.xml"/><Relationship Id="rId19" Type="http://schemas.openxmlformats.org/officeDocument/2006/relationships/image" Target="../media/image89.jpeg"/><Relationship Id="rId18" Type="http://schemas.openxmlformats.org/officeDocument/2006/relationships/tags" Target="../tags/tag340.xml"/><Relationship Id="rId17" Type="http://schemas.openxmlformats.org/officeDocument/2006/relationships/image" Target="../media/image88.jpeg"/><Relationship Id="rId16" Type="http://schemas.openxmlformats.org/officeDocument/2006/relationships/tags" Target="../tags/tag339.xml"/><Relationship Id="rId15" Type="http://schemas.openxmlformats.org/officeDocument/2006/relationships/tags" Target="../tags/tag338.xml"/><Relationship Id="rId14" Type="http://schemas.openxmlformats.org/officeDocument/2006/relationships/tags" Target="../tags/tag337.xml"/><Relationship Id="rId13" Type="http://schemas.openxmlformats.org/officeDocument/2006/relationships/tags" Target="../tags/tag336.xml"/><Relationship Id="rId12" Type="http://schemas.openxmlformats.org/officeDocument/2006/relationships/tags" Target="../tags/tag335.xml"/><Relationship Id="rId11" Type="http://schemas.openxmlformats.org/officeDocument/2006/relationships/tags" Target="../tags/tag334.xml"/><Relationship Id="rId10" Type="http://schemas.openxmlformats.org/officeDocument/2006/relationships/tags" Target="../tags/tag333.xml"/><Relationship Id="rId1" Type="http://schemas.openxmlformats.org/officeDocument/2006/relationships/tags" Target="../tags/tag325.xml"/></Relationships>
</file>

<file path=ppt/slides/_rels/slide55.xml.rels><?xml version="1.0" encoding="UTF-8" standalone="yes"?>
<Relationships xmlns="http://schemas.openxmlformats.org/package/2006/relationships"><Relationship Id="rId9" Type="http://schemas.openxmlformats.org/officeDocument/2006/relationships/tags" Target="../tags/tag349.xml"/><Relationship Id="rId8" Type="http://schemas.openxmlformats.org/officeDocument/2006/relationships/tags" Target="../tags/tag348.xml"/><Relationship Id="rId7" Type="http://schemas.openxmlformats.org/officeDocument/2006/relationships/tags" Target="../tags/tag347.xml"/><Relationship Id="rId6" Type="http://schemas.openxmlformats.org/officeDocument/2006/relationships/tags" Target="../tags/tag346.xml"/><Relationship Id="rId5" Type="http://schemas.openxmlformats.org/officeDocument/2006/relationships/image" Target="../media/image12.png"/><Relationship Id="rId4" Type="http://schemas.openxmlformats.org/officeDocument/2006/relationships/tags" Target="../tags/tag345.xml"/><Relationship Id="rId3" Type="http://schemas.openxmlformats.org/officeDocument/2006/relationships/tags" Target="../tags/tag344.xml"/><Relationship Id="rId22" Type="http://schemas.openxmlformats.org/officeDocument/2006/relationships/notesSlide" Target="../notesSlides/notesSlide28.xml"/><Relationship Id="rId21" Type="http://schemas.openxmlformats.org/officeDocument/2006/relationships/slideLayout" Target="../slideLayouts/slideLayout5.xml"/><Relationship Id="rId20" Type="http://schemas.openxmlformats.org/officeDocument/2006/relationships/tags" Target="../tags/tag357.xml"/><Relationship Id="rId2" Type="http://schemas.openxmlformats.org/officeDocument/2006/relationships/tags" Target="../tags/tag343.xml"/><Relationship Id="rId19" Type="http://schemas.openxmlformats.org/officeDocument/2006/relationships/image" Target="../media/image93.jpeg"/><Relationship Id="rId18" Type="http://schemas.openxmlformats.org/officeDocument/2006/relationships/tags" Target="../tags/tag356.xml"/><Relationship Id="rId17" Type="http://schemas.openxmlformats.org/officeDocument/2006/relationships/tags" Target="../tags/tag355.xml"/><Relationship Id="rId16" Type="http://schemas.openxmlformats.org/officeDocument/2006/relationships/tags" Target="../tags/tag354.xml"/><Relationship Id="rId15" Type="http://schemas.openxmlformats.org/officeDocument/2006/relationships/tags" Target="../tags/tag353.xml"/><Relationship Id="rId14" Type="http://schemas.openxmlformats.org/officeDocument/2006/relationships/image" Target="../media/image92.jpeg"/><Relationship Id="rId13" Type="http://schemas.openxmlformats.org/officeDocument/2006/relationships/tags" Target="../tags/tag352.xml"/><Relationship Id="rId12" Type="http://schemas.openxmlformats.org/officeDocument/2006/relationships/tags" Target="../tags/tag351.xml"/><Relationship Id="rId11" Type="http://schemas.openxmlformats.org/officeDocument/2006/relationships/tags" Target="../tags/tag350.xml"/><Relationship Id="rId10" Type="http://schemas.openxmlformats.org/officeDocument/2006/relationships/image" Target="../media/image91.jpeg"/><Relationship Id="rId1" Type="http://schemas.openxmlformats.org/officeDocument/2006/relationships/tags" Target="../tags/tag342.xml"/></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image" Target="../media/image16.png"/></Relationships>
</file>

<file path=ppt/slides/_rels/slide57.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tags" Target="../tags/tag365.xml"/><Relationship Id="rId5" Type="http://schemas.openxmlformats.org/officeDocument/2006/relationships/image" Target="../media/image12.png"/><Relationship Id="rId4" Type="http://schemas.openxmlformats.org/officeDocument/2006/relationships/tags" Target="../tags/tag364.xml"/><Relationship Id="rId3" Type="http://schemas.openxmlformats.org/officeDocument/2006/relationships/tags" Target="../tags/tag363.xml"/><Relationship Id="rId24" Type="http://schemas.openxmlformats.org/officeDocument/2006/relationships/notesSlide" Target="../notesSlides/notesSlide29.xml"/><Relationship Id="rId23" Type="http://schemas.openxmlformats.org/officeDocument/2006/relationships/slideLayout" Target="../slideLayouts/slideLayout5.xml"/><Relationship Id="rId22" Type="http://schemas.openxmlformats.org/officeDocument/2006/relationships/tags" Target="../tags/tag381.xml"/><Relationship Id="rId21" Type="http://schemas.openxmlformats.org/officeDocument/2006/relationships/tags" Target="../tags/tag380.xml"/><Relationship Id="rId20" Type="http://schemas.openxmlformats.org/officeDocument/2006/relationships/tags" Target="../tags/tag379.xml"/><Relationship Id="rId2" Type="http://schemas.openxmlformats.org/officeDocument/2006/relationships/tags" Target="../tags/tag362.xml"/><Relationship Id="rId19" Type="http://schemas.openxmlformats.org/officeDocument/2006/relationships/tags" Target="../tags/tag378.xml"/><Relationship Id="rId18" Type="http://schemas.openxmlformats.org/officeDocument/2006/relationships/tags" Target="../tags/tag377.xml"/><Relationship Id="rId17" Type="http://schemas.openxmlformats.org/officeDocument/2006/relationships/tags" Target="../tags/tag376.xml"/><Relationship Id="rId16" Type="http://schemas.openxmlformats.org/officeDocument/2006/relationships/tags" Target="../tags/tag375.xml"/><Relationship Id="rId15" Type="http://schemas.openxmlformats.org/officeDocument/2006/relationships/tags" Target="../tags/tag374.xml"/><Relationship Id="rId14" Type="http://schemas.openxmlformats.org/officeDocument/2006/relationships/tags" Target="../tags/tag373.xml"/><Relationship Id="rId13" Type="http://schemas.openxmlformats.org/officeDocument/2006/relationships/tags" Target="../tags/tag372.xml"/><Relationship Id="rId12" Type="http://schemas.openxmlformats.org/officeDocument/2006/relationships/tags" Target="../tags/tag371.xml"/><Relationship Id="rId11" Type="http://schemas.openxmlformats.org/officeDocument/2006/relationships/tags" Target="../tags/tag370.xml"/><Relationship Id="rId10" Type="http://schemas.openxmlformats.org/officeDocument/2006/relationships/tags" Target="../tags/tag369.xml"/><Relationship Id="rId1" Type="http://schemas.openxmlformats.org/officeDocument/2006/relationships/tags" Target="../tags/tag361.xml"/></Relationships>
</file>

<file path=ppt/slides/_rels/slide58.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image" Target="../media/image94.jpeg"/><Relationship Id="rId7" Type="http://schemas.openxmlformats.org/officeDocument/2006/relationships/tags" Target="../tags/tag387.xml"/><Relationship Id="rId6" Type="http://schemas.openxmlformats.org/officeDocument/2006/relationships/tags" Target="../tags/tag386.xml"/><Relationship Id="rId5" Type="http://schemas.openxmlformats.org/officeDocument/2006/relationships/image" Target="../media/image12.png"/><Relationship Id="rId4" Type="http://schemas.openxmlformats.org/officeDocument/2006/relationships/tags" Target="../tags/tag385.xml"/><Relationship Id="rId3" Type="http://schemas.openxmlformats.org/officeDocument/2006/relationships/tags" Target="../tags/tag384.xml"/><Relationship Id="rId23" Type="http://schemas.openxmlformats.org/officeDocument/2006/relationships/notesSlide" Target="../notesSlides/notesSlide30.xml"/><Relationship Id="rId22" Type="http://schemas.openxmlformats.org/officeDocument/2006/relationships/slideLayout" Target="../slideLayouts/slideLayout5.xml"/><Relationship Id="rId21" Type="http://schemas.openxmlformats.org/officeDocument/2006/relationships/image" Target="../media/image96.jpeg"/><Relationship Id="rId20" Type="http://schemas.openxmlformats.org/officeDocument/2006/relationships/tags" Target="../tags/tag398.xml"/><Relationship Id="rId2" Type="http://schemas.openxmlformats.org/officeDocument/2006/relationships/tags" Target="../tags/tag383.xml"/><Relationship Id="rId19" Type="http://schemas.openxmlformats.org/officeDocument/2006/relationships/tags" Target="../tags/tag397.xml"/><Relationship Id="rId18" Type="http://schemas.openxmlformats.org/officeDocument/2006/relationships/tags" Target="../tags/tag396.xml"/><Relationship Id="rId17" Type="http://schemas.openxmlformats.org/officeDocument/2006/relationships/tags" Target="../tags/tag395.xml"/><Relationship Id="rId16" Type="http://schemas.openxmlformats.org/officeDocument/2006/relationships/tags" Target="../tags/tag394.xml"/><Relationship Id="rId15" Type="http://schemas.openxmlformats.org/officeDocument/2006/relationships/tags" Target="../tags/tag393.xml"/><Relationship Id="rId14" Type="http://schemas.openxmlformats.org/officeDocument/2006/relationships/tags" Target="../tags/tag392.xml"/><Relationship Id="rId13" Type="http://schemas.openxmlformats.org/officeDocument/2006/relationships/tags" Target="../tags/tag391.xml"/><Relationship Id="rId12" Type="http://schemas.openxmlformats.org/officeDocument/2006/relationships/tags" Target="../tags/tag390.xml"/><Relationship Id="rId11" Type="http://schemas.openxmlformats.org/officeDocument/2006/relationships/tags" Target="../tags/tag389.xml"/><Relationship Id="rId10" Type="http://schemas.openxmlformats.org/officeDocument/2006/relationships/image" Target="../media/image95.jpeg"/><Relationship Id="rId1" Type="http://schemas.openxmlformats.org/officeDocument/2006/relationships/tags" Target="../tags/tag382.xml"/></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400.xml"/><Relationship Id="rId2" Type="http://schemas.openxmlformats.org/officeDocument/2006/relationships/tags" Target="../tags/tag399.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tags" Target="../tags/tag24.xml"/><Relationship Id="rId1" Type="http://schemas.openxmlformats.org/officeDocument/2006/relationships/image" Target="../media/image13.jpeg"/></Relationships>
</file>

<file path=ppt/slides/_rels/slide60.xml.rels><?xml version="1.0" encoding="UTF-8" standalone="yes"?>
<Relationships xmlns="http://schemas.openxmlformats.org/package/2006/relationships"><Relationship Id="rId9" Type="http://schemas.openxmlformats.org/officeDocument/2006/relationships/tags" Target="../tags/tag408.xml"/><Relationship Id="rId8" Type="http://schemas.openxmlformats.org/officeDocument/2006/relationships/tags" Target="../tags/tag407.xml"/><Relationship Id="rId7" Type="http://schemas.openxmlformats.org/officeDocument/2006/relationships/tags" Target="../tags/tag406.xml"/><Relationship Id="rId6" Type="http://schemas.openxmlformats.org/officeDocument/2006/relationships/tags" Target="../tags/tag405.xml"/><Relationship Id="rId5" Type="http://schemas.openxmlformats.org/officeDocument/2006/relationships/image" Target="../media/image12.png"/><Relationship Id="rId4" Type="http://schemas.openxmlformats.org/officeDocument/2006/relationships/tags" Target="../tags/tag404.xml"/><Relationship Id="rId3" Type="http://schemas.openxmlformats.org/officeDocument/2006/relationships/tags" Target="../tags/tag403.xml"/><Relationship Id="rId24" Type="http://schemas.openxmlformats.org/officeDocument/2006/relationships/notesSlide" Target="../notesSlides/notesSlide31.xml"/><Relationship Id="rId23" Type="http://schemas.openxmlformats.org/officeDocument/2006/relationships/slideLayout" Target="../slideLayouts/slideLayout5.xml"/><Relationship Id="rId22" Type="http://schemas.openxmlformats.org/officeDocument/2006/relationships/tags" Target="../tags/tag421.xml"/><Relationship Id="rId21" Type="http://schemas.openxmlformats.org/officeDocument/2006/relationships/tags" Target="../tags/tag420.xml"/><Relationship Id="rId20" Type="http://schemas.openxmlformats.org/officeDocument/2006/relationships/tags" Target="../tags/tag419.xml"/><Relationship Id="rId2" Type="http://schemas.openxmlformats.org/officeDocument/2006/relationships/tags" Target="../tags/tag402.xml"/><Relationship Id="rId19" Type="http://schemas.openxmlformats.org/officeDocument/2006/relationships/tags" Target="../tags/tag418.xml"/><Relationship Id="rId18" Type="http://schemas.openxmlformats.org/officeDocument/2006/relationships/tags" Target="../tags/tag417.xml"/><Relationship Id="rId17" Type="http://schemas.openxmlformats.org/officeDocument/2006/relationships/tags" Target="../tags/tag416.xml"/><Relationship Id="rId16" Type="http://schemas.openxmlformats.org/officeDocument/2006/relationships/tags" Target="../tags/tag415.xml"/><Relationship Id="rId15" Type="http://schemas.openxmlformats.org/officeDocument/2006/relationships/tags" Target="../tags/tag414.xml"/><Relationship Id="rId14" Type="http://schemas.openxmlformats.org/officeDocument/2006/relationships/tags" Target="../tags/tag413.xml"/><Relationship Id="rId13" Type="http://schemas.openxmlformats.org/officeDocument/2006/relationships/tags" Target="../tags/tag412.xml"/><Relationship Id="rId12" Type="http://schemas.openxmlformats.org/officeDocument/2006/relationships/tags" Target="../tags/tag411.xml"/><Relationship Id="rId11" Type="http://schemas.openxmlformats.org/officeDocument/2006/relationships/tags" Target="../tags/tag410.xml"/><Relationship Id="rId10" Type="http://schemas.openxmlformats.org/officeDocument/2006/relationships/tags" Target="../tags/tag409.xml"/><Relationship Id="rId1" Type="http://schemas.openxmlformats.org/officeDocument/2006/relationships/tags" Target="../tags/tag401.xml"/></Relationships>
</file>

<file path=ppt/slides/_rels/slide6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99.png"/><Relationship Id="rId7" Type="http://schemas.openxmlformats.org/officeDocument/2006/relationships/image" Target="../media/image98.png"/><Relationship Id="rId6" Type="http://schemas.openxmlformats.org/officeDocument/2006/relationships/image" Target="../media/image97.png"/><Relationship Id="rId5" Type="http://schemas.openxmlformats.org/officeDocument/2006/relationships/image" Target="../media/image12.png"/><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tags" Target="../tags/tag423.xml"/><Relationship Id="rId10" Type="http://schemas.openxmlformats.org/officeDocument/2006/relationships/notesSlide" Target="../notesSlides/notesSlide32.xml"/><Relationship Id="rId1" Type="http://schemas.openxmlformats.org/officeDocument/2006/relationships/tags" Target="../tags/tag422.xml"/></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image" Target="../media/image16.png"/></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12.png"/><Relationship Id="rId4" Type="http://schemas.openxmlformats.org/officeDocument/2006/relationships/tags" Target="../tags/tag431.xml"/><Relationship Id="rId3" Type="http://schemas.openxmlformats.org/officeDocument/2006/relationships/tags" Target="../tags/tag430.xml"/><Relationship Id="rId2" Type="http://schemas.openxmlformats.org/officeDocument/2006/relationships/tags" Target="../tags/tag429.xml"/><Relationship Id="rId1" Type="http://schemas.openxmlformats.org/officeDocument/2006/relationships/tags" Target="../tags/tag428.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2.png"/><Relationship Id="rId4" Type="http://schemas.openxmlformats.org/officeDocument/2006/relationships/tags" Target="../tags/tag435.xml"/><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s>
</file>

<file path=ppt/slides/_rels/slide65.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2.png"/><Relationship Id="rId4" Type="http://schemas.openxmlformats.org/officeDocument/2006/relationships/tags" Target="../tags/tag439.xml"/><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s>
</file>

<file path=ppt/slides/_rels/slide66.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2.png"/><Relationship Id="rId4" Type="http://schemas.openxmlformats.org/officeDocument/2006/relationships/tags" Target="../tags/tag443.xml"/><Relationship Id="rId3" Type="http://schemas.openxmlformats.org/officeDocument/2006/relationships/tags" Target="../tags/tag442.xml"/><Relationship Id="rId2" Type="http://schemas.openxmlformats.org/officeDocument/2006/relationships/tags" Target="../tags/tag441.xml"/><Relationship Id="rId1" Type="http://schemas.openxmlformats.org/officeDocument/2006/relationships/tags" Target="../tags/tag440.xml"/></Relationships>
</file>

<file path=ppt/slides/_rels/slide67.xml.rels><?xml version="1.0" encoding="UTF-8" standalone="yes"?>
<Relationships xmlns="http://schemas.openxmlformats.org/package/2006/relationships"><Relationship Id="rId9" Type="http://schemas.openxmlformats.org/officeDocument/2006/relationships/notesSlide" Target="../notesSlides/notesSlide37.xml"/><Relationship Id="rId8" Type="http://schemas.openxmlformats.org/officeDocument/2006/relationships/slideLayout" Target="../slideLayouts/slideLayout5.xml"/><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2.png"/><Relationship Id="rId4" Type="http://schemas.openxmlformats.org/officeDocument/2006/relationships/tags" Target="../tags/tag447.xml"/><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image" Target="../media/image16.pn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53.xml"/><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tags" Target="../tags/tag25.xml"/></Relationships>
</file>

<file path=ppt/slides/_rels/slide70.xml.rels><?xml version="1.0" encoding="UTF-8" standalone="yes"?>
<Relationships xmlns="http://schemas.openxmlformats.org/package/2006/relationships"><Relationship Id="rId9" Type="http://schemas.openxmlformats.org/officeDocument/2006/relationships/notesSlide" Target="../notesSlides/notesSlide38.xml"/><Relationship Id="rId8" Type="http://schemas.openxmlformats.org/officeDocument/2006/relationships/slideLayout" Target="../slideLayouts/slideLayout5.xml"/><Relationship Id="rId7" Type="http://schemas.openxmlformats.org/officeDocument/2006/relationships/image" Target="../media/image106.jpeg"/><Relationship Id="rId6" Type="http://schemas.openxmlformats.org/officeDocument/2006/relationships/tags" Target="../tags/tag458.xml"/><Relationship Id="rId5" Type="http://schemas.openxmlformats.org/officeDocument/2006/relationships/image" Target="../media/image12.png"/><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tags" Target="../tags/tag454.xml"/></Relationships>
</file>

<file path=ppt/slides/_rels/slide71.xml.rels><?xml version="1.0" encoding="UTF-8" standalone="yes"?>
<Relationships xmlns="http://schemas.openxmlformats.org/package/2006/relationships"><Relationship Id="rId9" Type="http://schemas.openxmlformats.org/officeDocument/2006/relationships/tags" Target="../tags/tag466.xml"/><Relationship Id="rId8" Type="http://schemas.openxmlformats.org/officeDocument/2006/relationships/tags" Target="../tags/tag465.xml"/><Relationship Id="rId7" Type="http://schemas.openxmlformats.org/officeDocument/2006/relationships/tags" Target="../tags/tag464.xml"/><Relationship Id="rId6" Type="http://schemas.openxmlformats.org/officeDocument/2006/relationships/tags" Target="../tags/tag463.xml"/><Relationship Id="rId5" Type="http://schemas.openxmlformats.org/officeDocument/2006/relationships/image" Target="../media/image12.png"/><Relationship Id="rId4" Type="http://schemas.openxmlformats.org/officeDocument/2006/relationships/tags" Target="../tags/tag462.xml"/><Relationship Id="rId3" Type="http://schemas.openxmlformats.org/officeDocument/2006/relationships/tags" Target="../tags/tag461.xml"/><Relationship Id="rId21" Type="http://schemas.openxmlformats.org/officeDocument/2006/relationships/notesSlide" Target="../notesSlides/notesSlide39.xml"/><Relationship Id="rId20" Type="http://schemas.openxmlformats.org/officeDocument/2006/relationships/slideLayout" Target="../slideLayouts/slideLayout5.xml"/><Relationship Id="rId2" Type="http://schemas.openxmlformats.org/officeDocument/2006/relationships/tags" Target="../tags/tag460.xml"/><Relationship Id="rId19" Type="http://schemas.openxmlformats.org/officeDocument/2006/relationships/tags" Target="../tags/tag476.xml"/><Relationship Id="rId18" Type="http://schemas.openxmlformats.org/officeDocument/2006/relationships/tags" Target="../tags/tag475.xml"/><Relationship Id="rId17" Type="http://schemas.openxmlformats.org/officeDocument/2006/relationships/tags" Target="../tags/tag474.xml"/><Relationship Id="rId16" Type="http://schemas.openxmlformats.org/officeDocument/2006/relationships/tags" Target="../tags/tag473.xml"/><Relationship Id="rId15" Type="http://schemas.openxmlformats.org/officeDocument/2006/relationships/tags" Target="../tags/tag472.xml"/><Relationship Id="rId14" Type="http://schemas.openxmlformats.org/officeDocument/2006/relationships/tags" Target="../tags/tag471.xml"/><Relationship Id="rId13" Type="http://schemas.openxmlformats.org/officeDocument/2006/relationships/tags" Target="../tags/tag470.xml"/><Relationship Id="rId12" Type="http://schemas.openxmlformats.org/officeDocument/2006/relationships/tags" Target="../tags/tag469.xml"/><Relationship Id="rId11" Type="http://schemas.openxmlformats.org/officeDocument/2006/relationships/tags" Target="../tags/tag468.xml"/><Relationship Id="rId10" Type="http://schemas.openxmlformats.org/officeDocument/2006/relationships/tags" Target="../tags/tag467.xml"/><Relationship Id="rId1" Type="http://schemas.openxmlformats.org/officeDocument/2006/relationships/tags" Target="../tags/tag459.xml"/></Relationships>
</file>

<file path=ppt/slides/_rels/slide72.xml.rels><?xml version="1.0" encoding="UTF-8" standalone="yes"?>
<Relationships xmlns="http://schemas.openxmlformats.org/package/2006/relationships"><Relationship Id="rId9" Type="http://schemas.openxmlformats.org/officeDocument/2006/relationships/tags" Target="../tags/tag485.xml"/><Relationship Id="rId8" Type="http://schemas.openxmlformats.org/officeDocument/2006/relationships/tags" Target="../tags/tag484.xml"/><Relationship Id="rId7" Type="http://schemas.openxmlformats.org/officeDocument/2006/relationships/tags" Target="../tags/tag483.xml"/><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tags" Target="../tags/tag480.xml"/><Relationship Id="rId3" Type="http://schemas.openxmlformats.org/officeDocument/2006/relationships/tags" Target="../tags/tag479.xml"/><Relationship Id="rId2" Type="http://schemas.openxmlformats.org/officeDocument/2006/relationships/tags" Target="../tags/tag478.xml"/><Relationship Id="rId14" Type="http://schemas.openxmlformats.org/officeDocument/2006/relationships/slideLayout" Target="../slideLayouts/slideLayout5.xml"/><Relationship Id="rId13" Type="http://schemas.openxmlformats.org/officeDocument/2006/relationships/tags" Target="../tags/tag489.xml"/><Relationship Id="rId12" Type="http://schemas.openxmlformats.org/officeDocument/2006/relationships/tags" Target="../tags/tag488.xml"/><Relationship Id="rId11" Type="http://schemas.openxmlformats.org/officeDocument/2006/relationships/tags" Target="../tags/tag487.xml"/><Relationship Id="rId10" Type="http://schemas.openxmlformats.org/officeDocument/2006/relationships/tags" Target="../tags/tag486.xml"/><Relationship Id="rId1" Type="http://schemas.openxmlformats.org/officeDocument/2006/relationships/tags" Target="../tags/tag477.xml"/></Relationships>
</file>

<file path=ppt/slides/_rels/slide73.xml.rels><?xml version="1.0" encoding="UTF-8" standalone="yes"?>
<Relationships xmlns="http://schemas.openxmlformats.org/package/2006/relationships"><Relationship Id="rId9" Type="http://schemas.openxmlformats.org/officeDocument/2006/relationships/tags" Target="../tags/tag498.xml"/><Relationship Id="rId8" Type="http://schemas.openxmlformats.org/officeDocument/2006/relationships/tags" Target="../tags/tag497.xml"/><Relationship Id="rId7" Type="http://schemas.openxmlformats.org/officeDocument/2006/relationships/tags" Target="../tags/tag496.xml"/><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tags" Target="../tags/tag491.xml"/><Relationship Id="rId15" Type="http://schemas.openxmlformats.org/officeDocument/2006/relationships/slideLayout" Target="../slideLayouts/slideLayout5.xml"/><Relationship Id="rId14" Type="http://schemas.openxmlformats.org/officeDocument/2006/relationships/tags" Target="../tags/tag503.xml"/><Relationship Id="rId13" Type="http://schemas.openxmlformats.org/officeDocument/2006/relationships/tags" Target="../tags/tag502.xml"/><Relationship Id="rId12" Type="http://schemas.openxmlformats.org/officeDocument/2006/relationships/tags" Target="../tags/tag501.xml"/><Relationship Id="rId11" Type="http://schemas.openxmlformats.org/officeDocument/2006/relationships/tags" Target="../tags/tag500.xml"/><Relationship Id="rId10" Type="http://schemas.openxmlformats.org/officeDocument/2006/relationships/tags" Target="../tags/tag499.xml"/><Relationship Id="rId1" Type="http://schemas.openxmlformats.org/officeDocument/2006/relationships/tags" Target="../tags/tag490.xml"/></Relationships>
</file>

<file path=ppt/slides/_rels/slide74.xml.rels><?xml version="1.0" encoding="UTF-8" standalone="yes"?>
<Relationships xmlns="http://schemas.openxmlformats.org/package/2006/relationships"><Relationship Id="rId9" Type="http://schemas.openxmlformats.org/officeDocument/2006/relationships/tags" Target="../tags/tag512.xml"/><Relationship Id="rId8" Type="http://schemas.openxmlformats.org/officeDocument/2006/relationships/tags" Target="../tags/tag511.xml"/><Relationship Id="rId7" Type="http://schemas.openxmlformats.org/officeDocument/2006/relationships/tags" Target="../tags/tag510.xml"/><Relationship Id="rId6" Type="http://schemas.openxmlformats.org/officeDocument/2006/relationships/tags" Target="../tags/tag509.xml"/><Relationship Id="rId5" Type="http://schemas.openxmlformats.org/officeDocument/2006/relationships/tags" Target="../tags/tag508.xml"/><Relationship Id="rId4" Type="http://schemas.openxmlformats.org/officeDocument/2006/relationships/tags" Target="../tags/tag507.xml"/><Relationship Id="rId3" Type="http://schemas.openxmlformats.org/officeDocument/2006/relationships/tags" Target="../tags/tag506.xml"/><Relationship Id="rId2" Type="http://schemas.openxmlformats.org/officeDocument/2006/relationships/tags" Target="../tags/tag505.xml"/><Relationship Id="rId12" Type="http://schemas.openxmlformats.org/officeDocument/2006/relationships/slideLayout" Target="../slideLayouts/slideLayout5.xml"/><Relationship Id="rId11" Type="http://schemas.openxmlformats.org/officeDocument/2006/relationships/tags" Target="../tags/tag514.xml"/><Relationship Id="rId10" Type="http://schemas.openxmlformats.org/officeDocument/2006/relationships/tags" Target="../tags/tag513.xml"/><Relationship Id="rId1" Type="http://schemas.openxmlformats.org/officeDocument/2006/relationships/tags" Target="../tags/tag504.xml"/></Relationships>
</file>

<file path=ppt/slides/_rels/slide75.xml.rels><?xml version="1.0" encoding="UTF-8" standalone="yes"?>
<Relationships xmlns="http://schemas.openxmlformats.org/package/2006/relationships"><Relationship Id="rId9" Type="http://schemas.openxmlformats.org/officeDocument/2006/relationships/tags" Target="../tags/tag523.xml"/><Relationship Id="rId8" Type="http://schemas.openxmlformats.org/officeDocument/2006/relationships/tags" Target="../tags/tag522.xml"/><Relationship Id="rId7" Type="http://schemas.openxmlformats.org/officeDocument/2006/relationships/tags" Target="../tags/tag521.xml"/><Relationship Id="rId6" Type="http://schemas.openxmlformats.org/officeDocument/2006/relationships/tags" Target="../tags/tag520.xml"/><Relationship Id="rId5" Type="http://schemas.openxmlformats.org/officeDocument/2006/relationships/tags" Target="../tags/tag519.xml"/><Relationship Id="rId4" Type="http://schemas.openxmlformats.org/officeDocument/2006/relationships/tags" Target="../tags/tag518.xml"/><Relationship Id="rId3" Type="http://schemas.openxmlformats.org/officeDocument/2006/relationships/tags" Target="../tags/tag517.xml"/><Relationship Id="rId23" Type="http://schemas.openxmlformats.org/officeDocument/2006/relationships/slideLayout" Target="../slideLayouts/slideLayout5.xml"/><Relationship Id="rId22" Type="http://schemas.openxmlformats.org/officeDocument/2006/relationships/tags" Target="../tags/tag536.xml"/><Relationship Id="rId21" Type="http://schemas.openxmlformats.org/officeDocument/2006/relationships/tags" Target="../tags/tag535.xml"/><Relationship Id="rId20" Type="http://schemas.openxmlformats.org/officeDocument/2006/relationships/tags" Target="../tags/tag534.xml"/><Relationship Id="rId2" Type="http://schemas.openxmlformats.org/officeDocument/2006/relationships/tags" Target="../tags/tag516.xml"/><Relationship Id="rId19" Type="http://schemas.openxmlformats.org/officeDocument/2006/relationships/tags" Target="../tags/tag533.xml"/><Relationship Id="rId18" Type="http://schemas.openxmlformats.org/officeDocument/2006/relationships/tags" Target="../tags/tag532.xml"/><Relationship Id="rId17" Type="http://schemas.openxmlformats.org/officeDocument/2006/relationships/tags" Target="../tags/tag531.xml"/><Relationship Id="rId16" Type="http://schemas.openxmlformats.org/officeDocument/2006/relationships/tags" Target="../tags/tag530.xml"/><Relationship Id="rId15" Type="http://schemas.openxmlformats.org/officeDocument/2006/relationships/tags" Target="../tags/tag529.xml"/><Relationship Id="rId14" Type="http://schemas.openxmlformats.org/officeDocument/2006/relationships/tags" Target="../tags/tag528.xml"/><Relationship Id="rId13" Type="http://schemas.openxmlformats.org/officeDocument/2006/relationships/tags" Target="../tags/tag527.xml"/><Relationship Id="rId12" Type="http://schemas.openxmlformats.org/officeDocument/2006/relationships/tags" Target="../tags/tag526.xml"/><Relationship Id="rId11" Type="http://schemas.openxmlformats.org/officeDocument/2006/relationships/tags" Target="../tags/tag525.xml"/><Relationship Id="rId10" Type="http://schemas.openxmlformats.org/officeDocument/2006/relationships/tags" Target="../tags/tag524.xml"/><Relationship Id="rId1" Type="http://schemas.openxmlformats.org/officeDocument/2006/relationships/tags" Target="../tags/tag515.xml"/></Relationships>
</file>

<file path=ppt/slides/_rels/slide76.xml.rels><?xml version="1.0" encoding="UTF-8" standalone="yes"?>
<Relationships xmlns="http://schemas.openxmlformats.org/package/2006/relationships"><Relationship Id="rId9" Type="http://schemas.openxmlformats.org/officeDocument/2006/relationships/tags" Target="../tags/tag545.xml"/><Relationship Id="rId8" Type="http://schemas.openxmlformats.org/officeDocument/2006/relationships/tags" Target="../tags/tag544.xml"/><Relationship Id="rId7" Type="http://schemas.openxmlformats.org/officeDocument/2006/relationships/tags" Target="../tags/tag543.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tags" Target="../tags/tag539.xml"/><Relationship Id="rId2" Type="http://schemas.openxmlformats.org/officeDocument/2006/relationships/tags" Target="../tags/tag538.xml"/><Relationship Id="rId11" Type="http://schemas.openxmlformats.org/officeDocument/2006/relationships/slideLayout" Target="../slideLayouts/slideLayout5.xml"/><Relationship Id="rId10" Type="http://schemas.openxmlformats.org/officeDocument/2006/relationships/tags" Target="../tags/tag546.xml"/><Relationship Id="rId1" Type="http://schemas.openxmlformats.org/officeDocument/2006/relationships/tags" Target="../tags/tag537.xml"/></Relationships>
</file>

<file path=ppt/slides/_rels/slide77.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tags" Target="../tags/tag554.xml"/><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 Id="rId3" Type="http://schemas.openxmlformats.org/officeDocument/2006/relationships/tags" Target="../tags/tag549.xml"/><Relationship Id="rId25" Type="http://schemas.openxmlformats.org/officeDocument/2006/relationships/slideLayout" Target="../slideLayouts/slideLayout5.xml"/><Relationship Id="rId24" Type="http://schemas.openxmlformats.org/officeDocument/2006/relationships/tags" Target="../tags/tag570.xml"/><Relationship Id="rId23" Type="http://schemas.openxmlformats.org/officeDocument/2006/relationships/tags" Target="../tags/tag569.xml"/><Relationship Id="rId22" Type="http://schemas.openxmlformats.org/officeDocument/2006/relationships/tags" Target="../tags/tag568.xml"/><Relationship Id="rId21" Type="http://schemas.openxmlformats.org/officeDocument/2006/relationships/tags" Target="../tags/tag567.xml"/><Relationship Id="rId20" Type="http://schemas.openxmlformats.org/officeDocument/2006/relationships/tags" Target="../tags/tag566.xml"/><Relationship Id="rId2" Type="http://schemas.openxmlformats.org/officeDocument/2006/relationships/tags" Target="../tags/tag548.xml"/><Relationship Id="rId19" Type="http://schemas.openxmlformats.org/officeDocument/2006/relationships/tags" Target="../tags/tag565.xml"/><Relationship Id="rId18" Type="http://schemas.openxmlformats.org/officeDocument/2006/relationships/tags" Target="../tags/tag564.xml"/><Relationship Id="rId17" Type="http://schemas.openxmlformats.org/officeDocument/2006/relationships/tags" Target="../tags/tag563.xml"/><Relationship Id="rId16" Type="http://schemas.openxmlformats.org/officeDocument/2006/relationships/tags" Target="../tags/tag562.xml"/><Relationship Id="rId15" Type="http://schemas.openxmlformats.org/officeDocument/2006/relationships/tags" Target="../tags/tag561.xml"/><Relationship Id="rId14" Type="http://schemas.openxmlformats.org/officeDocument/2006/relationships/tags" Target="../tags/tag560.xml"/><Relationship Id="rId13" Type="http://schemas.openxmlformats.org/officeDocument/2006/relationships/tags" Target="../tags/tag559.xml"/><Relationship Id="rId12" Type="http://schemas.openxmlformats.org/officeDocument/2006/relationships/tags" Target="../tags/tag558.xml"/><Relationship Id="rId11" Type="http://schemas.openxmlformats.org/officeDocument/2006/relationships/tags" Target="../tags/tag557.xml"/><Relationship Id="rId10" Type="http://schemas.openxmlformats.org/officeDocument/2006/relationships/tags" Target="../tags/tag556.xml"/><Relationship Id="rId1" Type="http://schemas.openxmlformats.org/officeDocument/2006/relationships/tags" Target="../tags/tag547.xml"/></Relationships>
</file>

<file path=ppt/slides/_rels/slide78.xml.rels><?xml version="1.0" encoding="UTF-8" standalone="yes"?>
<Relationships xmlns="http://schemas.openxmlformats.org/package/2006/relationships"><Relationship Id="rId9" Type="http://schemas.openxmlformats.org/officeDocument/2006/relationships/tags" Target="../tags/tag579.xml"/><Relationship Id="rId8" Type="http://schemas.openxmlformats.org/officeDocument/2006/relationships/tags" Target="../tags/tag578.xml"/><Relationship Id="rId7" Type="http://schemas.openxmlformats.org/officeDocument/2006/relationships/tags" Target="../tags/tag577.xml"/><Relationship Id="rId6" Type="http://schemas.openxmlformats.org/officeDocument/2006/relationships/tags" Target="../tags/tag576.xml"/><Relationship Id="rId5" Type="http://schemas.openxmlformats.org/officeDocument/2006/relationships/tags" Target="../tags/tag575.xml"/><Relationship Id="rId4" Type="http://schemas.openxmlformats.org/officeDocument/2006/relationships/tags" Target="../tags/tag574.xml"/><Relationship Id="rId3" Type="http://schemas.openxmlformats.org/officeDocument/2006/relationships/tags" Target="../tags/tag573.xml"/><Relationship Id="rId2" Type="http://schemas.openxmlformats.org/officeDocument/2006/relationships/tags" Target="../tags/tag572.xml"/><Relationship Id="rId13" Type="http://schemas.openxmlformats.org/officeDocument/2006/relationships/slideLayout" Target="../slideLayouts/slideLayout5.xml"/><Relationship Id="rId12" Type="http://schemas.openxmlformats.org/officeDocument/2006/relationships/tags" Target="../tags/tag580.xml"/><Relationship Id="rId11" Type="http://schemas.openxmlformats.org/officeDocument/2006/relationships/image" Target="../media/image108.png"/><Relationship Id="rId10" Type="http://schemas.openxmlformats.org/officeDocument/2006/relationships/image" Target="../media/image107.jpeg"/><Relationship Id="rId1" Type="http://schemas.openxmlformats.org/officeDocument/2006/relationships/tags" Target="../tags/tag571.xml"/></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583.xml"/><Relationship Id="rId3" Type="http://schemas.openxmlformats.org/officeDocument/2006/relationships/tags" Target="../tags/tag582.xml"/><Relationship Id="rId2" Type="http://schemas.openxmlformats.org/officeDocument/2006/relationships/tags" Target="../tags/tag581.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7" Type="http://schemas.openxmlformats.org/officeDocument/2006/relationships/notesSlide" Target="../notesSlides/notesSlide2.xml"/><Relationship Id="rId16" Type="http://schemas.openxmlformats.org/officeDocument/2006/relationships/slideLayout" Target="../slideLayouts/slideLayout4.xml"/><Relationship Id="rId15" Type="http://schemas.openxmlformats.org/officeDocument/2006/relationships/image" Target="../media/image15.png"/><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26.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84.xml"/><Relationship Id="rId1" Type="http://schemas.openxmlformats.org/officeDocument/2006/relationships/image" Target="../media/image109.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85.xml"/><Relationship Id="rId1" Type="http://schemas.openxmlformats.org/officeDocument/2006/relationships/image" Target="../media/image110.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86.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8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88.xml"/></Relationships>
</file>

<file path=ppt/slides/_rels/slide8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593.xml"/><Relationship Id="rId4" Type="http://schemas.openxmlformats.org/officeDocument/2006/relationships/tags" Target="../tags/tag592.xml"/><Relationship Id="rId3" Type="http://schemas.openxmlformats.org/officeDocument/2006/relationships/tags" Target="../tags/tag591.xml"/><Relationship Id="rId2" Type="http://schemas.openxmlformats.org/officeDocument/2006/relationships/tags" Target="../tags/tag590.xml"/><Relationship Id="rId1" Type="http://schemas.openxmlformats.org/officeDocument/2006/relationships/tags" Target="../tags/tag589.xml"/></Relationships>
</file>

<file path=ppt/slides/_rels/slide8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97.xml"/><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604.xml"/><Relationship Id="rId6" Type="http://schemas.openxmlformats.org/officeDocument/2006/relationships/tags" Target="../tags/tag603.xml"/><Relationship Id="rId5" Type="http://schemas.openxmlformats.org/officeDocument/2006/relationships/tags" Target="../tags/tag602.xml"/><Relationship Id="rId4" Type="http://schemas.openxmlformats.org/officeDocument/2006/relationships/tags" Target="../tags/tag601.xml"/><Relationship Id="rId3" Type="http://schemas.openxmlformats.org/officeDocument/2006/relationships/tags" Target="../tags/tag600.xml"/><Relationship Id="rId2" Type="http://schemas.openxmlformats.org/officeDocument/2006/relationships/tags" Target="../tags/tag599.xml"/><Relationship Id="rId1" Type="http://schemas.openxmlformats.org/officeDocument/2006/relationships/tags" Target="../tags/tag598.xml"/></Relationships>
</file>

<file path=ppt/slides/_rels/slide8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08.xml"/><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s>
</file>

<file path=ppt/slides/_rels/slide8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12.xml"/><Relationship Id="rId3" Type="http://schemas.openxmlformats.org/officeDocument/2006/relationships/tags" Target="../tags/tag611.xml"/><Relationship Id="rId2" Type="http://schemas.openxmlformats.org/officeDocument/2006/relationships/tags" Target="../tags/tag610.xml"/><Relationship Id="rId1" Type="http://schemas.openxmlformats.org/officeDocument/2006/relationships/tags" Target="../tags/tag609.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image" Target="../media/image16.png"/></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14.xml"/><Relationship Id="rId2" Type="http://schemas.openxmlformats.org/officeDocument/2006/relationships/image" Target="../media/image111.png"/><Relationship Id="rId1" Type="http://schemas.openxmlformats.org/officeDocument/2006/relationships/tags" Target="../tags/tag613.xml"/></Relationships>
</file>

<file path=ppt/slides/_rels/slide9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18.xml"/><Relationship Id="rId3" Type="http://schemas.openxmlformats.org/officeDocument/2006/relationships/tags" Target="../tags/tag617.xml"/><Relationship Id="rId2" Type="http://schemas.openxmlformats.org/officeDocument/2006/relationships/tags" Target="../tags/tag616.xml"/><Relationship Id="rId1" Type="http://schemas.openxmlformats.org/officeDocument/2006/relationships/tags" Target="../tags/tag615.xml"/></Relationships>
</file>

<file path=ppt/slides/_rels/slide9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22.xml"/><Relationship Id="rId3" Type="http://schemas.openxmlformats.org/officeDocument/2006/relationships/tags" Target="../tags/tag621.xml"/><Relationship Id="rId2" Type="http://schemas.openxmlformats.org/officeDocument/2006/relationships/tags" Target="../tags/tag620.xml"/><Relationship Id="rId1" Type="http://schemas.openxmlformats.org/officeDocument/2006/relationships/tags" Target="../tags/tag619.xml"/></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24.xml"/><Relationship Id="rId2" Type="http://schemas.openxmlformats.org/officeDocument/2006/relationships/image" Target="../media/image112.png"/><Relationship Id="rId1" Type="http://schemas.openxmlformats.org/officeDocument/2006/relationships/tags" Target="../tags/tag623.xml"/></Relationships>
</file>

<file path=ppt/slides/_rels/slide9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28.xml"/><Relationship Id="rId3" Type="http://schemas.openxmlformats.org/officeDocument/2006/relationships/tags" Target="../tags/tag627.xml"/><Relationship Id="rId2" Type="http://schemas.openxmlformats.org/officeDocument/2006/relationships/tags" Target="../tags/tag626.xml"/><Relationship Id="rId1" Type="http://schemas.openxmlformats.org/officeDocument/2006/relationships/tags" Target="../tags/tag625.xml"/></Relationships>
</file>

<file path=ppt/slides/_rels/slide9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30.xml"/><Relationship Id="rId2" Type="http://schemas.openxmlformats.org/officeDocument/2006/relationships/image" Target="../media/image113.png"/><Relationship Id="rId1" Type="http://schemas.openxmlformats.org/officeDocument/2006/relationships/tags" Target="../tags/tag629.xml"/></Relationships>
</file>

<file path=ppt/slides/_rels/slide96.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635.xml"/><Relationship Id="rId5" Type="http://schemas.openxmlformats.org/officeDocument/2006/relationships/tags" Target="../tags/tag634.xml"/><Relationship Id="rId4" Type="http://schemas.openxmlformats.org/officeDocument/2006/relationships/tags" Target="../tags/tag633.xml"/><Relationship Id="rId3" Type="http://schemas.openxmlformats.org/officeDocument/2006/relationships/tags" Target="../tags/tag632.xml"/><Relationship Id="rId2" Type="http://schemas.openxmlformats.org/officeDocument/2006/relationships/tags" Target="../tags/tag631.xml"/><Relationship Id="rId1"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36.xml"/><Relationship Id="rId1" Type="http://schemas.openxmlformats.org/officeDocument/2006/relationships/image" Target="../media/image115.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37.xml"/><Relationship Id="rId1" Type="http://schemas.openxmlformats.org/officeDocument/2006/relationships/image" Target="../media/image116.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38.xml"/><Relationship Id="rId1"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245110" y="2541905"/>
            <a:ext cx="6445885" cy="583565"/>
          </a:xfrm>
          <a:prstGeom prst="rect">
            <a:avLst/>
          </a:prstGeom>
          <a:noFill/>
        </p:spPr>
        <p:txBody>
          <a:bodyPr wrap="square" rtlCol="0">
            <a:spAutoFit/>
          </a:bodyPr>
          <a:lstStyle/>
          <a:p>
            <a:pPr algn="ctr"/>
            <a:r>
              <a:rPr lang="zh-CN" altLang="en-US" sz="32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rPr>
              <a:t>大模型概念、技术与应用实践</a:t>
            </a:r>
            <a:endParaRPr lang="zh-CN" altLang="en-US" sz="32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endParaRPr>
          </a:p>
        </p:txBody>
      </p:sp>
      <p:grpSp>
        <p:nvGrpSpPr>
          <p:cNvPr id="45" name="组合 44"/>
          <p:cNvGrpSpPr/>
          <p:nvPr/>
        </p:nvGrpSpPr>
        <p:grpSpPr>
          <a:xfrm rot="0">
            <a:off x="781050" y="3891280"/>
            <a:ext cx="2530223" cy="586740"/>
            <a:chOff x="1227041" y="4711437"/>
            <a:chExt cx="1932969" cy="586740"/>
          </a:xfrm>
        </p:grpSpPr>
        <p:sp>
          <p:nvSpPr>
            <p:cNvPr id="46" name="矩形: 圆角 45"/>
            <p:cNvSpPr/>
            <p:nvPr/>
          </p:nvSpPr>
          <p:spPr>
            <a:xfrm>
              <a:off x="1227041" y="4711437"/>
              <a:ext cx="1932969" cy="586740"/>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Segoe UI" panose="020B0502040204020203" pitchFamily="34" charset="0"/>
                <a:ea typeface="微软雅黑" panose="020B0503020204020204" charset="-122"/>
                <a:sym typeface="Segoe UI" panose="020B0502040204020203" pitchFamily="34" charset="0"/>
              </a:endParaRPr>
            </a:p>
          </p:txBody>
        </p:sp>
        <p:sp>
          <p:nvSpPr>
            <p:cNvPr id="47" name="文本框 46"/>
            <p:cNvSpPr txBox="1"/>
            <p:nvPr/>
          </p:nvSpPr>
          <p:spPr>
            <a:xfrm>
              <a:off x="1227526" y="4774937"/>
              <a:ext cx="1931706" cy="460375"/>
            </a:xfrm>
            <a:prstGeom prst="rect">
              <a:avLst/>
            </a:prstGeom>
            <a:noFill/>
          </p:spPr>
          <p:txBody>
            <a:bodyPr wrap="square" rtlCol="0">
              <a:spAutoFit/>
            </a:bodyPr>
            <a:lstStyle/>
            <a:p>
              <a:pPr algn="ctr"/>
              <a:r>
                <a:rPr lang="en-US" altLang="zh-CN" sz="2400" b="1" dirty="0">
                  <a:solidFill>
                    <a:schemeClr val="bg1"/>
                  </a:solidFill>
                  <a:latin typeface="Segoe UI" panose="020B0502040204020203" pitchFamily="34" charset="0"/>
                  <a:ea typeface="微软雅黑" panose="020B0503020204020204" charset="-122"/>
                  <a:cs typeface="Segoe UI" panose="020B0502040204020203" pitchFamily="34" charset="0"/>
                  <a:sym typeface="Segoe UI" panose="020B0502040204020203" pitchFamily="34" charset="0"/>
                </a:rPr>
                <a:t>林子雨   </a:t>
              </a:r>
              <a:r>
                <a:rPr lang="zh-CN" altLang="en-US" sz="2400" b="1" dirty="0">
                  <a:solidFill>
                    <a:schemeClr val="bg1"/>
                  </a:solidFill>
                  <a:latin typeface="Segoe UI" panose="020B0502040204020203" pitchFamily="34" charset="0"/>
                  <a:ea typeface="微软雅黑" panose="020B0503020204020204" charset="-122"/>
                  <a:cs typeface="Segoe UI" panose="020B0502040204020203" pitchFamily="34" charset="0"/>
                  <a:sym typeface="Segoe UI" panose="020B0502040204020203" pitchFamily="34" charset="0"/>
                </a:rPr>
                <a:t>副教授</a:t>
              </a:r>
              <a:endParaRPr lang="zh-CN" altLang="en-US" sz="2400" b="1" dirty="0">
                <a:solidFill>
                  <a:schemeClr val="bg1"/>
                </a:solidFill>
                <a:latin typeface="Segoe UI" panose="020B0502040204020203" pitchFamily="34" charset="0"/>
                <a:ea typeface="微软雅黑" panose="020B0503020204020204" charset="-122"/>
                <a:cs typeface="Segoe UI" panose="020B0502040204020203" pitchFamily="34" charset="0"/>
                <a:sym typeface="Segoe UI" panose="020B0502040204020203" pitchFamily="34" charset="0"/>
              </a:endParaRPr>
            </a:p>
          </p:txBody>
        </p:sp>
      </p:grpSp>
      <p:sp>
        <p:nvSpPr>
          <p:cNvPr id="48" name="椭圆 47"/>
          <p:cNvSpPr/>
          <p:nvPr/>
        </p:nvSpPr>
        <p:spPr>
          <a:xfrm>
            <a:off x="3774045" y="1868344"/>
            <a:ext cx="719625" cy="719625"/>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grpSp>
        <p:nvGrpSpPr>
          <p:cNvPr id="2" name="组合 1"/>
          <p:cNvGrpSpPr/>
          <p:nvPr/>
        </p:nvGrpSpPr>
        <p:grpSpPr>
          <a:xfrm rot="0">
            <a:off x="3650615" y="3891280"/>
            <a:ext cx="2530475" cy="586740"/>
            <a:chOff x="1262382" y="4711437"/>
            <a:chExt cx="1932969" cy="586740"/>
          </a:xfrm>
        </p:grpSpPr>
        <p:sp>
          <p:nvSpPr>
            <p:cNvPr id="3" name="矩形: 圆角 45"/>
            <p:cNvSpPr/>
            <p:nvPr>
              <p:custDataLst>
                <p:tags r:id="rId1"/>
              </p:custDataLst>
            </p:nvPr>
          </p:nvSpPr>
          <p:spPr>
            <a:xfrm>
              <a:off x="1262382" y="4711437"/>
              <a:ext cx="1932969" cy="586740"/>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latin typeface="Segoe UI" panose="020B0502040204020203" pitchFamily="34" charset="0"/>
                <a:ea typeface="微软雅黑" panose="020B0503020204020204" charset="-122"/>
                <a:sym typeface="Segoe UI" panose="020B0502040204020203" pitchFamily="34" charset="0"/>
              </a:endParaRPr>
            </a:p>
          </p:txBody>
        </p:sp>
        <p:sp>
          <p:nvSpPr>
            <p:cNvPr id="4" name="文本框 3"/>
            <p:cNvSpPr txBox="1"/>
            <p:nvPr>
              <p:custDataLst>
                <p:tags r:id="rId2"/>
              </p:custDataLst>
            </p:nvPr>
          </p:nvSpPr>
          <p:spPr>
            <a:xfrm>
              <a:off x="1426215" y="4774620"/>
              <a:ext cx="1605304" cy="460375"/>
            </a:xfrm>
            <a:prstGeom prst="rect">
              <a:avLst/>
            </a:prstGeom>
            <a:noFill/>
          </p:spPr>
          <p:txBody>
            <a:bodyPr wrap="square" rtlCol="0">
              <a:spAutoFit/>
            </a:bodyPr>
            <a:p>
              <a:pPr algn="ctr"/>
              <a:r>
                <a:rPr lang="zh-CN" sz="2400" b="1" dirty="0">
                  <a:solidFill>
                    <a:schemeClr val="bg1"/>
                  </a:solidFill>
                  <a:latin typeface="Segoe UI" panose="020B0502040204020203" pitchFamily="34" charset="0"/>
                  <a:ea typeface="微软雅黑" panose="020B0503020204020204" charset="-122"/>
                  <a:cs typeface="Segoe UI" panose="020B0502040204020203" pitchFamily="34" charset="0"/>
                  <a:sym typeface="Segoe UI" panose="020B0502040204020203" pitchFamily="34" charset="0"/>
                </a:rPr>
                <a:t>厦门大学</a:t>
              </a:r>
              <a:endParaRPr lang="zh-CN" sz="2400" b="1" dirty="0">
                <a:solidFill>
                  <a:schemeClr val="bg1"/>
                </a:solidFill>
                <a:latin typeface="Segoe UI" panose="020B0502040204020203" pitchFamily="34" charset="0"/>
                <a:ea typeface="微软雅黑" panose="020B0503020204020204" charset="-122"/>
                <a:cs typeface="Segoe UI" panose="020B0502040204020203" pitchFamily="34" charset="0"/>
                <a:sym typeface="Segoe UI" panose="020B0502040204020203" pitchFamily="34" charset="0"/>
              </a:endParaRPr>
            </a:p>
          </p:txBody>
        </p:sp>
      </p:grpSp>
      <p:pic>
        <p:nvPicPr>
          <p:cNvPr id="9" name="图片 8" descr="9ce608c2c87baa222c6e22ef90af2de3"/>
          <p:cNvPicPr>
            <a:picLocks noChangeAspect="1"/>
          </p:cNvPicPr>
          <p:nvPr/>
        </p:nvPicPr>
        <p:blipFill>
          <a:blip r:embed="rId3"/>
          <a:stretch>
            <a:fillRect/>
          </a:stretch>
        </p:blipFill>
        <p:spPr>
          <a:xfrm flipH="1">
            <a:off x="6838950" y="904875"/>
            <a:ext cx="5066665" cy="5953125"/>
          </a:xfrm>
          <a:prstGeom prst="rect">
            <a:avLst/>
          </a:prstGeom>
        </p:spPr>
      </p:pic>
      <p:pic>
        <p:nvPicPr>
          <p:cNvPr id="5" name="图片 4"/>
          <p:cNvPicPr>
            <a:picLocks noChangeAspect="1"/>
          </p:cNvPicPr>
          <p:nvPr/>
        </p:nvPicPr>
        <p:blipFill>
          <a:blip r:embed="rId4"/>
          <a:stretch>
            <a:fillRect/>
          </a:stretch>
        </p:blipFill>
        <p:spPr>
          <a:xfrm>
            <a:off x="1856105" y="401320"/>
            <a:ext cx="2157730" cy="1771015"/>
          </a:xfrm>
          <a:prstGeom prst="rect">
            <a:avLst/>
          </a:prstGeom>
        </p:spPr>
      </p:pic>
      <p:sp>
        <p:nvSpPr>
          <p:cNvPr id="6" name="文本框 5"/>
          <p:cNvSpPr txBox="1"/>
          <p:nvPr/>
        </p:nvSpPr>
        <p:spPr>
          <a:xfrm>
            <a:off x="3566795" y="1715770"/>
            <a:ext cx="1635125" cy="368300"/>
          </a:xfrm>
          <a:prstGeom prst="rect">
            <a:avLst/>
          </a:prstGeom>
          <a:noFill/>
        </p:spPr>
        <p:txBody>
          <a:bodyPr wrap="square" rtlCol="0">
            <a:spAutoFit/>
          </a:bodyPr>
          <a:p>
            <a:r>
              <a:rPr lang="en-US" altLang="zh-CN">
                <a:solidFill>
                  <a:schemeClr val="tx1">
                    <a:lumMod val="65000"/>
                    <a:lumOff val="35000"/>
                  </a:schemeClr>
                </a:solidFill>
                <a:latin typeface="微软雅黑" panose="020B0503020204020204" charset="-122"/>
                <a:ea typeface="微软雅黑" panose="020B0503020204020204" charset="-122"/>
              </a:rPr>
              <a:t>DeepSeek</a:t>
            </a:r>
            <a:endParaRPr lang="en-US" altLang="zh-CN">
              <a:solidFill>
                <a:schemeClr val="tx1">
                  <a:lumMod val="65000"/>
                  <a:lumOff val="35000"/>
                </a:schemeClr>
              </a:solidFill>
              <a:latin typeface="微软雅黑" panose="020B0503020204020204" charset="-122"/>
              <a:ea typeface="微软雅黑" panose="020B0503020204020204" charset="-122"/>
            </a:endParaRPr>
          </a:p>
        </p:txBody>
      </p:sp>
      <p:sp>
        <p:nvSpPr>
          <p:cNvPr id="10" name="文本框 9"/>
          <p:cNvSpPr txBox="1"/>
          <p:nvPr/>
        </p:nvSpPr>
        <p:spPr>
          <a:xfrm>
            <a:off x="833120" y="2160905"/>
            <a:ext cx="5195570" cy="368300"/>
          </a:xfrm>
          <a:prstGeom prst="rect">
            <a:avLst/>
          </a:prstGeom>
          <a:noFill/>
        </p:spPr>
        <p:txBody>
          <a:bodyPr wrap="square" rtlCol="0">
            <a:spAutoFit/>
          </a:bodyPr>
          <a:p>
            <a:pPr algn="ctr"/>
            <a:r>
              <a:rPr lang="zh-CN" altLang="en-US"/>
              <a:t>每个人都可以读懂的大模型科普文章</a:t>
            </a:r>
            <a:endParaRPr lang="zh-CN" altLang="en-US"/>
          </a:p>
        </p:txBody>
      </p:sp>
      <p:sp>
        <p:nvSpPr>
          <p:cNvPr id="11" name="文本框 10"/>
          <p:cNvSpPr txBox="1"/>
          <p:nvPr/>
        </p:nvSpPr>
        <p:spPr>
          <a:xfrm>
            <a:off x="726440" y="4631690"/>
            <a:ext cx="5404485" cy="368300"/>
          </a:xfrm>
          <a:prstGeom prst="rect">
            <a:avLst/>
          </a:prstGeom>
          <a:noFill/>
        </p:spPr>
        <p:txBody>
          <a:bodyPr wrap="square" rtlCol="0">
            <a:spAutoFit/>
          </a:bodyPr>
          <a:p>
            <a:pPr algn="ctr"/>
            <a:r>
              <a:rPr lang="zh-CN" altLang="en-US">
                <a:latin typeface="微软雅黑" panose="020B0503020204020204" charset="-122"/>
                <a:ea typeface="微软雅黑" panose="020B0503020204020204" charset="-122"/>
                <a:cs typeface="微软雅黑" panose="020B0503020204020204" charset="-122"/>
              </a:rPr>
              <a:t>厦门大学大数据教学团队作品</a:t>
            </a:r>
            <a:r>
              <a:rPr lang="en-US" altLang="zh-CN">
                <a:latin typeface="微软雅黑" panose="020B0503020204020204" charset="-122"/>
                <a:ea typeface="微软雅黑" panose="020B0503020204020204" charset="-122"/>
                <a:cs typeface="微软雅黑" panose="020B0503020204020204" charset="-122"/>
              </a:rPr>
              <a:t>   2025</a:t>
            </a:r>
            <a:r>
              <a:rPr lang="zh-CN" altLang="en-US">
                <a:latin typeface="微软雅黑" panose="020B0503020204020204" charset="-122"/>
                <a:ea typeface="微软雅黑" panose="020B0503020204020204" charset="-122"/>
                <a:cs typeface="微软雅黑" panose="020B0503020204020204" charset="-122"/>
              </a:rPr>
              <a:t>年</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月</a:t>
            </a:r>
            <a:r>
              <a:rPr lang="en-US" altLang="zh-CN">
                <a:latin typeface="微软雅黑" panose="020B0503020204020204" charset="-122"/>
                <a:ea typeface="微软雅黑" panose="020B0503020204020204" charset="-122"/>
                <a:cs typeface="微软雅黑" panose="020B0503020204020204" charset="-122"/>
              </a:rPr>
              <a:t>9</a:t>
            </a:r>
            <a:r>
              <a:rPr lang="zh-CN" altLang="en-US">
                <a:latin typeface="微软雅黑" panose="020B0503020204020204" charset="-122"/>
                <a:ea typeface="微软雅黑" panose="020B0503020204020204" charset="-122"/>
                <a:cs typeface="微软雅黑" panose="020B0503020204020204" charset="-122"/>
              </a:rPr>
              <a:t>日</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 图灵测试</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Text Placeholder 33"/>
          <p:cNvSpPr txBox="1"/>
          <p:nvPr>
            <p:custDataLst>
              <p:tags r:id="rId6"/>
            </p:custDataLst>
          </p:nvPr>
        </p:nvSpPr>
        <p:spPr>
          <a:xfrm>
            <a:off x="422910" y="1699260"/>
            <a:ext cx="11343005" cy="1219200"/>
          </a:xfrm>
          <a:prstGeom prst="rect">
            <a:avLst/>
          </a:prstGeom>
          <a:noFill/>
        </p:spPr>
        <p:txBody>
          <a:bodyPr wrap="square" rtlCol="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1950年，“计算机之父”和“人工智能之父”艾伦·图灵（Alan M. Turing）发表了论文《计算机器与智能》，这篇论文被誉为人工智能科学的开山之作。在论文的开篇，图灵提出了一个引人深思的问题：“机器能思考吗？”。这个问题激发了人们无尽的想象，同时也奠定了人工智能的基本概念和雏形</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05" name="图片 104"/>
          <p:cNvPicPr/>
          <p:nvPr/>
        </p:nvPicPr>
        <p:blipFill>
          <a:blip r:embed="rId7"/>
          <a:stretch>
            <a:fillRect/>
          </a:stretch>
        </p:blipFill>
        <p:spPr>
          <a:xfrm>
            <a:off x="422910" y="3195955"/>
            <a:ext cx="2435860" cy="3348990"/>
          </a:xfrm>
          <a:prstGeom prst="rect">
            <a:avLst/>
          </a:prstGeom>
          <a:noFill/>
          <a:ln w="9525">
            <a:noFill/>
          </a:ln>
        </p:spPr>
      </p:pic>
      <p:pic>
        <p:nvPicPr>
          <p:cNvPr id="15363" name="图片 1"/>
          <p:cNvPicPr>
            <a:picLocks noChangeAspect="1"/>
          </p:cNvPicPr>
          <p:nvPr>
            <p:custDataLst>
              <p:tags r:id="rId8"/>
            </p:custDataLst>
          </p:nvPr>
        </p:nvPicPr>
        <p:blipFill>
          <a:blip r:embed="rId9"/>
          <a:stretch>
            <a:fillRect/>
          </a:stretch>
        </p:blipFill>
        <p:spPr>
          <a:xfrm>
            <a:off x="3048635" y="3195955"/>
            <a:ext cx="5632450" cy="3349625"/>
          </a:xfrm>
          <a:prstGeom prst="rect">
            <a:avLst/>
          </a:prstGeom>
          <a:noFill/>
          <a:ln w="9525">
            <a:noFill/>
          </a:ln>
        </p:spPr>
      </p:pic>
      <p:sp>
        <p:nvSpPr>
          <p:cNvPr id="3" name="Text Placeholder 33"/>
          <p:cNvSpPr txBox="1"/>
          <p:nvPr>
            <p:custDataLst>
              <p:tags r:id="rId10"/>
            </p:custDataLst>
          </p:nvPr>
        </p:nvSpPr>
        <p:spPr>
          <a:xfrm>
            <a:off x="8870950" y="2992120"/>
            <a:ext cx="3006725" cy="3756025"/>
          </a:xfrm>
          <a:prstGeom prst="rect">
            <a:avLst/>
          </a:prstGeom>
          <a:noFill/>
        </p:spPr>
        <p:txBody>
          <a:bodyPr wrap="square" rtlCol="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在这篇论文中，图灵提出了鉴别机器是否具有智能的方法，这就是人工智能领域著名的“图灵测试”。如图所示，其基本思想是测试者在与被测试者（一个人和一台机器）隔离的情况下，通过一些装置（如键盘）向被测试者随意提问。进行多次测试后，如果被测试者机器让平均每个测试者做出超过30%的误判，那么这台机器就通过了测试，并被认为具有人类智能</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285115" y="1690370"/>
            <a:ext cx="11651615" cy="2526030"/>
            <a:chOff x="1144" y="1352"/>
            <a:chExt cx="17188" cy="1038"/>
          </a:xfrm>
        </p:grpSpPr>
        <p:sp>
          <p:nvSpPr>
            <p:cNvPr id="8" name="矩形 7"/>
            <p:cNvSpPr/>
            <p:nvPr>
              <p:custDataLst>
                <p:tags r:id="rId1"/>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在出现的页面中（如图7-6所示），选择你想要的模板配色，比如，这里选择“清逸天蓝”，然后点击页面顶部的</a:t>
              </a:r>
              <a:r>
                <a:rPr b="1" spc="200">
                  <a:solidFill>
                    <a:srgbClr val="26B8F2"/>
                  </a:solidFill>
                  <a:uFillTx/>
                  <a:latin typeface="微软雅黑" panose="020B0503020204020204" charset="-122"/>
                  <a:ea typeface="微软雅黑" panose="020B0503020204020204" charset="-122"/>
                </a:rPr>
                <a:t>“下一步”</a:t>
              </a:r>
              <a:r>
                <a:rPr b="1" spc="200">
                  <a:uFillTx/>
                  <a:latin typeface="微软雅黑" panose="020B0503020204020204" charset="-122"/>
                  <a:ea typeface="微软雅黑" panose="020B0503020204020204" charset="-122"/>
                </a:rPr>
                <a:t>。经过一段时间以后，页面就会显示自动生成的PPT（如图7-7所示），点击页面右上角的</a:t>
              </a:r>
              <a:r>
                <a:rPr b="1" spc="200">
                  <a:solidFill>
                    <a:srgbClr val="26B8F2"/>
                  </a:solidFill>
                  <a:uFillTx/>
                  <a:latin typeface="微软雅黑" panose="020B0503020204020204" charset="-122"/>
                  <a:ea typeface="微软雅黑" panose="020B0503020204020204" charset="-122"/>
                </a:rPr>
                <a:t>“导出”</a:t>
              </a:r>
              <a:r>
                <a:rPr b="1" spc="200">
                  <a:uFillTx/>
                  <a:latin typeface="微软雅黑" panose="020B0503020204020204" charset="-122"/>
                  <a:ea typeface="微软雅黑" panose="020B0503020204020204" charset="-122"/>
                </a:rPr>
                <a:t>，就可以把PPT保存到本地电脑中，然后，可以根据自己的需求，自己对PPT继续进行修改和完善。在本地电脑中打开自动生成的PPT，可以看出，AI制作PPT的水平非常专业，逻辑清晰，配图精美，超过了很多PPT初级者的制作水平，可以大大提高普通用户制作PPT的效率和水平。</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2"/>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sp>
        <p:nvSpPr>
          <p:cNvPr id="6" name="文本框 5"/>
          <p:cNvSpPr txBox="1"/>
          <p:nvPr/>
        </p:nvSpPr>
        <p:spPr>
          <a:xfrm>
            <a:off x="3048000" y="6390640"/>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图7-6 选择模板配色</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38916" name="图片 6"/>
          <p:cNvPicPr>
            <a:picLocks noChangeAspect="1"/>
          </p:cNvPicPr>
          <p:nvPr/>
        </p:nvPicPr>
        <p:blipFill>
          <a:blip r:embed="rId3"/>
          <a:stretch>
            <a:fillRect/>
          </a:stretch>
        </p:blipFill>
        <p:spPr>
          <a:xfrm>
            <a:off x="3836988" y="4457065"/>
            <a:ext cx="4518025" cy="1802765"/>
          </a:xfrm>
          <a:prstGeom prst="rect">
            <a:avLst/>
          </a:prstGeom>
          <a:noFill/>
          <a:ln w="9525">
            <a:noFill/>
          </a:ln>
        </p:spPr>
      </p:pic>
      <p:grpSp>
        <p:nvGrpSpPr>
          <p:cNvPr id="2" name="组合 1"/>
          <p:cNvGrpSpPr/>
          <p:nvPr/>
        </p:nvGrpSpPr>
        <p:grpSpPr>
          <a:xfrm>
            <a:off x="-301625" y="184150"/>
            <a:ext cx="10284460" cy="761320"/>
            <a:chOff x="-475" y="290"/>
            <a:chExt cx="16196" cy="1199"/>
          </a:xfrm>
        </p:grpSpPr>
        <p:grpSp>
          <p:nvGrpSpPr>
            <p:cNvPr id="4" name="组合 3"/>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矩形 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：使用讯飞智文生成</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PPT</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571639"/>
            <a:ext cx="461581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4.3 </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图片</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类</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AIGC</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应用实践</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36731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930275" y="3695700"/>
            <a:ext cx="4114800" cy="603885"/>
          </a:xfrm>
          <a:prstGeom prst="rect">
            <a:avLst/>
          </a:prstGeom>
          <a:noFill/>
        </p:spPr>
        <p:txBody>
          <a:bodyPr wrap="square" rtlCol="0">
            <a:spAutoFit/>
          </a:bodyPr>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4.3.1 </a:t>
            </a:r>
            <a:r>
              <a:rPr 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图片类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应用场景</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4.3.2 </a:t>
            </a:r>
            <a:r>
              <a:rPr 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图片类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案例实践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55270" y="925830"/>
            <a:ext cx="11681460" cy="152971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图片类AIGC是一种基于人工智能技术生成图片的方法，它利用深度学习、生成对抗网络（GAN）等先进算法，通过学习和模仿大量图像数据，能够自动创作出高度真实和艺术化的图片。AIGC在图像生成、修复、风格转换、艺术创作等领域展现出强大能力，</a:t>
            </a: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为数字艺术、设计、游戏、电影等多个行业带来创新解决方案。其优势包括高效性、多样性和自动化</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，能够快速生成大量高质量的图像内容，满足各种复杂需求。</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3" name="图片 2"/>
          <p:cNvPicPr/>
          <p:nvPr/>
        </p:nvPicPr>
        <p:blipFill>
          <a:blip r:embed="rId2"/>
        </p:blipFill>
        <p:spPr>
          <a:xfrm>
            <a:off x="470853" y="2640330"/>
            <a:ext cx="4947285" cy="3711575"/>
          </a:xfrm>
          <a:prstGeom prst="rect">
            <a:avLst/>
          </a:prstGeom>
        </p:spPr>
      </p:pic>
      <p:grpSp>
        <p:nvGrpSpPr>
          <p:cNvPr id="2" name="组合 1"/>
          <p:cNvGrpSpPr/>
          <p:nvPr/>
        </p:nvGrpSpPr>
        <p:grpSpPr>
          <a:xfrm>
            <a:off x="-301625" y="184150"/>
            <a:ext cx="10284460" cy="761320"/>
            <a:chOff x="-475" y="290"/>
            <a:chExt cx="16196" cy="1199"/>
          </a:xfrm>
        </p:grpSpPr>
        <p:grpSp>
          <p:nvGrpSpPr>
            <p:cNvPr id="4" name="组合 3"/>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矩形 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图片类AIGC应用实践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6" name="https://photo-static-api.fotomore.com/creative/vcg/400/new/VCG41N1425929951.jpg?uid=386&amp;timestamp=1728442665&amp;sign=0a3a14100646fccde7b6d9c9d4d58205" descr="人工智能艺术"/>
          <p:cNvPicPr>
            <a:picLocks noChangeAspect="1"/>
          </p:cNvPicPr>
          <p:nvPr/>
        </p:nvPicPr>
        <p:blipFill>
          <a:blip r:embed="rId3"/>
          <a:stretch>
            <a:fillRect/>
          </a:stretch>
        </p:blipFill>
        <p:spPr>
          <a:xfrm>
            <a:off x="6026785" y="2640330"/>
            <a:ext cx="4919345" cy="3698875"/>
          </a:xfrm>
          <a:prstGeom prst="rect">
            <a:avLst/>
          </a:prstGeom>
        </p:spPr>
      </p:pic>
    </p:spTree>
    <p:custDataLst>
      <p:tags r:id="rId4"/>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997585"/>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图片类AIGC的应用场景非常广泛，‌主要包括图像生成、‌图像修复、‌图像增强和图像识别等方面：</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6" name="组合 5"/>
          <p:cNvGrpSpPr/>
          <p:nvPr>
            <p:custDataLst>
              <p:tags r:id="rId2"/>
            </p:custDataLst>
          </p:nvPr>
        </p:nvGrpSpPr>
        <p:grpSpPr>
          <a:xfrm>
            <a:off x="497523" y="1692275"/>
            <a:ext cx="11075035" cy="4643755"/>
            <a:chOff x="1618" y="2833"/>
            <a:chExt cx="17441" cy="7313"/>
          </a:xfrm>
        </p:grpSpPr>
        <p:sp>
          <p:nvSpPr>
            <p:cNvPr id="66" name="圆角矩形 65"/>
            <p:cNvSpPr/>
            <p:nvPr>
              <p:custDataLst>
                <p:tags r:id="rId3"/>
              </p:custDataLst>
            </p:nvPr>
          </p:nvSpPr>
          <p:spPr>
            <a:xfrm>
              <a:off x="2189" y="4722"/>
              <a:ext cx="16870" cy="1644"/>
            </a:xfrm>
            <a:prstGeom prst="roundRect">
              <a:avLst>
                <a:gd name="adj" fmla="val 50000"/>
              </a:avLst>
            </a:prstGeom>
            <a:gradFill>
              <a:gsLst>
                <a:gs pos="0">
                  <a:schemeClr val="accent6">
                    <a:lumMod val="20000"/>
                    <a:lumOff val="80000"/>
                    <a:alpha val="0"/>
                  </a:schemeClr>
                </a:gs>
                <a:gs pos="100000">
                  <a:schemeClr val="accent6">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836000" tIns="1" rIns="0" bIns="0" numCol="1" spcCol="0" rtlCol="0" fromWordArt="0" anchor="ctr" anchorCtr="0" forceAA="0" compatLnSpc="1">
              <a:noAutofit/>
            </a:bodyPr>
            <a:p>
              <a:pPr algn="just">
                <a:lnSpc>
                  <a:spcPct val="150000"/>
                </a:lnSpc>
              </a:pPr>
              <a:r>
                <a:rPr lang="zh-CN" altLang="zh-CN" sz="16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‌AIGC还可以修复损坏的图像，‌如去除噪声、‌填充缺失的部分等。‌这项技术对于保护和恢复古老的艺术作品、‌修复损坏的照片等具有重要意义。‌</a:t>
              </a:r>
              <a:endParaRPr lang="zh-CN" altLang="zh-CN" sz="16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 name="圆角矩形 3"/>
            <p:cNvSpPr/>
            <p:nvPr>
              <p:custDataLst>
                <p:tags r:id="rId4"/>
              </p:custDataLst>
            </p:nvPr>
          </p:nvSpPr>
          <p:spPr>
            <a:xfrm>
              <a:off x="2189" y="2833"/>
              <a:ext cx="16870" cy="1644"/>
            </a:xfrm>
            <a:prstGeom prst="roundRect">
              <a:avLst>
                <a:gd name="adj" fmla="val 50000"/>
              </a:avLst>
            </a:prstGeom>
            <a:gradFill>
              <a:gsLst>
                <a:gs pos="0">
                  <a:schemeClr val="accent5">
                    <a:lumMod val="20000"/>
                    <a:lumOff val="80000"/>
                    <a:alpha val="0"/>
                  </a:schemeClr>
                </a:gs>
                <a:gs pos="100000">
                  <a:schemeClr val="accent5">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836000" tIns="1" rIns="0" bIns="0" numCol="1" spcCol="0" rtlCol="0" fromWordArt="0" anchor="ctr" anchorCtr="0" forceAA="0" compatLnSpc="1">
              <a:noAutofit/>
            </a:bodyPr>
            <a:p>
              <a:pPr algn="just">
                <a:lnSpc>
                  <a:spcPct val="150000"/>
                </a:lnSpc>
              </a:pPr>
              <a:r>
                <a:rPr lang="zh-CN" altLang="zh-CN" sz="16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‌AIGC‌能够生成高度逼真的图像，‌如人脸、‌动物、‌建筑物等。‌例如，‌OpenAI发布的DALL-E可以根据文本提示词创作出全新的、‌原创的图像，‌展示了AI在图像创作方面的强大能力。‌</a:t>
              </a:r>
              <a:endParaRPr lang="zh-CN" altLang="zh-CN" sz="16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73" name="圆角矩形 72"/>
            <p:cNvSpPr/>
            <p:nvPr>
              <p:custDataLst>
                <p:tags r:id="rId5"/>
              </p:custDataLst>
            </p:nvPr>
          </p:nvSpPr>
          <p:spPr>
            <a:xfrm>
              <a:off x="2189" y="6612"/>
              <a:ext cx="16870" cy="1644"/>
            </a:xfrm>
            <a:prstGeom prst="roundRect">
              <a:avLst>
                <a:gd name="adj" fmla="val 50000"/>
              </a:avLst>
            </a:prstGeom>
            <a:gradFill>
              <a:gsLst>
                <a:gs pos="0">
                  <a:schemeClr val="accent5">
                    <a:lumMod val="20000"/>
                    <a:lumOff val="80000"/>
                    <a:alpha val="0"/>
                  </a:schemeClr>
                </a:gs>
                <a:gs pos="100000">
                  <a:schemeClr val="accent5">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836000" tIns="1" rIns="0" bIns="0" numCol="1" spcCol="0" rtlCol="0" fromWordArt="0" anchor="ctr" anchorCtr="0" forceAA="0" compatLnSpc="1">
              <a:noAutofit/>
            </a:bodyPr>
            <a:p>
              <a:pPr algn="just">
                <a:lnSpc>
                  <a:spcPct val="150000"/>
                </a:lnSpc>
              </a:pPr>
              <a:r>
                <a:rPr lang="zh-CN" altLang="zh-CN" sz="16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‌通过对图像进行增强处理，‌AIGC可以增加图像的饱满感和增强细节，‌使图像质量得到提升。‌这在提升照片的视觉效果、‌改善图像的清晰度和细节方面非常有用。‌</a:t>
              </a:r>
              <a:endParaRPr lang="zh-CN" altLang="zh-CN" sz="16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79" name="圆角矩形 78"/>
            <p:cNvSpPr/>
            <p:nvPr>
              <p:custDataLst>
                <p:tags r:id="rId6"/>
              </p:custDataLst>
            </p:nvPr>
          </p:nvSpPr>
          <p:spPr>
            <a:xfrm>
              <a:off x="2189" y="8502"/>
              <a:ext cx="16870" cy="1644"/>
            </a:xfrm>
            <a:prstGeom prst="roundRect">
              <a:avLst>
                <a:gd name="adj" fmla="val 50000"/>
              </a:avLst>
            </a:prstGeom>
            <a:gradFill>
              <a:gsLst>
                <a:gs pos="0">
                  <a:schemeClr val="accent6">
                    <a:lumMod val="20000"/>
                    <a:lumOff val="80000"/>
                    <a:alpha val="0"/>
                  </a:schemeClr>
                </a:gs>
                <a:gs pos="100000">
                  <a:schemeClr val="accent6">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836000" tIns="1" rIns="0" bIns="0" numCol="1" spcCol="0" rtlCol="0" fromWordArt="0" anchor="ctr" anchorCtr="0" forceAA="0" compatLnSpc="1">
              <a:noAutofit/>
            </a:bodyPr>
            <a:p>
              <a:pPr algn="just">
                <a:lnSpc>
                  <a:spcPct val="150000"/>
                </a:lnSpc>
              </a:pPr>
              <a:r>
                <a:rPr lang="zh-CN" altLang="zh-CN" sz="16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‌AIGC在图像识别方面也有广泛应用，‌可以识别图像中的对象、‌场景和特征，‌如人脸识别、‌车牌识别等。‌这项技术对于安防监控、‌智能搜索、‌自动驾驶等领域的发展至关重要。</a:t>
              </a:r>
              <a:endParaRPr lang="zh-CN" altLang="zh-CN" sz="16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 name="圆角矩形 35"/>
            <p:cNvSpPr/>
            <p:nvPr>
              <p:custDataLst>
                <p:tags r:id="rId7"/>
              </p:custDataLst>
            </p:nvPr>
          </p:nvSpPr>
          <p:spPr>
            <a:xfrm>
              <a:off x="1618" y="3145"/>
              <a:ext cx="3288" cy="1020"/>
            </a:xfrm>
            <a:prstGeom prst="roundRect">
              <a:avLst>
                <a:gd name="adj" fmla="val 50000"/>
              </a:avLst>
            </a:prstGeom>
            <a:gradFill>
              <a:gsLst>
                <a:gs pos="0">
                  <a:schemeClr val="accent5">
                    <a:lumMod val="20000"/>
                    <a:lumOff val="80000"/>
                    <a:alpha val="100000"/>
                  </a:schemeClr>
                </a:gs>
                <a:gs pos="44000">
                  <a:schemeClr val="accent5">
                    <a:alpha val="100000"/>
                  </a:schemeClr>
                </a:gs>
              </a:gsLst>
              <a:lin ang="2700000" scaled="0"/>
            </a:gradFill>
            <a:ln>
              <a:solidFill>
                <a:schemeClr val="bg1"/>
              </a:solidFill>
            </a:ln>
            <a:effectLst>
              <a:outerShdw blurRad="127000" dist="63500" dir="2700000" algn="tl"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微软雅黑" panose="020B0503020204020204" charset="-122"/>
                  <a:ea typeface="微软雅黑" panose="020B0503020204020204" charset="-122"/>
                  <a:cs typeface="+mn-ea"/>
                  <a:sym typeface="+mn-ea"/>
                </a:rPr>
                <a:t>图像生成</a:t>
              </a:r>
              <a:endParaRPr lang="zh-CN" altLang="en-US" sz="20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8" name="圆角矩形 35"/>
            <p:cNvSpPr/>
            <p:nvPr>
              <p:custDataLst>
                <p:tags r:id="rId8"/>
              </p:custDataLst>
            </p:nvPr>
          </p:nvSpPr>
          <p:spPr>
            <a:xfrm>
              <a:off x="1618" y="8813"/>
              <a:ext cx="3288" cy="1020"/>
            </a:xfrm>
            <a:prstGeom prst="roundRect">
              <a:avLst>
                <a:gd name="adj" fmla="val 50000"/>
              </a:avLst>
            </a:prstGeom>
            <a:gradFill>
              <a:gsLst>
                <a:gs pos="0">
                  <a:schemeClr val="accent6">
                    <a:lumMod val="20000"/>
                    <a:lumOff val="80000"/>
                    <a:alpha val="100000"/>
                  </a:schemeClr>
                </a:gs>
                <a:gs pos="44000">
                  <a:schemeClr val="accent6">
                    <a:alpha val="100000"/>
                  </a:schemeClr>
                </a:gs>
              </a:gsLst>
              <a:lin ang="2700000" scaled="0"/>
            </a:gradFill>
            <a:ln>
              <a:solidFill>
                <a:schemeClr val="bg1"/>
              </a:solidFill>
            </a:ln>
            <a:effectLst>
              <a:outerShdw blurRad="127000" dist="635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微软雅黑" panose="020B0503020204020204" charset="-122"/>
                  <a:ea typeface="微软雅黑" panose="020B0503020204020204" charset="-122"/>
                  <a:cs typeface="+mn-ea"/>
                  <a:sym typeface="+mn-ea"/>
                </a:rPr>
                <a:t>图像识别</a:t>
              </a:r>
              <a:endParaRPr lang="zh-CN" altLang="en-US" sz="20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11" name="圆角矩形 35"/>
            <p:cNvSpPr/>
            <p:nvPr>
              <p:custDataLst>
                <p:tags r:id="rId9"/>
              </p:custDataLst>
            </p:nvPr>
          </p:nvSpPr>
          <p:spPr>
            <a:xfrm>
              <a:off x="1618" y="6924"/>
              <a:ext cx="3288" cy="1020"/>
            </a:xfrm>
            <a:prstGeom prst="roundRect">
              <a:avLst>
                <a:gd name="adj" fmla="val 50000"/>
              </a:avLst>
            </a:prstGeom>
            <a:gradFill>
              <a:gsLst>
                <a:gs pos="0">
                  <a:schemeClr val="accent5">
                    <a:lumMod val="20000"/>
                    <a:lumOff val="80000"/>
                    <a:alpha val="100000"/>
                  </a:schemeClr>
                </a:gs>
                <a:gs pos="44000">
                  <a:schemeClr val="accent5">
                    <a:alpha val="100000"/>
                  </a:schemeClr>
                </a:gs>
              </a:gsLst>
              <a:lin ang="2700000" scaled="0"/>
            </a:gradFill>
            <a:ln>
              <a:solidFill>
                <a:schemeClr val="bg1"/>
              </a:solidFill>
            </a:ln>
            <a:effectLst>
              <a:outerShdw blurRad="127000" dist="63500" dir="2700000" algn="tl"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微软雅黑" panose="020B0503020204020204" charset="-122"/>
                  <a:ea typeface="微软雅黑" panose="020B0503020204020204" charset="-122"/>
                  <a:cs typeface="+mn-ea"/>
                  <a:sym typeface="+mn-ea"/>
                </a:rPr>
                <a:t>图像增强</a:t>
              </a:r>
              <a:endParaRPr lang="zh-CN" altLang="en-US" sz="2000" b="1">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13" name="圆角矩形 35"/>
            <p:cNvSpPr/>
            <p:nvPr>
              <p:custDataLst>
                <p:tags r:id="rId10"/>
              </p:custDataLst>
            </p:nvPr>
          </p:nvSpPr>
          <p:spPr>
            <a:xfrm>
              <a:off x="1618" y="5034"/>
              <a:ext cx="3288" cy="1020"/>
            </a:xfrm>
            <a:prstGeom prst="roundRect">
              <a:avLst>
                <a:gd name="adj" fmla="val 50000"/>
              </a:avLst>
            </a:prstGeom>
            <a:gradFill>
              <a:gsLst>
                <a:gs pos="0">
                  <a:schemeClr val="accent6">
                    <a:lumMod val="20000"/>
                    <a:lumOff val="80000"/>
                    <a:alpha val="100000"/>
                  </a:schemeClr>
                </a:gs>
                <a:gs pos="44000">
                  <a:schemeClr val="accent6">
                    <a:alpha val="100000"/>
                  </a:schemeClr>
                </a:gs>
              </a:gsLst>
              <a:lin ang="2700000" scaled="0"/>
            </a:gradFill>
            <a:ln>
              <a:solidFill>
                <a:schemeClr val="bg1"/>
              </a:solidFill>
            </a:ln>
            <a:effectLst>
              <a:outerShdw blurRad="127000" dist="635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微软雅黑" panose="020B0503020204020204" charset="-122"/>
                  <a:ea typeface="微软雅黑" panose="020B0503020204020204" charset="-122"/>
                  <a:cs typeface="+mn-ea"/>
                  <a:sym typeface="+mn-ea"/>
                </a:rPr>
                <a:t>图像修复</a:t>
              </a:r>
              <a:endParaRPr lang="zh-CN" altLang="en-US" sz="2000" b="1">
                <a:solidFill>
                  <a:schemeClr val="lt1">
                    <a:lumMod val="100000"/>
                  </a:schemeClr>
                </a:solidFill>
                <a:latin typeface="微软雅黑" panose="020B0503020204020204" charset="-122"/>
                <a:ea typeface="微软雅黑" panose="020B0503020204020204" charset="-122"/>
                <a:cs typeface="+mn-ea"/>
                <a:sym typeface="+mn-ea"/>
              </a:endParaRPr>
            </a:p>
          </p:txBody>
        </p:sp>
      </p:grpSp>
      <p:grpSp>
        <p:nvGrpSpPr>
          <p:cNvPr id="2" name="组合 1"/>
          <p:cNvGrpSpPr/>
          <p:nvPr/>
        </p:nvGrpSpPr>
        <p:grpSpPr>
          <a:xfrm>
            <a:off x="-301625" y="184150"/>
            <a:ext cx="10284460" cy="761320"/>
            <a:chOff x="-475" y="290"/>
            <a:chExt cx="16196" cy="1199"/>
          </a:xfrm>
        </p:grpSpPr>
        <p:grpSp>
          <p:nvGrpSpPr>
            <p:cNvPr id="3" name="组合 2"/>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 name="文本框 9"/>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.3.1</a:t>
              </a:r>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图片类AIGC应用场景</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11"/>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55270" y="910590"/>
            <a:ext cx="11681460" cy="158496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nSpc>
                <a:spcPct val="130000"/>
              </a:lnSpc>
              <a:buFont typeface="Wingdings" panose="05000000000000000000" charset="0"/>
              <a:buChar char="Ø"/>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图片类AIGC大模型主要包括Midjourney、Stable Diffusion SDXL、百度文心一格等。这里以百度文心一格为例介绍图片类AIGC的使用方法。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marL="285750" indent="-285750">
              <a:lnSpc>
                <a:spcPct val="130000"/>
              </a:lnSpc>
              <a:buFont typeface="Wingdings" panose="05000000000000000000" charset="0"/>
              <a:buChar char="Ø"/>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文心一格是一款由百度公司研发的AI绘画工具，‌为用户提供了丰富的创意空间。‌使用文心一格进行AI绘画的步骤包括注册账户、‌选择创作模式、输入提示词、设置画面类型、设置比例、设置数量以及生成图片等，具体如下：</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3" name="组合 2"/>
          <p:cNvGrpSpPr/>
          <p:nvPr/>
        </p:nvGrpSpPr>
        <p:grpSpPr>
          <a:xfrm>
            <a:off x="285115" y="2787650"/>
            <a:ext cx="11651615" cy="1242695"/>
            <a:chOff x="1144" y="1352"/>
            <a:chExt cx="17188" cy="1038"/>
          </a:xfrm>
        </p:grpSpPr>
        <p:sp>
          <p:nvSpPr>
            <p:cNvPr id="2" name="矩形 1"/>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（1）注册账户：</a:t>
              </a:r>
              <a:endParaRPr b="1" spc="200">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‌访问文心一格官网（</a:t>
              </a:r>
              <a:r>
                <a:rPr b="1" spc="200">
                  <a:solidFill>
                    <a:srgbClr val="26B8F2"/>
                  </a:solidFill>
                  <a:uFillTx/>
                  <a:latin typeface="微软雅黑" panose="020B0503020204020204" charset="-122"/>
                  <a:ea typeface="微软雅黑" panose="020B0503020204020204" charset="-122"/>
                </a:rPr>
                <a:t>https://yige.baidu.com/</a:t>
              </a:r>
              <a:r>
                <a:rPr b="1" spc="200">
                  <a:uFillTx/>
                  <a:latin typeface="微软雅黑" panose="020B0503020204020204" charset="-122"/>
                  <a:ea typeface="微软雅黑" panose="020B0503020204020204" charset="-122"/>
                </a:rPr>
                <a:t>），‌点击“注册”按钮，‌完成注册过程。‌</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7" name="组合 6"/>
          <p:cNvGrpSpPr/>
          <p:nvPr/>
        </p:nvGrpSpPr>
        <p:grpSpPr>
          <a:xfrm>
            <a:off x="285115" y="4280535"/>
            <a:ext cx="11651615" cy="1646811"/>
            <a:chOff x="1144" y="1352"/>
            <a:chExt cx="17188" cy="1111"/>
          </a:xfrm>
        </p:grpSpPr>
        <p:sp>
          <p:nvSpPr>
            <p:cNvPr id="9" name="矩形 8"/>
            <p:cNvSpPr/>
            <p:nvPr>
              <p:custDataLst>
                <p:tags r:id="rId4"/>
              </p:custDataLst>
            </p:nvPr>
          </p:nvSpPr>
          <p:spPr>
            <a:xfrm>
              <a:off x="1744" y="1352"/>
              <a:ext cx="16588" cy="1110"/>
            </a:xfrm>
            <a:prstGeom prst="rect">
              <a:avLst/>
            </a:prstGeom>
            <a:solidFill>
              <a:srgbClr val="2875DF">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（2）选择创作模式：</a:t>
              </a:r>
              <a:endParaRPr b="1" spc="200">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进入文心一格首页以后，‌点击</a:t>
              </a:r>
              <a:r>
                <a:rPr b="1" spc="200">
                  <a:solidFill>
                    <a:srgbClr val="2875DF"/>
                  </a:solidFill>
                  <a:uFillTx/>
                  <a:latin typeface="微软雅黑" panose="020B0503020204020204" charset="-122"/>
                  <a:ea typeface="微软雅黑" panose="020B0503020204020204" charset="-122"/>
                </a:rPr>
                <a:t>“立即创作”</a:t>
              </a:r>
              <a:r>
                <a:rPr b="1" spc="200">
                  <a:uFillTx/>
                  <a:latin typeface="微软雅黑" panose="020B0503020204020204" charset="-122"/>
                  <a:ea typeface="微软雅黑" panose="020B0503020204020204" charset="-122"/>
                </a:rPr>
                <a:t>。在出现的界面中，在界面左上角位置选择</a:t>
              </a:r>
              <a:r>
                <a:rPr b="1" spc="200">
                  <a:solidFill>
                    <a:srgbClr val="2875DF"/>
                  </a:solidFill>
                  <a:uFillTx/>
                  <a:latin typeface="微软雅黑" panose="020B0503020204020204" charset="-122"/>
                  <a:ea typeface="微软雅黑" panose="020B0503020204020204" charset="-122"/>
                </a:rPr>
                <a:t>“AI创作”</a:t>
              </a:r>
              <a:r>
                <a:rPr b="1" spc="200">
                  <a:uFillTx/>
                  <a:latin typeface="微软雅黑" panose="020B0503020204020204" charset="-122"/>
                  <a:ea typeface="微软雅黑" panose="020B0503020204020204" charset="-122"/>
                </a:rPr>
                <a:t>，可供选择的模式包括推荐、自定义、商品图、艺术字、海报，可以满足不同的创作需求。这里可以选择默认的模式</a:t>
              </a:r>
              <a:r>
                <a:rPr b="1" spc="200">
                  <a:solidFill>
                    <a:srgbClr val="2875DF"/>
                  </a:solidFill>
                  <a:uFillTx/>
                  <a:latin typeface="微软雅黑" panose="020B0503020204020204" charset="-122"/>
                  <a:ea typeface="微软雅黑" panose="020B0503020204020204" charset="-122"/>
                </a:rPr>
                <a:t>“推荐”</a:t>
              </a:r>
              <a:r>
                <a:rPr b="1" spc="200">
                  <a:uFillTx/>
                  <a:latin typeface="微软雅黑" panose="020B0503020204020204" charset="-122"/>
                  <a:ea typeface="微软雅黑" panose="020B0503020204020204" charset="-122"/>
                </a:rPr>
                <a:t>。</a:t>
              </a:r>
              <a:endParaRPr b="1" spc="200">
                <a:solidFill>
                  <a:schemeClr val="tx1"/>
                </a:solidFill>
                <a:uFillTx/>
                <a:latin typeface="微软雅黑" panose="020B0503020204020204" charset="-122"/>
                <a:ea typeface="微软雅黑" panose="020B0503020204020204" charset="-122"/>
                <a:sym typeface="+mn-ea"/>
              </a:endParaRPr>
            </a:p>
          </p:txBody>
        </p:sp>
        <p:sp>
          <p:nvSpPr>
            <p:cNvPr id="10" name="矩形 9"/>
            <p:cNvSpPr/>
            <p:nvPr>
              <p:custDataLst>
                <p:tags r:id="rId5"/>
              </p:custDataLst>
            </p:nvPr>
          </p:nvSpPr>
          <p:spPr>
            <a:xfrm>
              <a:off x="1144" y="1352"/>
              <a:ext cx="441" cy="1111"/>
            </a:xfrm>
            <a:prstGeom prst="rect">
              <a:avLst/>
            </a:prstGeom>
            <a:solidFill>
              <a:srgbClr val="2875DF"/>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4" name="组合 3"/>
          <p:cNvGrpSpPr/>
          <p:nvPr/>
        </p:nvGrpSpPr>
        <p:grpSpPr>
          <a:xfrm>
            <a:off x="-301625" y="184150"/>
            <a:ext cx="10284460" cy="761320"/>
            <a:chOff x="-475" y="290"/>
            <a:chExt cx="16196" cy="1199"/>
          </a:xfrm>
        </p:grpSpPr>
        <p:grpSp>
          <p:nvGrpSpPr>
            <p:cNvPr id="5" name="组合 4"/>
            <p:cNvGrpSpPr/>
            <p:nvPr userDrawn="1"/>
          </p:nvGrpSpPr>
          <p:grpSpPr>
            <a:xfrm rot="16200000">
              <a:off x="-663" y="478"/>
              <a:ext cx="1199" cy="823"/>
              <a:chOff x="5821505" y="-28185"/>
              <a:chExt cx="761320" cy="522378"/>
            </a:xfrm>
          </p:grpSpPr>
          <p:sp>
            <p:nvSpPr>
              <p:cNvPr id="6" name="弧形 5"/>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矩形 7"/>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.3.2</a:t>
              </a:r>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图片类AIGC案例实践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6"/>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5" name="图片 3"/>
          <p:cNvPicPr>
            <a:picLocks noChangeAspect="1"/>
          </p:cNvPicPr>
          <p:nvPr/>
        </p:nvPicPr>
        <p:blipFill>
          <a:blip r:embed="rId1"/>
          <a:stretch>
            <a:fillRect/>
          </a:stretch>
        </p:blipFill>
        <p:spPr>
          <a:xfrm>
            <a:off x="7347585" y="1314450"/>
            <a:ext cx="4316730" cy="4614545"/>
          </a:xfrm>
          <a:prstGeom prst="rect">
            <a:avLst/>
          </a:prstGeom>
          <a:noFill/>
          <a:ln w="9525">
            <a:noFill/>
          </a:ln>
        </p:spPr>
      </p:pic>
      <p:sp>
        <p:nvSpPr>
          <p:cNvPr id="6" name="文本框 5"/>
          <p:cNvSpPr txBox="1"/>
          <p:nvPr/>
        </p:nvSpPr>
        <p:spPr>
          <a:xfrm>
            <a:off x="7347585" y="6068695"/>
            <a:ext cx="4317365"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 文心一格操作界面</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25" name="组合 24"/>
          <p:cNvGrpSpPr/>
          <p:nvPr/>
        </p:nvGrpSpPr>
        <p:grpSpPr>
          <a:xfrm>
            <a:off x="370840" y="1223645"/>
            <a:ext cx="6797040" cy="4757420"/>
            <a:chOff x="584" y="2215"/>
            <a:chExt cx="10704" cy="8434"/>
          </a:xfrm>
        </p:grpSpPr>
        <p:grpSp>
          <p:nvGrpSpPr>
            <p:cNvPr id="4" name="组合 3"/>
            <p:cNvGrpSpPr/>
            <p:nvPr/>
          </p:nvGrpSpPr>
          <p:grpSpPr>
            <a:xfrm>
              <a:off x="584" y="2215"/>
              <a:ext cx="10704" cy="1957"/>
              <a:chOff x="1144" y="1352"/>
              <a:chExt cx="17188" cy="1038"/>
            </a:xfrm>
          </p:grpSpPr>
          <p:sp>
            <p:nvSpPr>
              <p:cNvPr id="5" name="矩形 4"/>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215900" tIns="167577" rIns="215900" bIns="167578" rtlCol="0" anchor="ctr">
                <a:noAutofit/>
              </a:bodyPr>
              <a:p>
                <a:pPr indent="0" algn="l" fontAlgn="auto">
                  <a:lnSpc>
                    <a:spcPct val="135000"/>
                  </a:lnSpc>
                  <a:spcBef>
                    <a:spcPts val="0"/>
                  </a:spcBef>
                  <a:spcAft>
                    <a:spcPts val="0"/>
                  </a:spcAft>
                </a:pPr>
                <a:r>
                  <a:rPr sz="1600" b="1" spc="200">
                    <a:uFillTx/>
                    <a:latin typeface="微软雅黑" panose="020B0503020204020204" charset="-122"/>
                    <a:ea typeface="微软雅黑" panose="020B0503020204020204" charset="-122"/>
                  </a:rPr>
                  <a:t>（3）输入提示词：在提示词输入框中输入提示词，比如输入“请绘制一张图片，一个9岁的女孩子在海边沙滩上挖沙子”。</a:t>
                </a:r>
                <a:endParaRPr sz="1600" b="1" spc="200">
                  <a:solidFill>
                    <a:schemeClr val="tx1"/>
                  </a:solidFill>
                  <a:uFillTx/>
                  <a:latin typeface="微软雅黑" panose="020B0503020204020204" charset="-122"/>
                  <a:ea typeface="微软雅黑" panose="020B0503020204020204" charset="-122"/>
                  <a:sym typeface="+mn-ea"/>
                </a:endParaRPr>
              </a:p>
            </p:txBody>
          </p:sp>
          <p:sp>
            <p:nvSpPr>
              <p:cNvPr id="8" name="矩形 7"/>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sz="1600">
                  <a:solidFill>
                    <a:srgbClr val="FFFFFF"/>
                  </a:solidFill>
                  <a:latin typeface="Arial" panose="020B0604020202020204" pitchFamily="34" charset="0"/>
                  <a:ea typeface="微软雅黑" panose="020B0503020204020204" charset="-122"/>
                </a:endParaRPr>
              </a:p>
            </p:txBody>
          </p:sp>
        </p:grpSp>
        <p:grpSp>
          <p:nvGrpSpPr>
            <p:cNvPr id="11" name="组合 10"/>
            <p:cNvGrpSpPr/>
            <p:nvPr/>
          </p:nvGrpSpPr>
          <p:grpSpPr>
            <a:xfrm>
              <a:off x="584" y="4373"/>
              <a:ext cx="10704" cy="1239"/>
              <a:chOff x="1144" y="1352"/>
              <a:chExt cx="17188" cy="1038"/>
            </a:xfrm>
          </p:grpSpPr>
          <p:sp>
            <p:nvSpPr>
              <p:cNvPr id="13" name="矩形 12"/>
              <p:cNvSpPr/>
              <p:nvPr>
                <p:custDataLst>
                  <p:tags r:id="rId4"/>
                </p:custDataLst>
              </p:nvPr>
            </p:nvSpPr>
            <p:spPr>
              <a:xfrm>
                <a:off x="1744" y="1352"/>
                <a:ext cx="16588" cy="1039"/>
              </a:xfrm>
              <a:prstGeom prst="rect">
                <a:avLst/>
              </a:prstGeom>
              <a:solidFill>
                <a:srgbClr val="2875DF">
                  <a:alpha val="10000"/>
                </a:srgbClr>
              </a:solidFill>
              <a:ln w="12700" cap="flat" cmpd="sng" algn="ctr">
                <a:noFill/>
                <a:prstDash val="solid"/>
                <a:miter lim="800000"/>
              </a:ln>
              <a:effectLst/>
            </p:spPr>
            <p:txBody>
              <a:bodyPr wrap="square" lIns="215900" tIns="167577" rIns="215900" bIns="167578" rtlCol="0" anchor="ctr">
                <a:noAutofit/>
              </a:bodyPr>
              <a:p>
                <a:pPr indent="0" algn="l" fontAlgn="auto">
                  <a:lnSpc>
                    <a:spcPct val="135000"/>
                  </a:lnSpc>
                  <a:spcBef>
                    <a:spcPts val="0"/>
                  </a:spcBef>
                  <a:spcAft>
                    <a:spcPts val="0"/>
                  </a:spcAft>
                </a:pPr>
                <a:r>
                  <a:rPr sz="1600" b="1" spc="200">
                    <a:uFillTx/>
                    <a:latin typeface="微软雅黑" panose="020B0503020204020204" charset="-122"/>
                    <a:ea typeface="微软雅黑" panose="020B0503020204020204" charset="-122"/>
                  </a:rPr>
                  <a:t>（4）设置画面类型：可以选择智能推荐、唯美二次元、中国风等各种类型。</a:t>
                </a:r>
                <a:endParaRPr sz="1600" b="1" spc="200">
                  <a:solidFill>
                    <a:schemeClr val="tx1"/>
                  </a:solidFill>
                  <a:uFillTx/>
                  <a:latin typeface="微软雅黑" panose="020B0503020204020204" charset="-122"/>
                  <a:ea typeface="微软雅黑" panose="020B0503020204020204" charset="-122"/>
                  <a:sym typeface="+mn-ea"/>
                </a:endParaRPr>
              </a:p>
            </p:txBody>
          </p:sp>
          <p:sp>
            <p:nvSpPr>
              <p:cNvPr id="15" name="矩形 14"/>
              <p:cNvSpPr/>
              <p:nvPr>
                <p:custDataLst>
                  <p:tags r:id="rId5"/>
                </p:custDataLst>
              </p:nvPr>
            </p:nvSpPr>
            <p:spPr>
              <a:xfrm>
                <a:off x="1144" y="1352"/>
                <a:ext cx="441" cy="1039"/>
              </a:xfrm>
              <a:prstGeom prst="rect">
                <a:avLst/>
              </a:prstGeom>
              <a:solidFill>
                <a:srgbClr val="2875DF"/>
              </a:solidFill>
              <a:ln w="12700" cap="flat" cmpd="sng" algn="ctr">
                <a:noFill/>
                <a:prstDash val="solid"/>
                <a:miter lim="800000"/>
              </a:ln>
              <a:effectLst/>
            </p:spPr>
            <p:txBody>
              <a:bodyPr rtlCol="0" anchor="ctr"/>
              <a:p>
                <a:pPr algn="ctr"/>
                <a:endParaRPr lang="zh-CN" altLang="en-US" sz="1600">
                  <a:solidFill>
                    <a:srgbClr val="FFFFFF"/>
                  </a:solidFill>
                  <a:latin typeface="Arial" panose="020B0604020202020204" pitchFamily="34" charset="0"/>
                  <a:ea typeface="微软雅黑" panose="020B0503020204020204" charset="-122"/>
                </a:endParaRPr>
              </a:p>
            </p:txBody>
          </p:sp>
        </p:grpSp>
        <p:grpSp>
          <p:nvGrpSpPr>
            <p:cNvPr id="16" name="组合 15"/>
            <p:cNvGrpSpPr/>
            <p:nvPr/>
          </p:nvGrpSpPr>
          <p:grpSpPr>
            <a:xfrm>
              <a:off x="584" y="5813"/>
              <a:ext cx="10704" cy="1239"/>
              <a:chOff x="1144" y="1352"/>
              <a:chExt cx="17188" cy="1038"/>
            </a:xfrm>
          </p:grpSpPr>
          <p:sp>
            <p:nvSpPr>
              <p:cNvPr id="17" name="矩形 16"/>
              <p:cNvSpPr/>
              <p:nvPr>
                <p:custDataLst>
                  <p:tags r:id="rId6"/>
                </p:custDataLst>
              </p:nvPr>
            </p:nvSpPr>
            <p:spPr>
              <a:xfrm>
                <a:off x="1744" y="1352"/>
                <a:ext cx="16588" cy="1039"/>
              </a:xfrm>
              <a:prstGeom prst="rect">
                <a:avLst/>
              </a:prstGeom>
              <a:solidFill>
                <a:schemeClr val="accent6">
                  <a:lumMod val="20000"/>
                  <a:lumOff val="80000"/>
                </a:schemeClr>
              </a:solidFill>
              <a:ln w="12700" cap="flat" cmpd="sng" algn="ctr">
                <a:noFill/>
                <a:prstDash val="solid"/>
                <a:miter lim="800000"/>
              </a:ln>
              <a:effectLst/>
            </p:spPr>
            <p:txBody>
              <a:bodyPr wrap="square" lIns="215900" tIns="167577" rIns="215900" bIns="167578" rtlCol="0" anchor="ctr">
                <a:noAutofit/>
              </a:bodyPr>
              <a:p>
                <a:pPr indent="0" algn="l" fontAlgn="auto">
                  <a:lnSpc>
                    <a:spcPct val="135000"/>
                  </a:lnSpc>
                  <a:spcBef>
                    <a:spcPts val="0"/>
                  </a:spcBef>
                  <a:spcAft>
                    <a:spcPts val="0"/>
                  </a:spcAft>
                </a:pPr>
                <a:r>
                  <a:rPr sz="1600" b="1" spc="200">
                    <a:uFillTx/>
                    <a:latin typeface="微软雅黑" panose="020B0503020204020204" charset="-122"/>
                    <a:ea typeface="微软雅黑" panose="020B0503020204020204" charset="-122"/>
                  </a:rPr>
                  <a:t>（5）设置比例：可以选择竖图、方图、横图。</a:t>
                </a:r>
                <a:endParaRPr sz="1600" b="1" spc="200">
                  <a:solidFill>
                    <a:schemeClr val="tx1"/>
                  </a:solidFill>
                  <a:uFillTx/>
                  <a:latin typeface="微软雅黑" panose="020B0503020204020204" charset="-122"/>
                  <a:ea typeface="微软雅黑" panose="020B0503020204020204" charset="-122"/>
                  <a:sym typeface="+mn-ea"/>
                </a:endParaRPr>
              </a:p>
            </p:txBody>
          </p:sp>
          <p:sp>
            <p:nvSpPr>
              <p:cNvPr id="18" name="矩形 17"/>
              <p:cNvSpPr/>
              <p:nvPr>
                <p:custDataLst>
                  <p:tags r:id="rId7"/>
                </p:custDataLst>
              </p:nvPr>
            </p:nvSpPr>
            <p:spPr>
              <a:xfrm>
                <a:off x="1144" y="1352"/>
                <a:ext cx="441" cy="1039"/>
              </a:xfrm>
              <a:prstGeom prst="rect">
                <a:avLst/>
              </a:prstGeom>
              <a:solidFill>
                <a:schemeClr val="accent6"/>
              </a:solidFill>
              <a:ln w="12700" cap="flat" cmpd="sng" algn="ctr">
                <a:noFill/>
                <a:prstDash val="solid"/>
                <a:miter lim="800000"/>
              </a:ln>
              <a:effectLst/>
            </p:spPr>
            <p:txBody>
              <a:bodyPr rtlCol="0" anchor="ctr"/>
              <a:p>
                <a:pPr algn="ctr"/>
                <a:endParaRPr lang="zh-CN" altLang="en-US" sz="1600">
                  <a:solidFill>
                    <a:srgbClr val="FFFFFF"/>
                  </a:solidFill>
                  <a:latin typeface="Arial" panose="020B0604020202020204" pitchFamily="34" charset="0"/>
                  <a:ea typeface="微软雅黑" panose="020B0503020204020204" charset="-122"/>
                </a:endParaRPr>
              </a:p>
            </p:txBody>
          </p:sp>
        </p:grpSp>
        <p:grpSp>
          <p:nvGrpSpPr>
            <p:cNvPr id="19" name="组合 18"/>
            <p:cNvGrpSpPr/>
            <p:nvPr/>
          </p:nvGrpSpPr>
          <p:grpSpPr>
            <a:xfrm>
              <a:off x="584" y="7253"/>
              <a:ext cx="10704" cy="1239"/>
              <a:chOff x="1144" y="1352"/>
              <a:chExt cx="17188" cy="1038"/>
            </a:xfrm>
          </p:grpSpPr>
          <p:sp>
            <p:nvSpPr>
              <p:cNvPr id="20" name="矩形 19"/>
              <p:cNvSpPr/>
              <p:nvPr>
                <p:custDataLst>
                  <p:tags r:id="rId8"/>
                </p:custDataLst>
              </p:nvPr>
            </p:nvSpPr>
            <p:spPr>
              <a:xfrm>
                <a:off x="1744" y="1352"/>
                <a:ext cx="16588" cy="1039"/>
              </a:xfrm>
              <a:prstGeom prst="rect">
                <a:avLst/>
              </a:prstGeom>
              <a:solidFill>
                <a:schemeClr val="accent2">
                  <a:lumMod val="20000"/>
                  <a:lumOff val="80000"/>
                </a:schemeClr>
              </a:solidFill>
              <a:ln w="12700" cap="flat" cmpd="sng" algn="ctr">
                <a:noFill/>
                <a:prstDash val="solid"/>
                <a:miter lim="800000"/>
              </a:ln>
              <a:effectLst/>
            </p:spPr>
            <p:txBody>
              <a:bodyPr wrap="square" lIns="215900" tIns="167577" rIns="215900" bIns="167578" rtlCol="0" anchor="ctr">
                <a:noAutofit/>
              </a:bodyPr>
              <a:p>
                <a:pPr indent="0" algn="l" fontAlgn="auto">
                  <a:lnSpc>
                    <a:spcPct val="135000"/>
                  </a:lnSpc>
                  <a:spcBef>
                    <a:spcPts val="0"/>
                  </a:spcBef>
                  <a:spcAft>
                    <a:spcPts val="0"/>
                  </a:spcAft>
                </a:pPr>
                <a:r>
                  <a:rPr sz="1600" b="1" spc="200">
                    <a:uFillTx/>
                    <a:latin typeface="微软雅黑" panose="020B0503020204020204" charset="-122"/>
                    <a:ea typeface="微软雅黑" panose="020B0503020204020204" charset="-122"/>
                  </a:rPr>
                  <a:t>（6）设置数量：设置想要生成的图片的数量，比如设置为1。</a:t>
                </a:r>
                <a:endParaRPr sz="1600" b="1" spc="200">
                  <a:solidFill>
                    <a:schemeClr val="tx1"/>
                  </a:solidFill>
                  <a:uFillTx/>
                  <a:latin typeface="微软雅黑" panose="020B0503020204020204" charset="-122"/>
                  <a:ea typeface="微软雅黑" panose="020B0503020204020204" charset="-122"/>
                  <a:sym typeface="+mn-ea"/>
                </a:endParaRPr>
              </a:p>
            </p:txBody>
          </p:sp>
          <p:sp>
            <p:nvSpPr>
              <p:cNvPr id="21" name="矩形 20"/>
              <p:cNvSpPr/>
              <p:nvPr>
                <p:custDataLst>
                  <p:tags r:id="rId9"/>
                </p:custDataLst>
              </p:nvPr>
            </p:nvSpPr>
            <p:spPr>
              <a:xfrm>
                <a:off x="1144" y="1352"/>
                <a:ext cx="441" cy="1039"/>
              </a:xfrm>
              <a:prstGeom prst="rect">
                <a:avLst/>
              </a:prstGeom>
              <a:solidFill>
                <a:schemeClr val="accent2"/>
              </a:solidFill>
              <a:ln w="12700" cap="flat" cmpd="sng" algn="ctr">
                <a:noFill/>
                <a:prstDash val="solid"/>
                <a:miter lim="800000"/>
              </a:ln>
              <a:effectLst/>
            </p:spPr>
            <p:txBody>
              <a:bodyPr rtlCol="0" anchor="ctr"/>
              <a:p>
                <a:pPr algn="ctr"/>
                <a:endParaRPr lang="zh-CN" altLang="en-US" sz="1600">
                  <a:solidFill>
                    <a:srgbClr val="FFFFFF"/>
                  </a:solidFill>
                  <a:latin typeface="Arial" panose="020B0604020202020204" pitchFamily="34" charset="0"/>
                  <a:ea typeface="微软雅黑" panose="020B0503020204020204" charset="-122"/>
                </a:endParaRPr>
              </a:p>
            </p:txBody>
          </p:sp>
        </p:grpSp>
        <p:grpSp>
          <p:nvGrpSpPr>
            <p:cNvPr id="22" name="组合 21"/>
            <p:cNvGrpSpPr/>
            <p:nvPr/>
          </p:nvGrpSpPr>
          <p:grpSpPr>
            <a:xfrm>
              <a:off x="584" y="8693"/>
              <a:ext cx="10704" cy="1957"/>
              <a:chOff x="1144" y="1352"/>
              <a:chExt cx="17188" cy="1038"/>
            </a:xfrm>
          </p:grpSpPr>
          <p:sp>
            <p:nvSpPr>
              <p:cNvPr id="23" name="矩形 22"/>
              <p:cNvSpPr/>
              <p:nvPr>
                <p:custDataLst>
                  <p:tags r:id="rId10"/>
                </p:custDataLst>
              </p:nvPr>
            </p:nvSpPr>
            <p:spPr>
              <a:xfrm>
                <a:off x="1744" y="1352"/>
                <a:ext cx="16588" cy="1039"/>
              </a:xfrm>
              <a:prstGeom prst="rect">
                <a:avLst/>
              </a:prstGeom>
              <a:solidFill>
                <a:schemeClr val="accent5">
                  <a:lumMod val="20000"/>
                  <a:lumOff val="80000"/>
                </a:schemeClr>
              </a:solidFill>
              <a:ln w="12700" cap="flat" cmpd="sng" algn="ctr">
                <a:noFill/>
                <a:prstDash val="solid"/>
                <a:miter lim="800000"/>
              </a:ln>
              <a:effectLst/>
            </p:spPr>
            <p:txBody>
              <a:bodyPr wrap="square" lIns="215900" tIns="167577" rIns="215900" bIns="167578" rtlCol="0" anchor="ctr">
                <a:noAutofit/>
              </a:bodyPr>
              <a:p>
                <a:pPr indent="0" algn="l" fontAlgn="auto">
                  <a:lnSpc>
                    <a:spcPct val="135000"/>
                  </a:lnSpc>
                  <a:spcBef>
                    <a:spcPts val="0"/>
                  </a:spcBef>
                  <a:spcAft>
                    <a:spcPts val="0"/>
                  </a:spcAft>
                </a:pPr>
                <a:r>
                  <a:rPr sz="1600" b="1" spc="200">
                    <a:uFillTx/>
                    <a:latin typeface="微软雅黑" panose="020B0503020204020204" charset="-122"/>
                    <a:ea typeface="微软雅黑" panose="020B0503020204020204" charset="-122"/>
                  </a:rPr>
                  <a:t>（7）生成图片：点击“立即生成”，就可以生成相应的图片（如图所示）。图片生成以后，可以点击图片底部的“编辑本图片”，对图片进行编辑。</a:t>
                </a:r>
                <a:endParaRPr sz="1600" b="1" spc="200">
                  <a:solidFill>
                    <a:schemeClr val="tx1"/>
                  </a:solidFill>
                  <a:uFillTx/>
                  <a:latin typeface="微软雅黑" panose="020B0503020204020204" charset="-122"/>
                  <a:ea typeface="微软雅黑" panose="020B0503020204020204" charset="-122"/>
                  <a:sym typeface="+mn-ea"/>
                </a:endParaRPr>
              </a:p>
            </p:txBody>
          </p:sp>
          <p:sp>
            <p:nvSpPr>
              <p:cNvPr id="24" name="矩形 23"/>
              <p:cNvSpPr/>
              <p:nvPr>
                <p:custDataLst>
                  <p:tags r:id="rId11"/>
                </p:custDataLst>
              </p:nvPr>
            </p:nvSpPr>
            <p:spPr>
              <a:xfrm>
                <a:off x="1144" y="1352"/>
                <a:ext cx="441" cy="1039"/>
              </a:xfrm>
              <a:prstGeom prst="rect">
                <a:avLst/>
              </a:prstGeom>
              <a:solidFill>
                <a:schemeClr val="accent5"/>
              </a:solidFill>
              <a:ln w="12700" cap="flat" cmpd="sng" algn="ctr">
                <a:noFill/>
                <a:prstDash val="solid"/>
                <a:miter lim="800000"/>
              </a:ln>
              <a:effectLst/>
            </p:spPr>
            <p:txBody>
              <a:bodyPr rtlCol="0" anchor="ctr"/>
              <a:p>
                <a:pPr algn="ctr"/>
                <a:endParaRPr lang="zh-CN" altLang="en-US" sz="1600">
                  <a:solidFill>
                    <a:srgbClr val="FFFFFF"/>
                  </a:solidFill>
                  <a:latin typeface="Arial" panose="020B0604020202020204" pitchFamily="34" charset="0"/>
                  <a:ea typeface="微软雅黑" panose="020B0503020204020204" charset="-122"/>
                </a:endParaRPr>
              </a:p>
            </p:txBody>
          </p:sp>
        </p:grpSp>
      </p:grpSp>
      <p:grpSp>
        <p:nvGrpSpPr>
          <p:cNvPr id="2" name="组合 1"/>
          <p:cNvGrpSpPr/>
          <p:nvPr/>
        </p:nvGrpSpPr>
        <p:grpSpPr>
          <a:xfrm>
            <a:off x="-301625" y="184150"/>
            <a:ext cx="10284460" cy="761320"/>
            <a:chOff x="-475" y="290"/>
            <a:chExt cx="16196" cy="1199"/>
          </a:xfrm>
        </p:grpSpPr>
        <p:grpSp>
          <p:nvGrpSpPr>
            <p:cNvPr id="3" name="组合 2"/>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 name="文本框 9"/>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.3.2</a:t>
              </a:r>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图片类AIGC案例实践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12"/>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1510030" y="2181860"/>
            <a:ext cx="2793365" cy="27495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60000"/>
              </a:lnSpc>
            </a:pPr>
            <a:r>
              <a:rPr lang="zh-CN" altLang="en-US" sz="1800" b="0" dirty="0">
                <a:solidFill>
                  <a:schemeClr val="tx1"/>
                </a:solidFill>
                <a:ea typeface="微软雅黑" panose="020B0503020204020204" charset="-122"/>
                <a:cs typeface="宋体" panose="02010600030101010101" pitchFamily="2" charset="-122"/>
                <a:sym typeface="Arial" panose="020B0604020202020204" pitchFamily="34" charset="0"/>
              </a:rPr>
              <a:t>文心一格提供了丰富的AI编辑功能，可以对图片进行各种智能化处理，包括图片扩展、图片变高清、涂抹消除、智能抠图、涂抹编辑、图片叠加等</a:t>
            </a:r>
            <a:endParaRPr lang="zh-CN" altLang="en-US" sz="1800" b="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45058" name="图片 2"/>
          <p:cNvPicPr>
            <a:picLocks noChangeAspect="1"/>
          </p:cNvPicPr>
          <p:nvPr/>
        </p:nvPicPr>
        <p:blipFill>
          <a:blip r:embed="rId2"/>
          <a:stretch>
            <a:fillRect/>
          </a:stretch>
        </p:blipFill>
        <p:spPr>
          <a:xfrm>
            <a:off x="5160486" y="1429385"/>
            <a:ext cx="3983038" cy="3998913"/>
          </a:xfrm>
          <a:prstGeom prst="rect">
            <a:avLst/>
          </a:prstGeom>
          <a:noFill/>
          <a:ln w="9525">
            <a:noFill/>
          </a:ln>
        </p:spPr>
      </p:pic>
      <p:grpSp>
        <p:nvGrpSpPr>
          <p:cNvPr id="4" name="组合 3"/>
          <p:cNvGrpSpPr/>
          <p:nvPr/>
        </p:nvGrpSpPr>
        <p:grpSpPr>
          <a:xfrm>
            <a:off x="-301625" y="184150"/>
            <a:ext cx="10284460" cy="761320"/>
            <a:chOff x="-475" y="290"/>
            <a:chExt cx="16196" cy="1199"/>
          </a:xfrm>
        </p:grpSpPr>
        <p:grpSp>
          <p:nvGrpSpPr>
            <p:cNvPr id="5" name="组合 4"/>
            <p:cNvGrpSpPr/>
            <p:nvPr userDrawn="1"/>
          </p:nvGrpSpPr>
          <p:grpSpPr>
            <a:xfrm rot="16200000">
              <a:off x="-663" y="478"/>
              <a:ext cx="1199" cy="823"/>
              <a:chOff x="5821505" y="-28185"/>
              <a:chExt cx="761320" cy="522378"/>
            </a:xfrm>
          </p:grpSpPr>
          <p:sp>
            <p:nvSpPr>
              <p:cNvPr id="2" name="弧形 1"/>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矩形 7"/>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.3.2</a:t>
              </a:r>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图片类AIGC案例实践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3"/>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571639"/>
            <a:ext cx="461581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4.4 </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语音</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类</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AIGC</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应用实践</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36731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930275" y="3695700"/>
            <a:ext cx="4114800" cy="603885"/>
          </a:xfrm>
          <a:prstGeom prst="rect">
            <a:avLst/>
          </a:prstGeom>
          <a:noFill/>
        </p:spPr>
        <p:txBody>
          <a:bodyPr wrap="square" rtlCol="0">
            <a:spAutoFit/>
          </a:bodyPr>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4.4.1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语音</a:t>
            </a:r>
            <a:r>
              <a:rPr 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应用场景</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4.4.2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语音</a:t>
            </a:r>
            <a:r>
              <a:rPr 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案例实践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501650" y="834390"/>
            <a:ext cx="9928860" cy="117030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语音类AIGC是一种利用人工智能技术（特别是语音识别、自然语言处理和语音合成技术），自动生成和处理语音内容的技术。它能够</a:t>
            </a: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模拟人类语音，实现语音到文本的转换、文本到语音的合成，以及语音情感分析等</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功能，广泛应用于智能语音助手、智能客服、语音翻译等多个领域。</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2" name="图片 1"/>
          <p:cNvPicPr/>
          <p:nvPr/>
        </p:nvPicPr>
        <p:blipFill>
          <a:blip r:embed="rId2"/>
        </p:blipFill>
        <p:spPr>
          <a:xfrm>
            <a:off x="631825" y="2273935"/>
            <a:ext cx="9636760" cy="3832225"/>
          </a:xfrm>
          <a:prstGeom prst="rect">
            <a:avLst/>
          </a:prstGeom>
        </p:spPr>
      </p:pic>
      <p:grpSp>
        <p:nvGrpSpPr>
          <p:cNvPr id="4" name="组合 3"/>
          <p:cNvGrpSpPr/>
          <p:nvPr/>
        </p:nvGrpSpPr>
        <p:grpSpPr>
          <a:xfrm>
            <a:off x="-301625" y="184150"/>
            <a:ext cx="10284460" cy="761320"/>
            <a:chOff x="-475" y="290"/>
            <a:chExt cx="16196" cy="1199"/>
          </a:xfrm>
        </p:grpSpPr>
        <p:grpSp>
          <p:nvGrpSpPr>
            <p:cNvPr id="5" name="组合 4"/>
            <p:cNvGrpSpPr/>
            <p:nvPr userDrawn="1"/>
          </p:nvGrpSpPr>
          <p:grpSpPr>
            <a:xfrm rot="16200000">
              <a:off x="-663" y="478"/>
              <a:ext cx="1199" cy="823"/>
              <a:chOff x="5821505" y="-28185"/>
              <a:chExt cx="761320" cy="522378"/>
            </a:xfrm>
          </p:grpSpPr>
          <p:sp>
            <p:nvSpPr>
              <p:cNvPr id="3" name="弧形 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矩形 7"/>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语音类AIGC应用实践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3"/>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407670" y="880110"/>
            <a:ext cx="11513185" cy="81026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语音类AIGC的应用场景非常丰富，涵盖了多个领域，从日常生活到专业应用，都展现出了其独特的价值和潜力，以下是一些主要的语音类AIGC应用场景：</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9" name="组合 8"/>
          <p:cNvGrpSpPr/>
          <p:nvPr>
            <p:custDataLst>
              <p:tags r:id="rId2"/>
            </p:custDataLst>
          </p:nvPr>
        </p:nvGrpSpPr>
        <p:grpSpPr>
          <a:xfrm>
            <a:off x="688658" y="2034858"/>
            <a:ext cx="10804207" cy="4902041"/>
            <a:chOff x="1085" y="2964"/>
            <a:chExt cx="17014" cy="7720"/>
          </a:xfrm>
        </p:grpSpPr>
        <p:sp>
          <p:nvSpPr>
            <p:cNvPr id="11" name="任意多边形: 形状 10"/>
            <p:cNvSpPr/>
            <p:nvPr>
              <p:custDataLst>
                <p:tags r:id="rId3"/>
              </p:custDataLst>
            </p:nvPr>
          </p:nvSpPr>
          <p:spPr>
            <a:xfrm>
              <a:off x="1114" y="3367"/>
              <a:ext cx="16734" cy="6857"/>
            </a:xfrm>
            <a:custGeom>
              <a:avLst/>
              <a:gdLst>
                <a:gd name="connsiteX0" fmla="*/ 5313045 w 10626090"/>
                <a:gd name="connsiteY0" fmla="*/ 0 h 4354159"/>
                <a:gd name="connsiteX1" fmla="*/ 10621924 w 10626090"/>
                <a:gd name="connsiteY1" fmla="*/ 4326862 h 4354159"/>
                <a:gd name="connsiteX2" fmla="*/ 10626090 w 10626090"/>
                <a:gd name="connsiteY2" fmla="*/ 4354159 h 4354159"/>
                <a:gd name="connsiteX3" fmla="*/ 0 w 10626090"/>
                <a:gd name="connsiteY3" fmla="*/ 4354159 h 4354159"/>
                <a:gd name="connsiteX4" fmla="*/ 4166 w 10626090"/>
                <a:gd name="connsiteY4" fmla="*/ 4326862 h 4354159"/>
                <a:gd name="connsiteX5" fmla="*/ 5313045 w 10626090"/>
                <a:gd name="connsiteY5" fmla="*/ 0 h 43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6090" h="4354159">
                  <a:moveTo>
                    <a:pt x="5313045" y="0"/>
                  </a:moveTo>
                  <a:cubicBezTo>
                    <a:pt x="7931759" y="0"/>
                    <a:pt x="10116625" y="1857527"/>
                    <a:pt x="10621924" y="4326862"/>
                  </a:cubicBezTo>
                  <a:lnTo>
                    <a:pt x="10626090" y="4354159"/>
                  </a:lnTo>
                  <a:lnTo>
                    <a:pt x="0" y="4354159"/>
                  </a:lnTo>
                  <a:lnTo>
                    <a:pt x="4166" y="4326862"/>
                  </a:lnTo>
                  <a:cubicBezTo>
                    <a:pt x="509465" y="1857527"/>
                    <a:pt x="2694331" y="0"/>
                    <a:pt x="5313045" y="0"/>
                  </a:cubicBezTo>
                  <a:close/>
                </a:path>
              </a:pathLst>
            </a:custGeom>
            <a:gradFill flip="none" rotWithShape="1">
              <a:gsLst>
                <a:gs pos="0">
                  <a:schemeClr val="accent2">
                    <a:alpha val="0"/>
                  </a:schemeClr>
                </a:gs>
                <a:gs pos="100000">
                  <a:schemeClr val="accent2">
                    <a:alpha val="12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5" name="Freeform 10+"/>
            <p:cNvSpPr/>
            <p:nvPr>
              <p:custDataLst>
                <p:tags r:id="rId4"/>
              </p:custDataLst>
            </p:nvPr>
          </p:nvSpPr>
          <p:spPr>
            <a:xfrm>
              <a:off x="4228" y="6015"/>
              <a:ext cx="10506" cy="4305"/>
            </a:xfrm>
            <a:custGeom>
              <a:avLst/>
              <a:gdLst>
                <a:gd name="connsiteX0" fmla="*/ 5313045 w 10626090"/>
                <a:gd name="connsiteY0" fmla="*/ 0 h 4354159"/>
                <a:gd name="connsiteX1" fmla="*/ 10621924 w 10626090"/>
                <a:gd name="connsiteY1" fmla="*/ 4326862 h 4354159"/>
                <a:gd name="connsiteX2" fmla="*/ 10626090 w 10626090"/>
                <a:gd name="connsiteY2" fmla="*/ 4354159 h 4354159"/>
                <a:gd name="connsiteX3" fmla="*/ 0 w 10626090"/>
                <a:gd name="connsiteY3" fmla="*/ 4354159 h 4354159"/>
                <a:gd name="connsiteX4" fmla="*/ 4166 w 10626090"/>
                <a:gd name="connsiteY4" fmla="*/ 4326862 h 4354159"/>
                <a:gd name="connsiteX5" fmla="*/ 5313045 w 10626090"/>
                <a:gd name="connsiteY5" fmla="*/ 0 h 43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6090" h="4354159">
                  <a:moveTo>
                    <a:pt x="5313045" y="0"/>
                  </a:moveTo>
                  <a:cubicBezTo>
                    <a:pt x="7931759" y="0"/>
                    <a:pt x="10116625" y="1857527"/>
                    <a:pt x="10621924" y="4326862"/>
                  </a:cubicBezTo>
                  <a:lnTo>
                    <a:pt x="10626090" y="4354159"/>
                  </a:lnTo>
                  <a:lnTo>
                    <a:pt x="0" y="4354159"/>
                  </a:lnTo>
                  <a:lnTo>
                    <a:pt x="4166" y="4326862"/>
                  </a:lnTo>
                  <a:cubicBezTo>
                    <a:pt x="509465" y="1857527"/>
                    <a:pt x="2694331" y="0"/>
                    <a:pt x="5313045" y="0"/>
                  </a:cubicBezTo>
                  <a:close/>
                </a:path>
              </a:pathLst>
            </a:custGeom>
            <a:noFill/>
            <a:ln>
              <a:gradFill>
                <a:gsLst>
                  <a:gs pos="91000">
                    <a:schemeClr val="accent2">
                      <a:alpha val="0"/>
                    </a:schemeClr>
                  </a:gs>
                  <a:gs pos="0">
                    <a:schemeClr val="accent2">
                      <a:alpha val="10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3" name="任意多边形: 形状 12"/>
            <p:cNvSpPr/>
            <p:nvPr>
              <p:custDataLst>
                <p:tags r:id="rId5"/>
              </p:custDataLst>
            </p:nvPr>
          </p:nvSpPr>
          <p:spPr>
            <a:xfrm>
              <a:off x="4653" y="6378"/>
              <a:ext cx="9655" cy="3846"/>
            </a:xfrm>
            <a:custGeom>
              <a:avLst/>
              <a:gdLst>
                <a:gd name="connsiteX0" fmla="*/ 2486592 w 4973184"/>
                <a:gd name="connsiteY0" fmla="*/ 0 h 1980749"/>
                <a:gd name="connsiteX1" fmla="*/ 4925189 w 4973184"/>
                <a:gd name="connsiteY1" fmla="*/ 1794092 h 1980749"/>
                <a:gd name="connsiteX2" fmla="*/ 4973184 w 4973184"/>
                <a:gd name="connsiteY2" fmla="*/ 1980749 h 1980749"/>
                <a:gd name="connsiteX3" fmla="*/ 4478023 w 4973184"/>
                <a:gd name="connsiteY3" fmla="*/ 1980749 h 1980749"/>
                <a:gd name="connsiteX4" fmla="*/ 4466733 w 4973184"/>
                <a:gd name="connsiteY4" fmla="*/ 1936841 h 1980749"/>
                <a:gd name="connsiteX5" fmla="*/ 2486592 w 4973184"/>
                <a:gd name="connsiteY5" fmla="*/ 480038 h 1980749"/>
                <a:gd name="connsiteX6" fmla="*/ 506451 w 4973184"/>
                <a:gd name="connsiteY6" fmla="*/ 1936841 h 1980749"/>
                <a:gd name="connsiteX7" fmla="*/ 495161 w 4973184"/>
                <a:gd name="connsiteY7" fmla="*/ 1980749 h 1980749"/>
                <a:gd name="connsiteX8" fmla="*/ 0 w 4973184"/>
                <a:gd name="connsiteY8" fmla="*/ 1980749 h 1980749"/>
                <a:gd name="connsiteX9" fmla="*/ 47995 w 4973184"/>
                <a:gd name="connsiteY9" fmla="*/ 1794092 h 1980749"/>
                <a:gd name="connsiteX10" fmla="*/ 2486592 w 4973184"/>
                <a:gd name="connsiteY10" fmla="*/ 0 h 198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3184" h="1980749">
                  <a:moveTo>
                    <a:pt x="2486592" y="0"/>
                  </a:moveTo>
                  <a:cubicBezTo>
                    <a:pt x="3632380" y="0"/>
                    <a:pt x="4601901" y="754686"/>
                    <a:pt x="4925189" y="1794092"/>
                  </a:cubicBezTo>
                  <a:lnTo>
                    <a:pt x="4973184" y="1980749"/>
                  </a:lnTo>
                  <a:lnTo>
                    <a:pt x="4478023" y="1980749"/>
                  </a:lnTo>
                  <a:lnTo>
                    <a:pt x="4466733" y="1936841"/>
                  </a:lnTo>
                  <a:cubicBezTo>
                    <a:pt x="4204223" y="1092843"/>
                    <a:pt x="3416971" y="480038"/>
                    <a:pt x="2486592" y="480038"/>
                  </a:cubicBezTo>
                  <a:cubicBezTo>
                    <a:pt x="1556213" y="480038"/>
                    <a:pt x="768962" y="1092843"/>
                    <a:pt x="506451" y="1936841"/>
                  </a:cubicBezTo>
                  <a:lnTo>
                    <a:pt x="495161" y="1980749"/>
                  </a:lnTo>
                  <a:lnTo>
                    <a:pt x="0" y="1980749"/>
                  </a:lnTo>
                  <a:lnTo>
                    <a:pt x="47995" y="1794092"/>
                  </a:lnTo>
                  <a:cubicBezTo>
                    <a:pt x="371284" y="754686"/>
                    <a:pt x="1340805" y="0"/>
                    <a:pt x="2486592" y="0"/>
                  </a:cubicBezTo>
                  <a:close/>
                </a:path>
              </a:pathLst>
            </a:custGeom>
            <a:solidFill>
              <a:schemeClr val="accent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4" name="矩形 3"/>
            <p:cNvSpPr/>
            <p:nvPr>
              <p:custDataLst>
                <p:tags r:id="rId6"/>
              </p:custDataLst>
            </p:nvPr>
          </p:nvSpPr>
          <p:spPr>
            <a:xfrm>
              <a:off x="6935" y="9340"/>
              <a:ext cx="5093" cy="1344"/>
            </a:xfrm>
            <a:prstGeom prst="rect">
              <a:avLst/>
            </a:prstGeom>
            <a:noFill/>
          </p:spPr>
          <p:txBody>
            <a:bodyPr wrap="square" lIns="0" tIns="0" rIns="0" bIns="0" rtlCol="0" anchor="t" anchorCtr="1">
              <a:noAutofit/>
            </a:bodyPr>
            <a:p>
              <a:pPr algn="ctr">
                <a:spcBef>
                  <a:spcPct val="0"/>
                </a:spcBef>
                <a:spcAft>
                  <a:spcPct val="0"/>
                </a:spcAft>
              </a:pPr>
              <a:r>
                <a:rPr lang="zh-CN" altLang="en-US" sz="2800" b="1" dirty="0">
                  <a:solidFill>
                    <a:schemeClr val="accent1"/>
                  </a:solidFill>
                  <a:latin typeface="微软雅黑" panose="020B0503020204020204" charset="-122"/>
                  <a:ea typeface="微软雅黑" panose="020B0503020204020204" charset="-122"/>
                  <a:cs typeface="+mn-ea"/>
                </a:rPr>
                <a:t>应用场景</a:t>
              </a:r>
              <a:endParaRPr lang="zh-CN" altLang="en-US" sz="2800" b="1" dirty="0">
                <a:solidFill>
                  <a:schemeClr val="accent1"/>
                </a:solidFill>
                <a:latin typeface="微软雅黑" panose="020B0503020204020204" charset="-122"/>
                <a:ea typeface="微软雅黑" panose="020B0503020204020204" charset="-122"/>
                <a:cs typeface="+mn-ea"/>
              </a:endParaRPr>
            </a:p>
          </p:txBody>
        </p:sp>
        <p:pic>
          <p:nvPicPr>
            <p:cNvPr id="44" name="图片 16" descr="343439383331313b343532303033323bd3a6d3c3b9dcc0ed"/>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9091" y="8146"/>
              <a:ext cx="780" cy="780"/>
            </a:xfrm>
            <a:prstGeom prst="rect">
              <a:avLst/>
            </a:prstGeom>
            <a:effectLst/>
          </p:spPr>
        </p:pic>
        <p:sp>
          <p:nvSpPr>
            <p:cNvPr id="42" name="Oval 15+"/>
            <p:cNvSpPr>
              <a:spLocks noChangeAspect="1"/>
            </p:cNvSpPr>
            <p:nvPr>
              <p:custDataLst>
                <p:tags r:id="rId10"/>
              </p:custDataLst>
            </p:nvPr>
          </p:nvSpPr>
          <p:spPr>
            <a:xfrm>
              <a:off x="7054" y="6310"/>
              <a:ext cx="397" cy="397"/>
            </a:xfrm>
            <a:prstGeom prst="ellipse">
              <a:avLst/>
            </a:prstGeom>
            <a:solidFill>
              <a:schemeClr val="accent3">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3" name="椭圆 42"/>
            <p:cNvSpPr/>
            <p:nvPr>
              <p:custDataLst>
                <p:tags r:id="rId11"/>
              </p:custDataLst>
            </p:nvPr>
          </p:nvSpPr>
          <p:spPr>
            <a:xfrm>
              <a:off x="7170" y="6426"/>
              <a:ext cx="165" cy="165"/>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4" name="Oval 15+"/>
            <p:cNvSpPr>
              <a:spLocks noChangeAspect="1"/>
            </p:cNvSpPr>
            <p:nvPr>
              <p:custDataLst>
                <p:tags r:id="rId12"/>
              </p:custDataLst>
            </p:nvPr>
          </p:nvSpPr>
          <p:spPr>
            <a:xfrm>
              <a:off x="14096" y="8839"/>
              <a:ext cx="397" cy="397"/>
            </a:xfrm>
            <a:prstGeom prst="ellipse">
              <a:avLst/>
            </a:prstGeom>
            <a:solidFill>
              <a:schemeClr val="accent1">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8" name="椭圆 17"/>
            <p:cNvSpPr/>
            <p:nvPr>
              <p:custDataLst>
                <p:tags r:id="rId13"/>
              </p:custDataLst>
            </p:nvPr>
          </p:nvSpPr>
          <p:spPr>
            <a:xfrm>
              <a:off x="14213" y="8955"/>
              <a:ext cx="165" cy="16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3" name="Oval 15+"/>
            <p:cNvSpPr>
              <a:spLocks noChangeAspect="1"/>
            </p:cNvSpPr>
            <p:nvPr>
              <p:custDataLst>
                <p:tags r:id="rId14"/>
              </p:custDataLst>
            </p:nvPr>
          </p:nvSpPr>
          <p:spPr>
            <a:xfrm>
              <a:off x="11478" y="6310"/>
              <a:ext cx="397" cy="397"/>
            </a:xfrm>
            <a:prstGeom prst="ellipse">
              <a:avLst/>
            </a:prstGeom>
            <a:solidFill>
              <a:schemeClr val="accent5">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4" name="椭圆 53"/>
            <p:cNvSpPr/>
            <p:nvPr>
              <p:custDataLst>
                <p:tags r:id="rId15"/>
              </p:custDataLst>
            </p:nvPr>
          </p:nvSpPr>
          <p:spPr>
            <a:xfrm>
              <a:off x="11594" y="6426"/>
              <a:ext cx="165" cy="165"/>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5" name="Freeform 488"/>
            <p:cNvSpPr/>
            <p:nvPr>
              <p:custDataLst>
                <p:tags r:id="rId16"/>
              </p:custDataLst>
            </p:nvPr>
          </p:nvSpPr>
          <p:spPr>
            <a:xfrm>
              <a:off x="1789" y="6895"/>
              <a:ext cx="885" cy="1011"/>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1">
                    <a:lumMod val="60000"/>
                    <a:lumOff val="40000"/>
                    <a:alpha val="100000"/>
                  </a:schemeClr>
                </a:gs>
                <a:gs pos="100000">
                  <a:schemeClr val="accent1">
                    <a:alpha val="100000"/>
                  </a:schemeClr>
                </a:gs>
              </a:gsLst>
              <a:lin ang="2700000" scaled="0"/>
            </a:gradFill>
            <a:ln w="9525" cap="flat">
              <a:noFill/>
              <a:prstDash val="solid"/>
              <a:miter/>
            </a:ln>
            <a:effectLst>
              <a:outerShdw blurRad="152400" dist="76200" dir="2700000" algn="tl" rotWithShape="0">
                <a:schemeClr val="accent1">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01</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 name="矩形 4"/>
            <p:cNvSpPr/>
            <p:nvPr>
              <p:custDataLst>
                <p:tags r:id="rId17"/>
              </p:custDataLst>
            </p:nvPr>
          </p:nvSpPr>
          <p:spPr>
            <a:xfrm>
              <a:off x="1085" y="7839"/>
              <a:ext cx="2324" cy="824"/>
            </a:xfrm>
            <a:prstGeom prst="rect">
              <a:avLst/>
            </a:prstGeom>
            <a:noFill/>
          </p:spPr>
          <p:txBody>
            <a:bodyPr wrap="square" lIns="0" tIns="0" rIns="0" bIns="0" rtlCol="0" anchor="b">
              <a:noAutofit/>
            </a:bodyPr>
            <a:p>
              <a:pPr algn="ctr">
                <a:spcBef>
                  <a:spcPct val="0"/>
                </a:spcBef>
                <a:spcAft>
                  <a:spcPct val="0"/>
                </a:spcAft>
              </a:pPr>
              <a:r>
                <a:rPr lang="zh-CN" altLang="en-US" b="1" dirty="0">
                  <a:solidFill>
                    <a:schemeClr val="accent1"/>
                  </a:solidFill>
                  <a:latin typeface="微软雅黑" panose="020B0503020204020204" charset="-122"/>
                  <a:ea typeface="微软雅黑" panose="020B0503020204020204" charset="-122"/>
                  <a:cs typeface="+mn-ea"/>
                </a:rPr>
                <a:t>智能语音助手</a:t>
              </a:r>
              <a:endParaRPr lang="zh-CN" altLang="en-US" b="1" dirty="0">
                <a:solidFill>
                  <a:schemeClr val="accent1"/>
                </a:solidFill>
                <a:latin typeface="微软雅黑" panose="020B0503020204020204" charset="-122"/>
                <a:ea typeface="微软雅黑" panose="020B0503020204020204" charset="-122"/>
                <a:cs typeface="+mn-ea"/>
              </a:endParaRPr>
            </a:p>
          </p:txBody>
        </p:sp>
        <p:sp>
          <p:nvSpPr>
            <p:cNvPr id="10" name="Freeform 488"/>
            <p:cNvSpPr/>
            <p:nvPr>
              <p:custDataLst>
                <p:tags r:id="rId18"/>
              </p:custDataLst>
            </p:nvPr>
          </p:nvSpPr>
          <p:spPr>
            <a:xfrm>
              <a:off x="16256" y="6895"/>
              <a:ext cx="885" cy="1011"/>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1">
                    <a:lumMod val="60000"/>
                    <a:lumOff val="40000"/>
                    <a:alpha val="100000"/>
                  </a:schemeClr>
                </a:gs>
                <a:gs pos="100000">
                  <a:schemeClr val="accent1">
                    <a:alpha val="100000"/>
                  </a:schemeClr>
                </a:gs>
              </a:gsLst>
              <a:lin ang="2700000" scaled="0"/>
            </a:gradFill>
            <a:ln w="9525" cap="flat">
              <a:noFill/>
              <a:prstDash val="solid"/>
              <a:miter/>
            </a:ln>
            <a:effectLst>
              <a:outerShdw blurRad="152400" dist="76200" dir="2700000" algn="tl" rotWithShape="0">
                <a:schemeClr val="accent1">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07</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0" name="矩形 19"/>
            <p:cNvSpPr/>
            <p:nvPr>
              <p:custDataLst>
                <p:tags r:id="rId19"/>
              </p:custDataLst>
            </p:nvPr>
          </p:nvSpPr>
          <p:spPr>
            <a:xfrm>
              <a:off x="15293" y="8146"/>
              <a:ext cx="2806" cy="1083"/>
            </a:xfrm>
            <a:prstGeom prst="rect">
              <a:avLst/>
            </a:prstGeom>
            <a:noFill/>
          </p:spPr>
          <p:txBody>
            <a:bodyPr wrap="square" lIns="0" tIns="0" rIns="0" bIns="0" rtlCol="0" anchor="b" anchorCtr="0">
              <a:noAutofit/>
            </a:bodyPr>
            <a:p>
              <a:pPr lvl="0" algn="ctr">
                <a:buClrTx/>
                <a:buSzTx/>
                <a:buFontTx/>
              </a:pPr>
              <a:r>
                <a:rPr lang="zh-CN" altLang="en-US" b="1" dirty="0">
                  <a:solidFill>
                    <a:schemeClr val="accent1"/>
                  </a:solidFill>
                  <a:latin typeface="微软雅黑" panose="020B0503020204020204" charset="-122"/>
                  <a:ea typeface="微软雅黑" panose="020B0503020204020204" charset="-122"/>
                  <a:cs typeface="+mn-ea"/>
                  <a:sym typeface="+mn-ea"/>
                </a:rPr>
                <a:t>智能驾驶舱</a:t>
              </a:r>
              <a:endParaRPr lang="zh-CN" altLang="en-US" b="1" dirty="0">
                <a:solidFill>
                  <a:schemeClr val="accent1"/>
                </a:solidFill>
                <a:latin typeface="微软雅黑" panose="020B0503020204020204" charset="-122"/>
                <a:ea typeface="微软雅黑" panose="020B0503020204020204" charset="-122"/>
                <a:cs typeface="+mn-ea"/>
                <a:sym typeface="+mn-ea"/>
              </a:endParaRPr>
            </a:p>
            <a:p>
              <a:pPr lvl="0" algn="ctr">
                <a:buClrTx/>
                <a:buSzTx/>
                <a:buFontTx/>
              </a:pPr>
              <a:r>
                <a:rPr lang="zh-CN" altLang="en-US" b="1" dirty="0">
                  <a:solidFill>
                    <a:schemeClr val="accent1"/>
                  </a:solidFill>
                  <a:latin typeface="微软雅黑" panose="020B0503020204020204" charset="-122"/>
                  <a:ea typeface="微软雅黑" panose="020B0503020204020204" charset="-122"/>
                  <a:cs typeface="+mn-ea"/>
                  <a:sym typeface="+mn-ea"/>
                </a:rPr>
                <a:t>与车载语音助手</a:t>
              </a:r>
              <a:endParaRPr lang="zh-CN" altLang="en-US" b="1" dirty="0">
                <a:solidFill>
                  <a:schemeClr val="accent1"/>
                </a:solidFill>
                <a:latin typeface="微软雅黑" panose="020B0503020204020204" charset="-122"/>
                <a:ea typeface="微软雅黑" panose="020B0503020204020204" charset="-122"/>
                <a:cs typeface="+mn-ea"/>
                <a:sym typeface="+mn-ea"/>
              </a:endParaRPr>
            </a:p>
          </p:txBody>
        </p:sp>
        <p:sp>
          <p:nvSpPr>
            <p:cNvPr id="40" name="Freeform 488"/>
            <p:cNvSpPr/>
            <p:nvPr>
              <p:custDataLst>
                <p:tags r:id="rId20"/>
              </p:custDataLst>
            </p:nvPr>
          </p:nvSpPr>
          <p:spPr>
            <a:xfrm>
              <a:off x="3636" y="4701"/>
              <a:ext cx="885" cy="1011"/>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2">
                    <a:lumMod val="60000"/>
                    <a:lumOff val="40000"/>
                    <a:alpha val="100000"/>
                  </a:schemeClr>
                </a:gs>
                <a:gs pos="100000">
                  <a:schemeClr val="accent2">
                    <a:alpha val="100000"/>
                  </a:schemeClr>
                </a:gs>
              </a:gsLst>
              <a:lin ang="2700000" scaled="0"/>
            </a:gradFill>
            <a:ln w="9525" cap="flat">
              <a:noFill/>
              <a:prstDash val="solid"/>
              <a:miter/>
            </a:ln>
            <a:effectLst>
              <a:outerShdw blurRad="152400" dist="76200" dir="2700000" algn="tl" rotWithShape="0">
                <a:schemeClr val="accent2">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02</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 name="矩形 21"/>
            <p:cNvSpPr/>
            <p:nvPr>
              <p:custDataLst>
                <p:tags r:id="rId21"/>
              </p:custDataLst>
            </p:nvPr>
          </p:nvSpPr>
          <p:spPr>
            <a:xfrm>
              <a:off x="2933" y="5644"/>
              <a:ext cx="2324" cy="824"/>
            </a:xfrm>
            <a:prstGeom prst="rect">
              <a:avLst/>
            </a:prstGeom>
            <a:noFill/>
          </p:spPr>
          <p:txBody>
            <a:bodyPr wrap="square" lIns="0" tIns="0" rIns="0" bIns="0" rtlCol="0" anchor="b">
              <a:noAutofit/>
            </a:bodyPr>
            <a:p>
              <a:pPr algn="ctr">
                <a:spcBef>
                  <a:spcPct val="0"/>
                </a:spcBef>
                <a:spcAft>
                  <a:spcPct val="0"/>
                </a:spcAft>
              </a:pPr>
              <a:r>
                <a:rPr lang="zh-CN" altLang="en-US" b="1" dirty="0">
                  <a:solidFill>
                    <a:schemeClr val="accent2"/>
                  </a:solidFill>
                  <a:latin typeface="微软雅黑" panose="020B0503020204020204" charset="-122"/>
                  <a:ea typeface="微软雅黑" panose="020B0503020204020204" charset="-122"/>
                  <a:cs typeface="+mn-ea"/>
                </a:rPr>
                <a:t>智能客服</a:t>
              </a:r>
              <a:endParaRPr lang="zh-CN" altLang="en-US" b="1" dirty="0">
                <a:solidFill>
                  <a:schemeClr val="accent2"/>
                </a:solidFill>
                <a:latin typeface="微软雅黑" panose="020B0503020204020204" charset="-122"/>
                <a:ea typeface="微软雅黑" panose="020B0503020204020204" charset="-122"/>
                <a:cs typeface="+mn-ea"/>
              </a:endParaRPr>
            </a:p>
          </p:txBody>
        </p:sp>
        <p:sp>
          <p:nvSpPr>
            <p:cNvPr id="48" name="Freeform 488"/>
            <p:cNvSpPr/>
            <p:nvPr>
              <p:custDataLst>
                <p:tags r:id="rId22"/>
              </p:custDataLst>
            </p:nvPr>
          </p:nvSpPr>
          <p:spPr>
            <a:xfrm>
              <a:off x="14409" y="4701"/>
              <a:ext cx="885" cy="1011"/>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6">
                    <a:lumMod val="60000"/>
                    <a:lumOff val="40000"/>
                    <a:alpha val="100000"/>
                  </a:schemeClr>
                </a:gs>
                <a:gs pos="100000">
                  <a:schemeClr val="accent6">
                    <a:alpha val="100000"/>
                  </a:schemeClr>
                </a:gs>
              </a:gsLst>
              <a:lin ang="2700000" scaled="0"/>
            </a:gradFill>
            <a:ln w="9525" cap="flat">
              <a:noFill/>
              <a:prstDash val="solid"/>
              <a:miter/>
            </a:ln>
            <a:effectLst>
              <a:outerShdw blurRad="152400" dist="76200" dir="2700000" algn="tl" rotWithShape="0">
                <a:schemeClr val="accent6">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06</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7" name="矩形 26"/>
            <p:cNvSpPr/>
            <p:nvPr>
              <p:custDataLst>
                <p:tags r:id="rId23"/>
              </p:custDataLst>
            </p:nvPr>
          </p:nvSpPr>
          <p:spPr>
            <a:xfrm>
              <a:off x="13705" y="5479"/>
              <a:ext cx="3247" cy="824"/>
            </a:xfrm>
            <a:prstGeom prst="rect">
              <a:avLst/>
            </a:prstGeom>
            <a:noFill/>
          </p:spPr>
          <p:txBody>
            <a:bodyPr wrap="square" lIns="0" tIns="0" rIns="0" bIns="0" rtlCol="0" anchor="b">
              <a:noAutofit/>
            </a:bodyPr>
            <a:p>
              <a:pPr algn="ctr">
                <a:spcBef>
                  <a:spcPct val="0"/>
                </a:spcBef>
                <a:spcAft>
                  <a:spcPct val="0"/>
                </a:spcAft>
              </a:pPr>
              <a:r>
                <a:rPr lang="zh-CN" altLang="en-US" b="1" dirty="0">
                  <a:solidFill>
                    <a:schemeClr val="accent6"/>
                  </a:solidFill>
                  <a:latin typeface="微软雅黑" panose="020B0503020204020204" charset="-122"/>
                  <a:ea typeface="微软雅黑" panose="020B0503020204020204" charset="-122"/>
                  <a:cs typeface="+mn-ea"/>
                </a:rPr>
                <a:t>语音分析与情感识别</a:t>
              </a:r>
              <a:endParaRPr lang="zh-CN" altLang="en-US" b="1" dirty="0">
                <a:solidFill>
                  <a:schemeClr val="accent6"/>
                </a:solidFill>
                <a:latin typeface="微软雅黑" panose="020B0503020204020204" charset="-122"/>
                <a:ea typeface="微软雅黑" panose="020B0503020204020204" charset="-122"/>
                <a:cs typeface="+mn-ea"/>
              </a:endParaRPr>
            </a:p>
          </p:txBody>
        </p:sp>
        <p:sp>
          <p:nvSpPr>
            <p:cNvPr id="57" name="Freeform 488"/>
            <p:cNvSpPr/>
            <p:nvPr>
              <p:custDataLst>
                <p:tags r:id="rId24"/>
              </p:custDataLst>
            </p:nvPr>
          </p:nvSpPr>
          <p:spPr>
            <a:xfrm>
              <a:off x="6234" y="3296"/>
              <a:ext cx="885" cy="1011"/>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3">
                    <a:lumMod val="60000"/>
                    <a:lumOff val="40000"/>
                    <a:alpha val="100000"/>
                  </a:schemeClr>
                </a:gs>
                <a:gs pos="100000">
                  <a:schemeClr val="accent3">
                    <a:alpha val="100000"/>
                  </a:schemeClr>
                </a:gs>
              </a:gsLst>
              <a:lin ang="2700000" scaled="0"/>
            </a:gradFill>
            <a:ln w="9525" cap="flat">
              <a:noFill/>
              <a:prstDash val="solid"/>
              <a:miter/>
            </a:ln>
            <a:effectLst>
              <a:outerShdw blurRad="152400" dist="76200" dir="2700000" algn="tl" rotWithShape="0">
                <a:schemeClr val="accent3">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03</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3" name="矩形 32"/>
            <p:cNvSpPr/>
            <p:nvPr>
              <p:custDataLst>
                <p:tags r:id="rId25"/>
              </p:custDataLst>
            </p:nvPr>
          </p:nvSpPr>
          <p:spPr>
            <a:xfrm>
              <a:off x="5531" y="4575"/>
              <a:ext cx="2324" cy="1083"/>
            </a:xfrm>
            <a:prstGeom prst="rect">
              <a:avLst/>
            </a:prstGeom>
            <a:noFill/>
          </p:spPr>
          <p:txBody>
            <a:bodyPr wrap="square" lIns="0" tIns="0" rIns="0" bIns="0" rtlCol="0" anchor="b" anchorCtr="0">
              <a:noAutofit/>
            </a:bodyPr>
            <a:p>
              <a:pPr lvl="0" algn="ctr">
                <a:buClrTx/>
                <a:buSzTx/>
                <a:buFontTx/>
              </a:pPr>
              <a:r>
                <a:rPr lang="zh-CN" altLang="en-US" b="1" dirty="0">
                  <a:solidFill>
                    <a:schemeClr val="accent3"/>
                  </a:solidFill>
                  <a:latin typeface="微软雅黑" panose="020B0503020204020204" charset="-122"/>
                  <a:ea typeface="微软雅黑" panose="020B0503020204020204" charset="-122"/>
                  <a:cs typeface="+mn-ea"/>
                  <a:sym typeface="+mn-ea"/>
                </a:rPr>
                <a:t>语音合成</a:t>
              </a:r>
              <a:endParaRPr lang="zh-CN" altLang="en-US" b="1" dirty="0">
                <a:solidFill>
                  <a:schemeClr val="accent3"/>
                </a:solidFill>
                <a:latin typeface="微软雅黑" panose="020B0503020204020204" charset="-122"/>
                <a:ea typeface="微软雅黑" panose="020B0503020204020204" charset="-122"/>
                <a:cs typeface="+mn-ea"/>
                <a:sym typeface="+mn-ea"/>
              </a:endParaRPr>
            </a:p>
            <a:p>
              <a:pPr lvl="0" algn="ctr">
                <a:buClrTx/>
                <a:buSzTx/>
                <a:buFontTx/>
              </a:pPr>
              <a:r>
                <a:rPr lang="zh-CN" altLang="en-US" b="1" dirty="0">
                  <a:solidFill>
                    <a:schemeClr val="accent3"/>
                  </a:solidFill>
                  <a:latin typeface="微软雅黑" panose="020B0503020204020204" charset="-122"/>
                  <a:ea typeface="微软雅黑" panose="020B0503020204020204" charset="-122"/>
                  <a:cs typeface="+mn-ea"/>
                  <a:sym typeface="+mn-ea"/>
                </a:rPr>
                <a:t>与转换</a:t>
              </a:r>
              <a:endParaRPr lang="zh-CN" altLang="en-US" b="1" dirty="0">
                <a:solidFill>
                  <a:schemeClr val="accent3"/>
                </a:solidFill>
                <a:latin typeface="微软雅黑" panose="020B0503020204020204" charset="-122"/>
                <a:ea typeface="微软雅黑" panose="020B0503020204020204" charset="-122"/>
                <a:cs typeface="+mn-ea"/>
                <a:sym typeface="+mn-ea"/>
              </a:endParaRPr>
            </a:p>
          </p:txBody>
        </p:sp>
        <p:sp>
          <p:nvSpPr>
            <p:cNvPr id="64" name="Freeform 488"/>
            <p:cNvSpPr/>
            <p:nvPr>
              <p:custDataLst>
                <p:tags r:id="rId26"/>
              </p:custDataLst>
            </p:nvPr>
          </p:nvSpPr>
          <p:spPr>
            <a:xfrm>
              <a:off x="11810" y="3296"/>
              <a:ext cx="885" cy="1011"/>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5">
                    <a:lumMod val="60000"/>
                    <a:lumOff val="40000"/>
                    <a:alpha val="100000"/>
                  </a:schemeClr>
                </a:gs>
                <a:gs pos="100000">
                  <a:schemeClr val="accent5">
                    <a:alpha val="100000"/>
                  </a:schemeClr>
                </a:gs>
              </a:gsLst>
              <a:lin ang="2700000" scaled="0"/>
            </a:gradFill>
            <a:ln w="9525" cap="flat">
              <a:noFill/>
              <a:prstDash val="solid"/>
              <a:miter/>
            </a:ln>
            <a:effectLst>
              <a:outerShdw blurRad="152400" dist="76200" dir="2700000" algn="tl" rotWithShape="0">
                <a:schemeClr val="accent5">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05</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8" name="矩形 7"/>
            <p:cNvSpPr/>
            <p:nvPr>
              <p:custDataLst>
                <p:tags r:id="rId27"/>
              </p:custDataLst>
            </p:nvPr>
          </p:nvSpPr>
          <p:spPr>
            <a:xfrm>
              <a:off x="11107" y="4335"/>
              <a:ext cx="2324" cy="824"/>
            </a:xfrm>
            <a:prstGeom prst="rect">
              <a:avLst/>
            </a:prstGeom>
            <a:noFill/>
          </p:spPr>
          <p:txBody>
            <a:bodyPr wrap="square" lIns="0" tIns="0" rIns="0" bIns="0" rtlCol="0" anchor="b">
              <a:noAutofit/>
            </a:bodyPr>
            <a:p>
              <a:pPr algn="ctr">
                <a:spcBef>
                  <a:spcPct val="0"/>
                </a:spcBef>
                <a:spcAft>
                  <a:spcPct val="0"/>
                </a:spcAft>
              </a:pPr>
              <a:r>
                <a:rPr lang="zh-CN" altLang="en-US" b="1" dirty="0">
                  <a:solidFill>
                    <a:schemeClr val="accent5"/>
                  </a:solidFill>
                  <a:latin typeface="微软雅黑" panose="020B0503020204020204" charset="-122"/>
                  <a:ea typeface="微软雅黑" panose="020B0503020204020204" charset="-122"/>
                  <a:cs typeface="+mn-ea"/>
                </a:rPr>
                <a:t>语音翻译</a:t>
              </a:r>
              <a:endParaRPr lang="zh-CN" altLang="en-US" b="1" dirty="0">
                <a:solidFill>
                  <a:schemeClr val="accent5"/>
                </a:solidFill>
                <a:latin typeface="微软雅黑" panose="020B0503020204020204" charset="-122"/>
                <a:ea typeface="微软雅黑" panose="020B0503020204020204" charset="-122"/>
                <a:cs typeface="+mn-ea"/>
              </a:endParaRPr>
            </a:p>
          </p:txBody>
        </p:sp>
        <p:sp>
          <p:nvSpPr>
            <p:cNvPr id="69" name="Oval 15+"/>
            <p:cNvSpPr>
              <a:spLocks noChangeAspect="1"/>
            </p:cNvSpPr>
            <p:nvPr>
              <p:custDataLst>
                <p:tags r:id="rId28"/>
              </p:custDataLst>
            </p:nvPr>
          </p:nvSpPr>
          <p:spPr>
            <a:xfrm>
              <a:off x="4441" y="8839"/>
              <a:ext cx="397" cy="397"/>
            </a:xfrm>
            <a:prstGeom prst="ellipse">
              <a:avLst/>
            </a:prstGeom>
            <a:solidFill>
              <a:schemeClr val="accent1">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0" name="椭圆 69"/>
            <p:cNvSpPr/>
            <p:nvPr>
              <p:custDataLst>
                <p:tags r:id="rId29"/>
              </p:custDataLst>
            </p:nvPr>
          </p:nvSpPr>
          <p:spPr>
            <a:xfrm>
              <a:off x="4557" y="8955"/>
              <a:ext cx="165" cy="16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7" name="Oval 15+"/>
            <p:cNvSpPr>
              <a:spLocks noChangeAspect="1"/>
            </p:cNvSpPr>
            <p:nvPr>
              <p:custDataLst>
                <p:tags r:id="rId30"/>
              </p:custDataLst>
            </p:nvPr>
          </p:nvSpPr>
          <p:spPr>
            <a:xfrm>
              <a:off x="5335" y="7571"/>
              <a:ext cx="397" cy="397"/>
            </a:xfrm>
            <a:prstGeom prst="ellipse">
              <a:avLst/>
            </a:prstGeom>
            <a:solidFill>
              <a:schemeClr val="accent2">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6" name="椭圆 15"/>
            <p:cNvSpPr/>
            <p:nvPr>
              <p:custDataLst>
                <p:tags r:id="rId31"/>
              </p:custDataLst>
            </p:nvPr>
          </p:nvSpPr>
          <p:spPr>
            <a:xfrm>
              <a:off x="5451" y="7688"/>
              <a:ext cx="165" cy="165"/>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2" name="Oval 15+"/>
            <p:cNvSpPr>
              <a:spLocks noChangeAspect="1"/>
            </p:cNvSpPr>
            <p:nvPr>
              <p:custDataLst>
                <p:tags r:id="rId32"/>
              </p:custDataLst>
            </p:nvPr>
          </p:nvSpPr>
          <p:spPr>
            <a:xfrm>
              <a:off x="13266" y="7571"/>
              <a:ext cx="397" cy="397"/>
            </a:xfrm>
            <a:prstGeom prst="ellipse">
              <a:avLst/>
            </a:prstGeom>
            <a:solidFill>
              <a:schemeClr val="accent6">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3" name="椭圆 72"/>
            <p:cNvSpPr/>
            <p:nvPr>
              <p:custDataLst>
                <p:tags r:id="rId33"/>
              </p:custDataLst>
            </p:nvPr>
          </p:nvSpPr>
          <p:spPr>
            <a:xfrm>
              <a:off x="13382" y="7688"/>
              <a:ext cx="165" cy="165"/>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4" name="Freeform 488"/>
            <p:cNvSpPr/>
            <p:nvPr>
              <p:custDataLst>
                <p:tags r:id="rId34"/>
              </p:custDataLst>
            </p:nvPr>
          </p:nvSpPr>
          <p:spPr>
            <a:xfrm>
              <a:off x="9022" y="2964"/>
              <a:ext cx="885" cy="1011"/>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4">
                    <a:lumMod val="60000"/>
                    <a:lumOff val="40000"/>
                    <a:alpha val="100000"/>
                  </a:schemeClr>
                </a:gs>
                <a:gs pos="100000">
                  <a:schemeClr val="accent4">
                    <a:alpha val="100000"/>
                  </a:schemeClr>
                </a:gs>
              </a:gsLst>
              <a:lin ang="2700000" scaled="0"/>
            </a:gradFill>
            <a:ln w="9525" cap="flat">
              <a:noFill/>
              <a:prstDash val="solid"/>
              <a:miter/>
            </a:ln>
            <a:effectLst>
              <a:outerShdw blurRad="152400" dist="76200" dir="2700000" algn="tl" rotWithShape="0">
                <a:schemeClr val="accent4">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04</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0" name="矩形 49"/>
            <p:cNvSpPr/>
            <p:nvPr>
              <p:custDataLst>
                <p:tags r:id="rId35"/>
              </p:custDataLst>
            </p:nvPr>
          </p:nvSpPr>
          <p:spPr>
            <a:xfrm>
              <a:off x="8303" y="4250"/>
              <a:ext cx="2324" cy="1083"/>
            </a:xfrm>
            <a:prstGeom prst="rect">
              <a:avLst/>
            </a:prstGeom>
            <a:noFill/>
          </p:spPr>
          <p:txBody>
            <a:bodyPr wrap="square" lIns="0" tIns="0" rIns="0" bIns="0" rtlCol="0" anchor="b" anchorCtr="0">
              <a:noAutofit/>
            </a:bodyPr>
            <a:p>
              <a:pPr lvl="0" algn="ctr">
                <a:buClrTx/>
                <a:buSzTx/>
                <a:buFontTx/>
              </a:pPr>
              <a:r>
                <a:rPr lang="zh-CN" altLang="en-US" b="1" dirty="0">
                  <a:solidFill>
                    <a:schemeClr val="accent4"/>
                  </a:solidFill>
                  <a:latin typeface="微软雅黑" panose="020B0503020204020204" charset="-122"/>
                  <a:ea typeface="微软雅黑" panose="020B0503020204020204" charset="-122"/>
                  <a:cs typeface="+mn-ea"/>
                  <a:sym typeface="+mn-ea"/>
                </a:rPr>
                <a:t>虚拟人物</a:t>
              </a:r>
              <a:endParaRPr lang="zh-CN" altLang="en-US" b="1" dirty="0">
                <a:solidFill>
                  <a:schemeClr val="accent4"/>
                </a:solidFill>
                <a:latin typeface="微软雅黑" panose="020B0503020204020204" charset="-122"/>
                <a:ea typeface="微软雅黑" panose="020B0503020204020204" charset="-122"/>
                <a:cs typeface="+mn-ea"/>
                <a:sym typeface="+mn-ea"/>
              </a:endParaRPr>
            </a:p>
            <a:p>
              <a:pPr lvl="0" algn="ctr">
                <a:buClrTx/>
                <a:buSzTx/>
                <a:buFontTx/>
              </a:pPr>
              <a:r>
                <a:rPr lang="zh-CN" altLang="en-US" b="1" dirty="0">
                  <a:solidFill>
                    <a:schemeClr val="accent4"/>
                  </a:solidFill>
                  <a:latin typeface="微软雅黑" panose="020B0503020204020204" charset="-122"/>
                  <a:ea typeface="微软雅黑" panose="020B0503020204020204" charset="-122"/>
                  <a:cs typeface="+mn-ea"/>
                  <a:sym typeface="+mn-ea"/>
                </a:rPr>
                <a:t>与数字人</a:t>
              </a:r>
              <a:endParaRPr lang="zh-CN" altLang="en-US" b="1" dirty="0">
                <a:solidFill>
                  <a:schemeClr val="accent4"/>
                </a:solidFill>
                <a:latin typeface="微软雅黑" panose="020B0503020204020204" charset="-122"/>
                <a:ea typeface="微软雅黑" panose="020B0503020204020204" charset="-122"/>
                <a:cs typeface="+mn-ea"/>
                <a:sym typeface="+mn-ea"/>
              </a:endParaRPr>
            </a:p>
          </p:txBody>
        </p:sp>
        <p:sp>
          <p:nvSpPr>
            <p:cNvPr id="80" name="Oval 15+"/>
            <p:cNvSpPr>
              <a:spLocks noChangeAspect="1"/>
            </p:cNvSpPr>
            <p:nvPr>
              <p:custDataLst>
                <p:tags r:id="rId36"/>
              </p:custDataLst>
            </p:nvPr>
          </p:nvSpPr>
          <p:spPr>
            <a:xfrm>
              <a:off x="9283" y="5794"/>
              <a:ext cx="397" cy="397"/>
            </a:xfrm>
            <a:prstGeom prst="ellipse">
              <a:avLst/>
            </a:prstGeom>
            <a:solidFill>
              <a:schemeClr val="accent4">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81" name="椭圆 80"/>
            <p:cNvSpPr/>
            <p:nvPr>
              <p:custDataLst>
                <p:tags r:id="rId37"/>
              </p:custDataLst>
            </p:nvPr>
          </p:nvSpPr>
          <p:spPr>
            <a:xfrm>
              <a:off x="9399" y="5910"/>
              <a:ext cx="165" cy="165"/>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2" name="组合 1"/>
          <p:cNvGrpSpPr/>
          <p:nvPr/>
        </p:nvGrpSpPr>
        <p:grpSpPr>
          <a:xfrm>
            <a:off x="-301625" y="184150"/>
            <a:ext cx="10284460" cy="761320"/>
            <a:chOff x="-475" y="290"/>
            <a:chExt cx="16196" cy="1199"/>
          </a:xfrm>
        </p:grpSpPr>
        <p:grpSp>
          <p:nvGrpSpPr>
            <p:cNvPr id="3" name="组合 2"/>
            <p:cNvGrpSpPr/>
            <p:nvPr userDrawn="1"/>
          </p:nvGrpSpPr>
          <p:grpSpPr>
            <a:xfrm rot="16200000">
              <a:off x="-663" y="478"/>
              <a:ext cx="1199" cy="823"/>
              <a:chOff x="5821505" y="-28185"/>
              <a:chExt cx="761320" cy="522378"/>
            </a:xfrm>
          </p:grpSpPr>
          <p:sp>
            <p:nvSpPr>
              <p:cNvPr id="6" name="弧形 5"/>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矩形 6"/>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9" name="文本框 18"/>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.4.1 语音类AIGC应用场景</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3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 人工智能的诞生</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Text Placeholder 33"/>
          <p:cNvSpPr txBox="1"/>
          <p:nvPr>
            <p:custDataLst>
              <p:tags r:id="rId6"/>
            </p:custDataLst>
          </p:nvPr>
        </p:nvSpPr>
        <p:spPr>
          <a:xfrm>
            <a:off x="422910" y="1475740"/>
            <a:ext cx="11343005" cy="2439670"/>
          </a:xfrm>
          <a:prstGeom prst="rect">
            <a:avLst/>
          </a:prstGeom>
          <a:noFill/>
        </p:spPr>
        <p:txBody>
          <a:bodyPr wrap="square" rtlCol="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人工智能的诞生可以追溯到20世纪50年代。当时，计算机科学刚刚起步，人们开始尝试通过计算机程序来模拟人类的思维和行为。在这个背景下，一些杰出的科学家和工程师们开始研究如何使计算机具备更高级的功能</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1956年8月，在美国达特茅斯学院举办的人工智能夏季研讨会，是人工智能领域具有里程碑意义的一次重要会议</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。这次会议汇聚了众多杰出的科学家和工程师，他们共同探讨和研究人工智能的发展和应用前景</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这次会议的主题围绕着</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人工智能的定义、研究方法和应用场景</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展开。与会者们深入探讨了人工智能的基本概念、算法和技术，以及其在各个领域的应用潜力。他们共同认识到，人工智能的研究和发展将为人类带来巨大的变革和进步</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5" name="图片 4" descr="v2_5781de6396ab47b38f625fa651965a74_img_000"/>
          <p:cNvPicPr>
            <a:picLocks noChangeAspect="1"/>
          </p:cNvPicPr>
          <p:nvPr/>
        </p:nvPicPr>
        <p:blipFill>
          <a:blip r:embed="rId7"/>
          <a:stretch>
            <a:fillRect/>
          </a:stretch>
        </p:blipFill>
        <p:spPr>
          <a:xfrm>
            <a:off x="489585" y="3877310"/>
            <a:ext cx="4247515" cy="2679065"/>
          </a:xfrm>
          <a:prstGeom prst="rect">
            <a:avLst/>
          </a:prstGeom>
        </p:spPr>
      </p:pic>
      <p:pic>
        <p:nvPicPr>
          <p:cNvPr id="6" name="http://photo-static-api.fotomore.com/creative/vcg/400/new/VCG41N1197242165.jpg?uid=386&amp;timestamp=1711091768&amp;sign=74edfd1dfd3860ee06c00b2bdbf90b84" descr="触摸虚拟世界"/>
          <p:cNvPicPr>
            <a:picLocks noChangeAspect="1"/>
          </p:cNvPicPr>
          <p:nvPr/>
        </p:nvPicPr>
        <p:blipFill>
          <a:blip r:embed="rId8"/>
          <a:stretch>
            <a:fillRect/>
          </a:stretch>
        </p:blipFill>
        <p:spPr>
          <a:xfrm>
            <a:off x="4861560" y="4131310"/>
            <a:ext cx="3287395" cy="2301875"/>
          </a:xfrm>
          <a:prstGeom prst="rect">
            <a:avLst/>
          </a:prstGeom>
        </p:spPr>
      </p:pic>
      <p:pic>
        <p:nvPicPr>
          <p:cNvPr id="8" name="http://photo-static-api.fotomore.com/creative/vcg/veer/400/new/VCG41N681506564.jpg?uid=386&amp;timestamp=1711091825&amp;sign=f9aa0d24abcff2dd48b77ee7f36db7d8" descr="带有工业网络的Android机器人"/>
          <p:cNvPicPr>
            <a:picLocks noChangeAspect="1"/>
          </p:cNvPicPr>
          <p:nvPr/>
        </p:nvPicPr>
        <p:blipFill>
          <a:blip r:embed="rId9"/>
          <a:stretch>
            <a:fillRect/>
          </a:stretch>
        </p:blipFill>
        <p:spPr>
          <a:xfrm>
            <a:off x="8273415" y="4131310"/>
            <a:ext cx="3454400" cy="230251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55270" y="971550"/>
            <a:ext cx="11681460" cy="86550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nSpc>
                <a:spcPct val="130000"/>
              </a:lnSpc>
              <a:buFont typeface="Wingdings" panose="05000000000000000000" charset="0"/>
              <a:buChar char="n"/>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豆包大模型的语音类功能用法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indent="0">
              <a:lnSpc>
                <a:spcPct val="130000"/>
              </a:lnSpc>
              <a:buFont typeface="Wingdings" panose="05000000000000000000" charset="0"/>
              <a:buNone/>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一般情况下，普通用户在手机上使用语音类AIGC大模型的场景比较多，因此，这里介绍手机版豆包的使用方法。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48132" name="图片 1"/>
          <p:cNvPicPr>
            <a:picLocks noChangeAspect="1"/>
          </p:cNvPicPr>
          <p:nvPr/>
        </p:nvPicPr>
        <p:blipFill>
          <a:blip r:embed="rId2"/>
          <a:stretch>
            <a:fillRect/>
          </a:stretch>
        </p:blipFill>
        <p:spPr>
          <a:xfrm>
            <a:off x="9165590" y="2106295"/>
            <a:ext cx="2403475" cy="3960495"/>
          </a:xfrm>
          <a:prstGeom prst="rect">
            <a:avLst/>
          </a:prstGeom>
          <a:noFill/>
          <a:ln w="9525">
            <a:noFill/>
          </a:ln>
        </p:spPr>
      </p:pic>
      <p:sp>
        <p:nvSpPr>
          <p:cNvPr id="6" name="文本框 5"/>
          <p:cNvSpPr txBox="1"/>
          <p:nvPr/>
        </p:nvSpPr>
        <p:spPr>
          <a:xfrm>
            <a:off x="9165590" y="6066790"/>
            <a:ext cx="2651125"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 豆包的对话界面</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7" name="组合 6"/>
          <p:cNvGrpSpPr/>
          <p:nvPr/>
        </p:nvGrpSpPr>
        <p:grpSpPr>
          <a:xfrm>
            <a:off x="370840" y="2106295"/>
            <a:ext cx="8092440" cy="3978275"/>
            <a:chOff x="584" y="2215"/>
            <a:chExt cx="10704" cy="1740"/>
          </a:xfrm>
        </p:grpSpPr>
        <p:sp>
          <p:nvSpPr>
            <p:cNvPr id="2" name="矩形 1"/>
            <p:cNvSpPr/>
            <p:nvPr>
              <p:custDataLst>
                <p:tags r:id="rId3"/>
              </p:custDataLst>
            </p:nvPr>
          </p:nvSpPr>
          <p:spPr>
            <a:xfrm>
              <a:off x="958" y="2215"/>
              <a:ext cx="10330" cy="1740"/>
            </a:xfrm>
            <a:prstGeom prst="rect">
              <a:avLst/>
            </a:prstGeom>
            <a:solidFill>
              <a:srgbClr val="26B8F2">
                <a:alpha val="10000"/>
              </a:srgbClr>
            </a:solidFill>
            <a:ln w="12700" cap="flat" cmpd="sng" algn="ctr">
              <a:noFill/>
              <a:prstDash val="solid"/>
              <a:miter lim="800000"/>
            </a:ln>
            <a:effectLst/>
          </p:spPr>
          <p:txBody>
            <a:bodyPr wrap="square" lIns="215900" tIns="167577" rIns="215900" bIns="167578" rtlCol="0" anchor="ctr">
              <a:noAutofit/>
            </a:bodyPr>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在智能手机上下载并安装</a:t>
              </a:r>
              <a:r>
                <a:rPr b="1" spc="200">
                  <a:solidFill>
                    <a:srgbClr val="26B8F2"/>
                  </a:solidFill>
                  <a:uFillTx/>
                  <a:latin typeface="微软雅黑" panose="020B0503020204020204" charset="-122"/>
                  <a:ea typeface="微软雅黑" panose="020B0503020204020204" charset="-122"/>
                </a:rPr>
                <a:t>“豆包APP”</a:t>
              </a:r>
              <a:r>
                <a:rPr b="1" spc="200">
                  <a:uFillTx/>
                  <a:latin typeface="微软雅黑" panose="020B0503020204020204" charset="-122"/>
                  <a:ea typeface="微软雅黑" panose="020B0503020204020204" charset="-122"/>
                </a:rPr>
                <a:t>。启动进入豆包APP，会出现如图所示的对话界面，按住</a:t>
              </a:r>
              <a:r>
                <a:rPr b="1" spc="200">
                  <a:solidFill>
                    <a:srgbClr val="26B8F2"/>
                  </a:solidFill>
                  <a:uFillTx/>
                  <a:latin typeface="微软雅黑" panose="020B0503020204020204" charset="-122"/>
                  <a:ea typeface="微软雅黑" panose="020B0503020204020204" charset="-122"/>
                </a:rPr>
                <a:t>“语音按钮”</a:t>
              </a:r>
              <a:r>
                <a:rPr b="1" spc="200">
                  <a:uFillTx/>
                  <a:latin typeface="微软雅黑" panose="020B0503020204020204" charset="-122"/>
                  <a:ea typeface="微软雅黑" panose="020B0503020204020204" charset="-122"/>
                </a:rPr>
                <a:t>（图中箭头指向的位置）不要松开，然后就可以对着手机说话，把自己的需求说出来，比如，可以说“请介绍一下厦门大学”，然后松开</a:t>
              </a:r>
              <a:r>
                <a:rPr b="1" spc="200">
                  <a:solidFill>
                    <a:srgbClr val="26B8F2"/>
                  </a:solidFill>
                  <a:uFillTx/>
                  <a:latin typeface="微软雅黑" panose="020B0503020204020204" charset="-122"/>
                  <a:ea typeface="微软雅黑" panose="020B0503020204020204" charset="-122"/>
                </a:rPr>
                <a:t>“语音按钮”</a:t>
              </a:r>
              <a:r>
                <a:rPr b="1" spc="200">
                  <a:uFillTx/>
                  <a:latin typeface="微软雅黑" panose="020B0503020204020204" charset="-122"/>
                  <a:ea typeface="微软雅黑" panose="020B0503020204020204" charset="-122"/>
                </a:rPr>
                <a:t>，豆包就可以立即开始回答你提出的问题。豆包可以支持实时翻译，你可以语音输入“厦门大学的英文名称是什么”，豆包会马上给出翻译结果。</a:t>
              </a:r>
              <a:endParaRPr b="1" spc="200">
                <a:solidFill>
                  <a:schemeClr val="tx1"/>
                </a:solidFill>
                <a:uFillTx/>
                <a:latin typeface="微软雅黑" panose="020B0503020204020204" charset="-122"/>
                <a:ea typeface="微软雅黑" panose="020B0503020204020204" charset="-122"/>
                <a:sym typeface="+mn-ea"/>
              </a:endParaRPr>
            </a:p>
          </p:txBody>
        </p:sp>
        <p:sp>
          <p:nvSpPr>
            <p:cNvPr id="3" name="矩形 2"/>
            <p:cNvSpPr/>
            <p:nvPr>
              <p:custDataLst>
                <p:tags r:id="rId4"/>
              </p:custDataLst>
            </p:nvPr>
          </p:nvSpPr>
          <p:spPr>
            <a:xfrm>
              <a:off x="584" y="2215"/>
              <a:ext cx="275" cy="1740"/>
            </a:xfrm>
            <a:prstGeom prst="rect">
              <a:avLst/>
            </a:prstGeom>
            <a:solidFill>
              <a:srgbClr val="26B8F2"/>
            </a:solidFill>
            <a:ln w="12700" cap="flat" cmpd="sng" algn="ctr">
              <a:noFill/>
              <a:prstDash val="solid"/>
              <a:miter lim="800000"/>
            </a:ln>
            <a:effectLst/>
          </p:spPr>
          <p:txBody>
            <a:bodyPr rtlCol="0" anchor="ctr"/>
            <a:p>
              <a:pPr algn="ctr"/>
              <a:endParaRPr lang="zh-CN" altLang="en-US" sz="1600">
                <a:solidFill>
                  <a:srgbClr val="FFFFFF"/>
                </a:solidFill>
                <a:latin typeface="Arial" panose="020B0604020202020204" pitchFamily="34" charset="0"/>
                <a:ea typeface="微软雅黑" panose="020B0503020204020204" charset="-122"/>
              </a:endParaRPr>
            </a:p>
          </p:txBody>
        </p:sp>
      </p:grpSp>
      <p:grpSp>
        <p:nvGrpSpPr>
          <p:cNvPr id="4" name="组合 3"/>
          <p:cNvGrpSpPr/>
          <p:nvPr/>
        </p:nvGrpSpPr>
        <p:grpSpPr>
          <a:xfrm>
            <a:off x="-301625" y="184150"/>
            <a:ext cx="10284460" cy="761320"/>
            <a:chOff x="-475" y="290"/>
            <a:chExt cx="16196" cy="1199"/>
          </a:xfrm>
        </p:grpSpPr>
        <p:grpSp>
          <p:nvGrpSpPr>
            <p:cNvPr id="5" name="组合 4"/>
            <p:cNvGrpSpPr/>
            <p:nvPr userDrawn="1"/>
          </p:nvGrpSpPr>
          <p:grpSpPr>
            <a:xfrm rot="16200000">
              <a:off x="-663" y="478"/>
              <a:ext cx="1199" cy="823"/>
              <a:chOff x="5821505" y="-28185"/>
              <a:chExt cx="761320" cy="522378"/>
            </a:xfrm>
          </p:grpSpPr>
          <p:sp>
            <p:nvSpPr>
              <p:cNvPr id="8" name="弧形 7"/>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 语音类AIGC案例实践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5"/>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736600" y="1250950"/>
            <a:ext cx="4554220" cy="435673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nSpc>
                <a:spcPct val="150000"/>
              </a:lnSpc>
              <a:buFont typeface="Wingdings" panose="05000000000000000000" charset="0"/>
              <a:buChar char="n"/>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豆包大模型的语音类功能用法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indent="0">
              <a:lnSpc>
                <a:spcPct val="150000"/>
              </a:lnSpc>
              <a:buFont typeface="Wingdings" panose="05000000000000000000" charset="0"/>
              <a:buNone/>
            </a:pP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indent="0">
              <a:lnSpc>
                <a:spcPct val="150000"/>
              </a:lnSpc>
              <a:buFont typeface="Wingdings" panose="05000000000000000000" charset="0"/>
              <a:buNone/>
            </a:pPr>
            <a:r>
              <a:rPr lang="zh-CN" altLang="en-US" sz="1800" b="0" dirty="0">
                <a:solidFill>
                  <a:schemeClr val="tx1"/>
                </a:solidFill>
                <a:ea typeface="微软雅黑" panose="020B0503020204020204" charset="-122"/>
                <a:cs typeface="宋体" panose="02010600030101010101" pitchFamily="2" charset="-122"/>
                <a:sym typeface="Arial" panose="020B0604020202020204" pitchFamily="34" charset="0"/>
              </a:rPr>
              <a:t>豆包不仅支持语音输入，也可以支持文字输入，只要在文字输入框内输入提示词，豆包就会给出回答。豆包也支持AI绘图功能，你可以用手指点击界面上的“图片生成”按钮，然后输入提示词，比如通过文字或者语音输入“请帮我绘制一张图片，一个9岁的小女孩在海边沙滩上玩沙子”，然后，豆包就会自动绘制生成满足你要求的图片</a:t>
            </a:r>
            <a:endParaRPr lang="zh-CN" altLang="en-US" sz="1800" b="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5" name="图片 4"/>
          <p:cNvPicPr>
            <a:picLocks noChangeAspect="1"/>
          </p:cNvPicPr>
          <p:nvPr/>
        </p:nvPicPr>
        <p:blipFill>
          <a:blip r:embed="rId2"/>
          <a:srcRect b="9447"/>
          <a:stretch>
            <a:fillRect/>
          </a:stretch>
        </p:blipFill>
        <p:spPr>
          <a:xfrm>
            <a:off x="5701030" y="1617980"/>
            <a:ext cx="5747385" cy="3836035"/>
          </a:xfrm>
          <a:prstGeom prst="rect">
            <a:avLst/>
          </a:prstGeom>
        </p:spPr>
      </p:pic>
      <p:grpSp>
        <p:nvGrpSpPr>
          <p:cNvPr id="4" name="组合 3"/>
          <p:cNvGrpSpPr/>
          <p:nvPr/>
        </p:nvGrpSpPr>
        <p:grpSpPr>
          <a:xfrm>
            <a:off x="-301625" y="184150"/>
            <a:ext cx="10284460" cy="761320"/>
            <a:chOff x="-475" y="290"/>
            <a:chExt cx="16196" cy="1199"/>
          </a:xfrm>
        </p:grpSpPr>
        <p:grpSp>
          <p:nvGrpSpPr>
            <p:cNvPr id="2" name="组合 1"/>
            <p:cNvGrpSpPr/>
            <p:nvPr userDrawn="1"/>
          </p:nvGrpSpPr>
          <p:grpSpPr>
            <a:xfrm rot="16200000">
              <a:off x="-663" y="478"/>
              <a:ext cx="1199" cy="823"/>
              <a:chOff x="5821505" y="-28185"/>
              <a:chExt cx="761320" cy="522378"/>
            </a:xfrm>
          </p:grpSpPr>
          <p:sp>
            <p:nvSpPr>
              <p:cNvPr id="8" name="弧形 7"/>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 语音类AIGC案例实践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3"/>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869315"/>
            <a:ext cx="11681460" cy="9207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nSpc>
                <a:spcPct val="140000"/>
              </a:lnSpc>
              <a:buFont typeface="Wingdings" panose="05000000000000000000" charset="0"/>
              <a:buChar char="n"/>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豆包大模型的语音类功能用法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indent="0">
              <a:lnSpc>
                <a:spcPct val="140000"/>
              </a:lnSpc>
              <a:buFont typeface="Wingdings" panose="05000000000000000000" charset="0"/>
              <a:buNone/>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豆包还有一个很实用的功能，就是可以帮助你进行英语口语对话练习。</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 name="组合 1"/>
          <p:cNvGrpSpPr/>
          <p:nvPr/>
        </p:nvGrpSpPr>
        <p:grpSpPr>
          <a:xfrm>
            <a:off x="6379845" y="2045335"/>
            <a:ext cx="5099050" cy="4089400"/>
            <a:chOff x="5640" y="2880"/>
            <a:chExt cx="8030" cy="6440"/>
          </a:xfrm>
        </p:grpSpPr>
        <p:pic>
          <p:nvPicPr>
            <p:cNvPr id="50180" name="图片 6" descr="67b074ddfed824ffb06e2240455ce9b"/>
            <p:cNvPicPr>
              <a:picLocks noChangeAspect="1"/>
            </p:cNvPicPr>
            <p:nvPr/>
          </p:nvPicPr>
          <p:blipFill>
            <a:blip r:embed="rId2"/>
            <a:stretch>
              <a:fillRect/>
            </a:stretch>
          </p:blipFill>
          <p:spPr>
            <a:xfrm>
              <a:off x="5640" y="2880"/>
              <a:ext cx="3623" cy="6440"/>
            </a:xfrm>
            <a:prstGeom prst="rect">
              <a:avLst/>
            </a:prstGeom>
            <a:noFill/>
            <a:ln w="9525">
              <a:noFill/>
            </a:ln>
          </p:spPr>
        </p:pic>
        <p:pic>
          <p:nvPicPr>
            <p:cNvPr id="50182" name="图片 5" descr="99d89ea7b8fc88ad182982f2949f5f0"/>
            <p:cNvPicPr>
              <a:picLocks noChangeAspect="1"/>
            </p:cNvPicPr>
            <p:nvPr/>
          </p:nvPicPr>
          <p:blipFill>
            <a:blip r:embed="rId3"/>
            <a:stretch>
              <a:fillRect/>
            </a:stretch>
          </p:blipFill>
          <p:spPr>
            <a:xfrm>
              <a:off x="10080" y="2880"/>
              <a:ext cx="3590" cy="6388"/>
            </a:xfrm>
            <a:prstGeom prst="rect">
              <a:avLst/>
            </a:prstGeom>
            <a:noFill/>
            <a:ln w="9525">
              <a:noFill/>
            </a:ln>
          </p:spPr>
        </p:pic>
      </p:grpSp>
      <p:grpSp>
        <p:nvGrpSpPr>
          <p:cNvPr id="7" name="组合 6"/>
          <p:cNvGrpSpPr/>
          <p:nvPr/>
        </p:nvGrpSpPr>
        <p:grpSpPr>
          <a:xfrm>
            <a:off x="370840" y="2045335"/>
            <a:ext cx="5414645" cy="3978275"/>
            <a:chOff x="584" y="2215"/>
            <a:chExt cx="10704" cy="1740"/>
          </a:xfrm>
        </p:grpSpPr>
        <p:sp>
          <p:nvSpPr>
            <p:cNvPr id="3" name="矩形 2"/>
            <p:cNvSpPr/>
            <p:nvPr>
              <p:custDataLst>
                <p:tags r:id="rId4"/>
              </p:custDataLst>
            </p:nvPr>
          </p:nvSpPr>
          <p:spPr>
            <a:xfrm>
              <a:off x="958" y="2215"/>
              <a:ext cx="10330" cy="1740"/>
            </a:xfrm>
            <a:prstGeom prst="rect">
              <a:avLst/>
            </a:prstGeom>
            <a:solidFill>
              <a:srgbClr val="26B8F2">
                <a:alpha val="10000"/>
              </a:srgbClr>
            </a:solidFill>
            <a:ln w="12700" cap="flat" cmpd="sng" algn="ctr">
              <a:noFill/>
              <a:prstDash val="solid"/>
              <a:miter lim="800000"/>
            </a:ln>
            <a:effectLst/>
          </p:spPr>
          <p:txBody>
            <a:bodyPr wrap="square" lIns="215900" tIns="167577" rIns="215900" bIns="167578" rtlCol="0" anchor="ctr">
              <a:noAutofit/>
            </a:bodyPr>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在豆包的操作界面的底部，用手指点击</a:t>
              </a:r>
              <a:r>
                <a:rPr b="1" spc="200">
                  <a:solidFill>
                    <a:srgbClr val="26B8F2"/>
                  </a:solidFill>
                  <a:uFillTx/>
                  <a:latin typeface="微软雅黑" panose="020B0503020204020204" charset="-122"/>
                  <a:ea typeface="微软雅黑" panose="020B0503020204020204" charset="-122"/>
                </a:rPr>
                <a:t>“对话”</a:t>
              </a:r>
              <a:r>
                <a:rPr b="1" spc="200">
                  <a:uFillTx/>
                  <a:latin typeface="微软雅黑" panose="020B0503020204020204" charset="-122"/>
                  <a:ea typeface="微软雅黑" panose="020B0503020204020204" charset="-122"/>
                </a:rPr>
                <a:t>，在出现的功能选择界面中（如图所示），选择</a:t>
              </a:r>
              <a:r>
                <a:rPr b="1" spc="200">
                  <a:solidFill>
                    <a:srgbClr val="26B8F2"/>
                  </a:solidFill>
                  <a:uFillTx/>
                  <a:latin typeface="微软雅黑" panose="020B0503020204020204" charset="-122"/>
                  <a:ea typeface="微软雅黑" panose="020B0503020204020204" charset="-122"/>
                </a:rPr>
                <a:t>“英语口语聊天搭子</a:t>
              </a:r>
              <a:r>
                <a:rPr b="1" spc="200">
                  <a:uFillTx/>
                  <a:latin typeface="微软雅黑" panose="020B0503020204020204" charset="-122"/>
                  <a:ea typeface="微软雅黑" panose="020B0503020204020204" charset="-122"/>
                </a:rPr>
                <a:t>”就可以进入英语口语聊天界面（如图所示），按住界面右下角的</a:t>
              </a:r>
              <a:r>
                <a:rPr b="1" spc="200">
                  <a:solidFill>
                    <a:srgbClr val="26B8F2"/>
                  </a:solidFill>
                  <a:uFillTx/>
                  <a:latin typeface="微软雅黑" panose="020B0503020204020204" charset="-122"/>
                  <a:ea typeface="微软雅黑" panose="020B0503020204020204" charset="-122"/>
                </a:rPr>
                <a:t>“语音按钮”</a:t>
              </a:r>
              <a:r>
                <a:rPr b="1" spc="200">
                  <a:uFillTx/>
                  <a:latin typeface="微软雅黑" panose="020B0503020204020204" charset="-122"/>
                  <a:ea typeface="微软雅黑" panose="020B0503020204020204" charset="-122"/>
                </a:rPr>
                <a:t>，就可以开始用英语语音聊天了，你说完一句英语，松开语音按钮，豆包就会自动用英语语音回答你，然后你可以继续输入语音进行后续对话。</a:t>
              </a:r>
              <a:endParaRPr b="1" spc="200">
                <a:solidFill>
                  <a:schemeClr val="tx1"/>
                </a:solidFill>
                <a:uFillTx/>
                <a:latin typeface="微软雅黑" panose="020B0503020204020204" charset="-122"/>
                <a:ea typeface="微软雅黑" panose="020B0503020204020204" charset="-122"/>
                <a:sym typeface="+mn-ea"/>
              </a:endParaRPr>
            </a:p>
          </p:txBody>
        </p:sp>
        <p:sp>
          <p:nvSpPr>
            <p:cNvPr id="4" name="矩形 3"/>
            <p:cNvSpPr/>
            <p:nvPr>
              <p:custDataLst>
                <p:tags r:id="rId5"/>
              </p:custDataLst>
            </p:nvPr>
          </p:nvSpPr>
          <p:spPr>
            <a:xfrm>
              <a:off x="584" y="2215"/>
              <a:ext cx="275" cy="1740"/>
            </a:xfrm>
            <a:prstGeom prst="rect">
              <a:avLst/>
            </a:prstGeom>
            <a:solidFill>
              <a:srgbClr val="26B8F2"/>
            </a:solidFill>
            <a:ln w="12700" cap="flat" cmpd="sng" algn="ctr">
              <a:noFill/>
              <a:prstDash val="solid"/>
              <a:miter lim="800000"/>
            </a:ln>
            <a:effectLst/>
          </p:spPr>
          <p:txBody>
            <a:bodyPr rtlCol="0" anchor="ctr"/>
            <a:p>
              <a:pPr algn="ctr"/>
              <a:endParaRPr lang="zh-CN" altLang="en-US" sz="1600">
                <a:solidFill>
                  <a:srgbClr val="FFFFFF"/>
                </a:solidFill>
                <a:latin typeface="Arial" panose="020B0604020202020204" pitchFamily="34" charset="0"/>
                <a:ea typeface="微软雅黑" panose="020B0503020204020204" charset="-122"/>
              </a:endParaRPr>
            </a:p>
          </p:txBody>
        </p:sp>
      </p:grpSp>
      <p:sp>
        <p:nvSpPr>
          <p:cNvPr id="6" name="文本框 5"/>
          <p:cNvSpPr txBox="1"/>
          <p:nvPr/>
        </p:nvSpPr>
        <p:spPr>
          <a:xfrm>
            <a:off x="6204585" y="6101715"/>
            <a:ext cx="2651125"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 豆包的功能选择界面</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文本框 7"/>
          <p:cNvSpPr txBox="1"/>
          <p:nvPr/>
        </p:nvSpPr>
        <p:spPr>
          <a:xfrm>
            <a:off x="8981440" y="6112510"/>
            <a:ext cx="307467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 豆包的英语口语聊天界面</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5" name="组合 4"/>
          <p:cNvGrpSpPr/>
          <p:nvPr/>
        </p:nvGrpSpPr>
        <p:grpSpPr>
          <a:xfrm>
            <a:off x="-301625" y="184150"/>
            <a:ext cx="10284460" cy="761320"/>
            <a:chOff x="-475" y="290"/>
            <a:chExt cx="16196" cy="1199"/>
          </a:xfrm>
        </p:grpSpPr>
        <p:grpSp>
          <p:nvGrpSpPr>
            <p:cNvPr id="9" name="组合 8"/>
            <p:cNvGrpSpPr/>
            <p:nvPr userDrawn="1"/>
          </p:nvGrpSpPr>
          <p:grpSpPr>
            <a:xfrm rot="16200000">
              <a:off x="-663" y="478"/>
              <a:ext cx="1199" cy="823"/>
              <a:chOff x="5821505" y="-28185"/>
              <a:chExt cx="761320" cy="522378"/>
            </a:xfrm>
          </p:grpSpPr>
          <p:sp>
            <p:nvSpPr>
              <p:cNvPr id="10" name="弧形 9"/>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矩形 10"/>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3" name="文本框 12"/>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 语音类AIGC案例实践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6"/>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55270" y="986790"/>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buFont typeface="Wingdings" panose="05000000000000000000" charset="0"/>
              <a:buChar char="n"/>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讯飞智作大模型的语音类功能用法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5" name="组合 4"/>
          <p:cNvGrpSpPr/>
          <p:nvPr/>
        </p:nvGrpSpPr>
        <p:grpSpPr>
          <a:xfrm>
            <a:off x="255270" y="1652270"/>
            <a:ext cx="11651615" cy="657860"/>
            <a:chOff x="1144" y="1352"/>
            <a:chExt cx="17188" cy="1038"/>
          </a:xfrm>
        </p:grpSpPr>
        <p:sp>
          <p:nvSpPr>
            <p:cNvPr id="9" name="矩形 8"/>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sz="1400" b="1" spc="200">
                  <a:uFillTx/>
                  <a:latin typeface="微软雅黑" panose="020B0503020204020204" charset="-122"/>
                  <a:ea typeface="微软雅黑" panose="020B0503020204020204" charset="-122"/>
                </a:rPr>
                <a:t>访问讯飞配音官网（</a:t>
              </a:r>
              <a:r>
                <a:rPr sz="1400" b="1" spc="200">
                  <a:solidFill>
                    <a:srgbClr val="26B8F2"/>
                  </a:solidFill>
                  <a:uFillTx/>
                  <a:latin typeface="微软雅黑" panose="020B0503020204020204" charset="-122"/>
                  <a:ea typeface="微软雅黑" panose="020B0503020204020204" charset="-122"/>
                </a:rPr>
                <a:t>https://peiyin.xunfei.cn/</a:t>
              </a:r>
              <a:r>
                <a:rPr sz="1400" b="1" spc="200">
                  <a:uFillTx/>
                  <a:latin typeface="微软雅黑" panose="020B0503020204020204" charset="-122"/>
                  <a:ea typeface="微软雅黑" panose="020B0503020204020204" charset="-122"/>
                </a:rPr>
                <a:t>），首先按照页面提示完成用户注册。注册成功以后，会进入</a:t>
              </a:r>
              <a:r>
                <a:rPr sz="1400" b="1" spc="200">
                  <a:solidFill>
                    <a:srgbClr val="26B8F2"/>
                  </a:solidFill>
                  <a:uFillTx/>
                  <a:latin typeface="微软雅黑" panose="020B0503020204020204" charset="-122"/>
                  <a:ea typeface="微软雅黑" panose="020B0503020204020204" charset="-122"/>
                </a:rPr>
                <a:t>“讯飞智作”</a:t>
              </a:r>
              <a:r>
                <a:rPr sz="1400" b="1" spc="200">
                  <a:uFillTx/>
                  <a:latin typeface="微软雅黑" panose="020B0503020204020204" charset="-122"/>
                  <a:ea typeface="微软雅黑" panose="020B0503020204020204" charset="-122"/>
                </a:rPr>
                <a:t>页面（如图</a:t>
              </a:r>
              <a:r>
                <a:rPr lang="en-US" sz="1400" b="1" spc="200">
                  <a:uFillTx/>
                  <a:latin typeface="微软雅黑" panose="020B0503020204020204" charset="-122"/>
                  <a:ea typeface="微软雅黑" panose="020B0503020204020204" charset="-122"/>
                </a:rPr>
                <a:t>4</a:t>
              </a:r>
              <a:r>
                <a:rPr sz="1400" b="1" spc="200">
                  <a:uFillTx/>
                  <a:latin typeface="微软雅黑" panose="020B0503020204020204" charset="-122"/>
                  <a:ea typeface="微软雅黑" panose="020B0503020204020204" charset="-122"/>
                </a:rPr>
                <a:t>-13所示），在页面顶部选择</a:t>
              </a:r>
              <a:r>
                <a:rPr sz="1400" b="1" spc="200">
                  <a:solidFill>
                    <a:srgbClr val="26B8F2"/>
                  </a:solidFill>
                  <a:uFillTx/>
                  <a:latin typeface="微软雅黑" panose="020B0503020204020204" charset="-122"/>
                  <a:ea typeface="微软雅黑" panose="020B0503020204020204" charset="-122"/>
                </a:rPr>
                <a:t>“讯飞配音”</a:t>
              </a:r>
              <a:r>
                <a:rPr sz="1400" b="1" spc="200">
                  <a:uFillTx/>
                  <a:latin typeface="微软雅黑" panose="020B0503020204020204" charset="-122"/>
                  <a:ea typeface="微软雅黑" panose="020B0503020204020204" charset="-122"/>
                </a:rPr>
                <a:t>。</a:t>
              </a:r>
              <a:endParaRPr sz="1400"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sz="1400">
                <a:solidFill>
                  <a:srgbClr val="FFFFFF"/>
                </a:solidFill>
                <a:latin typeface="Arial" panose="020B0604020202020204" pitchFamily="34" charset="0"/>
                <a:ea typeface="微软雅黑" panose="020B0503020204020204" charset="-122"/>
              </a:endParaRPr>
            </a:p>
          </p:txBody>
        </p:sp>
      </p:grpSp>
      <p:grpSp>
        <p:nvGrpSpPr>
          <p:cNvPr id="10" name="组合 9"/>
          <p:cNvGrpSpPr/>
          <p:nvPr/>
        </p:nvGrpSpPr>
        <p:grpSpPr>
          <a:xfrm>
            <a:off x="255270" y="2585720"/>
            <a:ext cx="11651615" cy="1869440"/>
            <a:chOff x="1144" y="1352"/>
            <a:chExt cx="17188" cy="1038"/>
          </a:xfrm>
        </p:grpSpPr>
        <p:sp>
          <p:nvSpPr>
            <p:cNvPr id="11" name="矩形 10"/>
            <p:cNvSpPr/>
            <p:nvPr>
              <p:custDataLst>
                <p:tags r:id="rId4"/>
              </p:custDataLst>
            </p:nvPr>
          </p:nvSpPr>
          <p:spPr>
            <a:xfrm>
              <a:off x="1744" y="1352"/>
              <a:ext cx="16588" cy="1039"/>
            </a:xfrm>
            <a:prstGeom prst="rect">
              <a:avLst/>
            </a:prstGeom>
            <a:solidFill>
              <a:srgbClr val="2875DF">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sz="1400" b="1" spc="200">
                  <a:uFillTx/>
                  <a:latin typeface="微软雅黑" panose="020B0503020204020204" charset="-122"/>
                  <a:ea typeface="微软雅黑" panose="020B0503020204020204" charset="-122"/>
                </a:rPr>
                <a:t>在讯飞配音页面（如图</a:t>
              </a:r>
              <a:r>
                <a:rPr lang="en-US" sz="1400" b="1" spc="200">
                  <a:uFillTx/>
                  <a:latin typeface="微软雅黑" panose="020B0503020204020204" charset="-122"/>
                  <a:ea typeface="微软雅黑" panose="020B0503020204020204" charset="-122"/>
                </a:rPr>
                <a:t>4</a:t>
              </a:r>
              <a:r>
                <a:rPr sz="1400" b="1" spc="200">
                  <a:uFillTx/>
                  <a:latin typeface="微软雅黑" panose="020B0503020204020204" charset="-122"/>
                  <a:ea typeface="微软雅黑" panose="020B0503020204020204" charset="-122"/>
                </a:rPr>
                <a:t>-14所示），输入你的配音文本内容，比如输入“人工智能是新一轮科技革命和产业变革的重要驱动力量，是研究、开发用于模拟、延伸和扩展人的智能的理论、方法、技术及应用系统的一门新的技术科学”。可以设置配音的品质，点击页面左上角</a:t>
              </a:r>
              <a:r>
                <a:rPr sz="1400" b="1" spc="200">
                  <a:solidFill>
                    <a:srgbClr val="2875DF"/>
                  </a:solidFill>
                  <a:uFillTx/>
                  <a:latin typeface="微软雅黑" panose="020B0503020204020204" charset="-122"/>
                  <a:ea typeface="微软雅黑" panose="020B0503020204020204" charset="-122"/>
                </a:rPr>
                <a:t>“叙述（品质）”</a:t>
              </a:r>
              <a:r>
                <a:rPr sz="1400" b="1" spc="200">
                  <a:uFillTx/>
                  <a:latin typeface="微软雅黑" panose="020B0503020204020204" charset="-122"/>
                  <a:ea typeface="微软雅黑" panose="020B0503020204020204" charset="-122"/>
                </a:rPr>
                <a:t>，在出现的页面中（如图</a:t>
              </a:r>
              <a:r>
                <a:rPr lang="en-US" sz="1400" b="1" spc="200">
                  <a:uFillTx/>
                  <a:latin typeface="微软雅黑" panose="020B0503020204020204" charset="-122"/>
                  <a:ea typeface="微软雅黑" panose="020B0503020204020204" charset="-122"/>
                </a:rPr>
                <a:t>4</a:t>
              </a:r>
              <a:r>
                <a:rPr sz="1400" b="1" spc="200">
                  <a:uFillTx/>
                  <a:latin typeface="微软雅黑" panose="020B0503020204020204" charset="-122"/>
                  <a:ea typeface="微软雅黑" panose="020B0503020204020204" charset="-122"/>
                </a:rPr>
                <a:t>-15所示），可以选择自己喜欢的主播类型，并且允许对主播的语速和语调进行设置，然后再点击页面右上角的</a:t>
              </a:r>
              <a:r>
                <a:rPr sz="1400" b="1" spc="200">
                  <a:solidFill>
                    <a:srgbClr val="2875DF"/>
                  </a:solidFill>
                  <a:uFillTx/>
                  <a:latin typeface="微软雅黑" panose="020B0503020204020204" charset="-122"/>
                  <a:ea typeface="微软雅黑" panose="020B0503020204020204" charset="-122"/>
                </a:rPr>
                <a:t>“使用”</a:t>
              </a:r>
              <a:r>
                <a:rPr sz="1400" b="1" spc="200">
                  <a:uFillTx/>
                  <a:latin typeface="微软雅黑" panose="020B0503020204020204" charset="-122"/>
                  <a:ea typeface="微软雅黑" panose="020B0503020204020204" charset="-122"/>
                </a:rPr>
                <a:t>按钮。然后，点击页面右上角的</a:t>
              </a:r>
              <a:r>
                <a:rPr sz="1400" b="1" spc="200">
                  <a:solidFill>
                    <a:srgbClr val="2875DF"/>
                  </a:solidFill>
                  <a:uFillTx/>
                  <a:latin typeface="微软雅黑" panose="020B0503020204020204" charset="-122"/>
                  <a:ea typeface="微软雅黑" panose="020B0503020204020204" charset="-122"/>
                </a:rPr>
                <a:t>“生成音频”</a:t>
              </a:r>
              <a:r>
                <a:rPr sz="1400" b="1" spc="200">
                  <a:uFillTx/>
                  <a:latin typeface="微软雅黑" panose="020B0503020204020204" charset="-122"/>
                  <a:ea typeface="微软雅黑" panose="020B0503020204020204" charset="-122"/>
                </a:rPr>
                <a:t>，在出现的页面中（如图</a:t>
              </a:r>
              <a:r>
                <a:rPr lang="en-US" sz="1400" b="1" spc="200">
                  <a:uFillTx/>
                  <a:latin typeface="微软雅黑" panose="020B0503020204020204" charset="-122"/>
                  <a:ea typeface="微软雅黑" panose="020B0503020204020204" charset="-122"/>
                </a:rPr>
                <a:t>4</a:t>
              </a:r>
              <a:r>
                <a:rPr sz="1400" b="1" spc="200">
                  <a:uFillTx/>
                  <a:latin typeface="微软雅黑" panose="020B0503020204020204" charset="-122"/>
                  <a:ea typeface="微软雅黑" panose="020B0503020204020204" charset="-122"/>
                </a:rPr>
                <a:t>-16所示），设置作品名称、文件格式和字幕，再点击</a:t>
              </a:r>
              <a:r>
                <a:rPr sz="1400" b="1" spc="200">
                  <a:solidFill>
                    <a:srgbClr val="2875DF"/>
                  </a:solidFill>
                  <a:uFillTx/>
                  <a:latin typeface="微软雅黑" panose="020B0503020204020204" charset="-122"/>
                  <a:ea typeface="微软雅黑" panose="020B0503020204020204" charset="-122"/>
                </a:rPr>
                <a:t>“确认”</a:t>
              </a:r>
              <a:r>
                <a:rPr sz="1400" b="1" spc="200">
                  <a:uFillTx/>
                  <a:latin typeface="微软雅黑" panose="020B0503020204020204" charset="-122"/>
                  <a:ea typeface="微软雅黑" panose="020B0503020204020204" charset="-122"/>
                </a:rPr>
                <a:t>。</a:t>
              </a:r>
              <a:endParaRPr sz="1400" b="1" spc="200">
                <a:solidFill>
                  <a:schemeClr val="tx1"/>
                </a:solidFill>
                <a:uFillTx/>
                <a:latin typeface="微软雅黑" panose="020B0503020204020204" charset="-122"/>
                <a:ea typeface="微软雅黑" panose="020B0503020204020204" charset="-122"/>
                <a:sym typeface="+mn-ea"/>
              </a:endParaRPr>
            </a:p>
          </p:txBody>
        </p:sp>
        <p:sp>
          <p:nvSpPr>
            <p:cNvPr id="13" name="矩形 12"/>
            <p:cNvSpPr/>
            <p:nvPr>
              <p:custDataLst>
                <p:tags r:id="rId5"/>
              </p:custDataLst>
            </p:nvPr>
          </p:nvSpPr>
          <p:spPr>
            <a:xfrm>
              <a:off x="1144" y="1352"/>
              <a:ext cx="441" cy="1039"/>
            </a:xfrm>
            <a:prstGeom prst="rect">
              <a:avLst/>
            </a:prstGeom>
            <a:solidFill>
              <a:srgbClr val="2875DF"/>
            </a:solidFill>
            <a:ln w="12700" cap="flat" cmpd="sng" algn="ctr">
              <a:noFill/>
              <a:prstDash val="solid"/>
              <a:miter lim="800000"/>
            </a:ln>
            <a:effectLst/>
          </p:spPr>
          <p:txBody>
            <a:bodyPr rtlCol="0" anchor="ctr"/>
            <a:p>
              <a:pPr algn="ctr"/>
              <a:endParaRPr lang="zh-CN" altLang="en-US" sz="1600">
                <a:solidFill>
                  <a:srgbClr val="FFFFFF"/>
                </a:solidFill>
                <a:latin typeface="Arial" panose="020B0604020202020204" pitchFamily="34" charset="0"/>
                <a:ea typeface="微软雅黑" panose="020B0503020204020204" charset="-122"/>
              </a:endParaRPr>
            </a:p>
          </p:txBody>
        </p:sp>
      </p:grpSp>
      <p:grpSp>
        <p:nvGrpSpPr>
          <p:cNvPr id="15" name="组合 14"/>
          <p:cNvGrpSpPr/>
          <p:nvPr/>
        </p:nvGrpSpPr>
        <p:grpSpPr>
          <a:xfrm>
            <a:off x="255270" y="4730750"/>
            <a:ext cx="11651615" cy="1350010"/>
            <a:chOff x="1144" y="1352"/>
            <a:chExt cx="17188" cy="1038"/>
          </a:xfrm>
        </p:grpSpPr>
        <p:sp>
          <p:nvSpPr>
            <p:cNvPr id="16" name="矩形 15"/>
            <p:cNvSpPr/>
            <p:nvPr>
              <p:custDataLst>
                <p:tags r:id="rId6"/>
              </p:custDataLst>
            </p:nvPr>
          </p:nvSpPr>
          <p:spPr>
            <a:xfrm>
              <a:off x="1744" y="1352"/>
              <a:ext cx="16588" cy="1039"/>
            </a:xfrm>
            <a:prstGeom prst="rect">
              <a:avLst/>
            </a:prstGeom>
            <a:solidFill>
              <a:schemeClr val="accent6">
                <a:lumMod val="20000"/>
                <a:lumOff val="80000"/>
              </a:scheme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sz="1400" b="1" spc="200">
                  <a:uFillTx/>
                  <a:latin typeface="微软雅黑" panose="020B0503020204020204" charset="-122"/>
                  <a:ea typeface="微软雅黑" panose="020B0503020204020204" charset="-122"/>
                </a:rPr>
                <a:t>这时，会出现订单支付页面（如图</a:t>
              </a:r>
              <a:r>
                <a:rPr lang="en-US" sz="1400" b="1" spc="200">
                  <a:uFillTx/>
                  <a:latin typeface="微软雅黑" panose="020B0503020204020204" charset="-122"/>
                  <a:ea typeface="微软雅黑" panose="020B0503020204020204" charset="-122"/>
                </a:rPr>
                <a:t>4</a:t>
              </a:r>
              <a:r>
                <a:rPr sz="1400" b="1" spc="200">
                  <a:uFillTx/>
                  <a:latin typeface="微软雅黑" panose="020B0503020204020204" charset="-122"/>
                  <a:ea typeface="微软雅黑" panose="020B0503020204020204" charset="-122"/>
                </a:rPr>
                <a:t>-17所示），可以选择</a:t>
              </a:r>
              <a:r>
                <a:rPr sz="1400" b="1" spc="200">
                  <a:solidFill>
                    <a:schemeClr val="accent6"/>
                  </a:solidFill>
                  <a:uFillTx/>
                  <a:latin typeface="微软雅黑" panose="020B0503020204020204" charset="-122"/>
                  <a:ea typeface="微软雅黑" panose="020B0503020204020204" charset="-122"/>
                </a:rPr>
                <a:t>“会员及语音包购买”</a:t>
              </a:r>
              <a:r>
                <a:rPr sz="1400" b="1" spc="200">
                  <a:uFillTx/>
                  <a:latin typeface="微软雅黑" panose="020B0503020204020204" charset="-122"/>
                  <a:ea typeface="微软雅黑" panose="020B0503020204020204" charset="-122"/>
                </a:rPr>
                <a:t>（45元一个月）或者</a:t>
              </a:r>
              <a:r>
                <a:rPr sz="1400" b="1" spc="200">
                  <a:solidFill>
                    <a:schemeClr val="accent6"/>
                  </a:solidFill>
                  <a:uFillTx/>
                  <a:latin typeface="微软雅黑" panose="020B0503020204020204" charset="-122"/>
                  <a:ea typeface="微软雅黑" panose="020B0503020204020204" charset="-122"/>
                </a:rPr>
                <a:t>“单次付费”</a:t>
              </a:r>
              <a:r>
                <a:rPr sz="1400" b="1" spc="200">
                  <a:uFillTx/>
                  <a:latin typeface="微软雅黑" panose="020B0503020204020204" charset="-122"/>
                  <a:ea typeface="微软雅黑" panose="020B0503020204020204" charset="-122"/>
                </a:rPr>
                <a:t>（20元每次）。完成费用支付以后，就会出现下载提示页面（如图</a:t>
              </a:r>
              <a:r>
                <a:rPr lang="en-US" sz="1400" b="1" spc="200">
                  <a:uFillTx/>
                  <a:latin typeface="微软雅黑" panose="020B0503020204020204" charset="-122"/>
                  <a:ea typeface="微软雅黑" panose="020B0503020204020204" charset="-122"/>
                </a:rPr>
                <a:t>4</a:t>
              </a:r>
              <a:r>
                <a:rPr sz="1400" b="1" spc="200">
                  <a:uFillTx/>
                  <a:latin typeface="微软雅黑" panose="020B0503020204020204" charset="-122"/>
                  <a:ea typeface="微软雅黑" panose="020B0503020204020204" charset="-122"/>
                </a:rPr>
                <a:t>-18所示），点击</a:t>
              </a:r>
              <a:r>
                <a:rPr sz="1400" b="1" spc="200">
                  <a:solidFill>
                    <a:schemeClr val="accent6"/>
                  </a:solidFill>
                  <a:uFillTx/>
                  <a:latin typeface="微软雅黑" panose="020B0503020204020204" charset="-122"/>
                  <a:ea typeface="微软雅黑" panose="020B0503020204020204" charset="-122"/>
                </a:rPr>
                <a:t>“去下载”</a:t>
              </a:r>
              <a:r>
                <a:rPr sz="1400" b="1" spc="200">
                  <a:uFillTx/>
                  <a:latin typeface="微软雅黑" panose="020B0503020204020204" charset="-122"/>
                  <a:ea typeface="微软雅黑" panose="020B0503020204020204" charset="-122"/>
                </a:rPr>
                <a:t>，然后，在出现的下载页面中（如图</a:t>
              </a:r>
              <a:r>
                <a:rPr lang="en-US" sz="1400" b="1" spc="200">
                  <a:uFillTx/>
                  <a:latin typeface="微软雅黑" panose="020B0503020204020204" charset="-122"/>
                  <a:ea typeface="微软雅黑" panose="020B0503020204020204" charset="-122"/>
                </a:rPr>
                <a:t>4</a:t>
              </a:r>
              <a:r>
                <a:rPr sz="1400" b="1" spc="200">
                  <a:uFillTx/>
                  <a:latin typeface="微软雅黑" panose="020B0503020204020204" charset="-122"/>
                  <a:ea typeface="微软雅黑" panose="020B0503020204020204" charset="-122"/>
                </a:rPr>
                <a:t>-19所示），点击下载按钮（图中箭头指向的位置）就可以把配音文件下载到本地电脑中。在本地电脑播放下载后的配音文件可以发现，现在的AI配音技术已经比较成熟，生成的配音质量已经可以达到专业配音员的水平。</a:t>
              </a:r>
              <a:endParaRPr sz="1400" b="1" spc="200">
                <a:solidFill>
                  <a:schemeClr val="tx1"/>
                </a:solidFill>
                <a:uFillTx/>
                <a:latin typeface="微软雅黑" panose="020B0503020204020204" charset="-122"/>
                <a:ea typeface="微软雅黑" panose="020B0503020204020204" charset="-122"/>
                <a:sym typeface="+mn-ea"/>
              </a:endParaRPr>
            </a:p>
          </p:txBody>
        </p:sp>
        <p:sp>
          <p:nvSpPr>
            <p:cNvPr id="17" name="矩形 16"/>
            <p:cNvSpPr/>
            <p:nvPr>
              <p:custDataLst>
                <p:tags r:id="rId7"/>
              </p:custDataLst>
            </p:nvPr>
          </p:nvSpPr>
          <p:spPr>
            <a:xfrm>
              <a:off x="1144" y="1352"/>
              <a:ext cx="441" cy="1039"/>
            </a:xfrm>
            <a:prstGeom prst="rect">
              <a:avLst/>
            </a:prstGeom>
            <a:solidFill>
              <a:schemeClr val="accent6"/>
            </a:solidFill>
            <a:ln w="12700" cap="flat" cmpd="sng" algn="ctr">
              <a:noFill/>
              <a:prstDash val="solid"/>
              <a:miter lim="800000"/>
            </a:ln>
            <a:effectLst/>
          </p:spPr>
          <p:txBody>
            <a:bodyPr rtlCol="0" anchor="ctr"/>
            <a:p>
              <a:pPr algn="ctr"/>
              <a:endParaRPr lang="zh-CN" altLang="en-US" sz="1400">
                <a:solidFill>
                  <a:srgbClr val="FFFFFF"/>
                </a:solidFill>
                <a:latin typeface="Arial" panose="020B0604020202020204" pitchFamily="34" charset="0"/>
                <a:ea typeface="微软雅黑" panose="020B0503020204020204" charset="-122"/>
              </a:endParaRPr>
            </a:p>
          </p:txBody>
        </p:sp>
      </p:grpSp>
      <p:grpSp>
        <p:nvGrpSpPr>
          <p:cNvPr id="4" name="组合 3"/>
          <p:cNvGrpSpPr/>
          <p:nvPr/>
        </p:nvGrpSpPr>
        <p:grpSpPr>
          <a:xfrm>
            <a:off x="-301625" y="184150"/>
            <a:ext cx="10284460" cy="761320"/>
            <a:chOff x="-475" y="290"/>
            <a:chExt cx="16196" cy="1199"/>
          </a:xfrm>
        </p:grpSpPr>
        <p:grpSp>
          <p:nvGrpSpPr>
            <p:cNvPr id="2" name="组合 1"/>
            <p:cNvGrpSpPr/>
            <p:nvPr userDrawn="1"/>
          </p:nvGrpSpPr>
          <p:grpSpPr>
            <a:xfrm rot="16200000">
              <a:off x="-663" y="478"/>
              <a:ext cx="1199" cy="823"/>
              <a:chOff x="5821505" y="-28185"/>
              <a:chExt cx="761320" cy="522378"/>
            </a:xfrm>
          </p:grpSpPr>
          <p:sp>
            <p:nvSpPr>
              <p:cNvPr id="8" name="弧形 7"/>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矩形 2"/>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6" name="文本框 5"/>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 语音类AIGC案例实践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8"/>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92430" y="1002030"/>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buFont typeface="Wingdings" panose="05000000000000000000" charset="0"/>
              <a:buChar char="n"/>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讯飞智作大模型的语音类功能用法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sp>
        <p:nvSpPr>
          <p:cNvPr id="6" name="文本框 5"/>
          <p:cNvSpPr txBox="1"/>
          <p:nvPr/>
        </p:nvSpPr>
        <p:spPr>
          <a:xfrm>
            <a:off x="3048000" y="3270250"/>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a:t>
            </a:r>
            <a:r>
              <a:rPr lang="en-US" altLang="zh-CN"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-13 讯飞智作页面</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2226" name="图片 1"/>
          <p:cNvPicPr>
            <a:picLocks noChangeAspect="1"/>
          </p:cNvPicPr>
          <p:nvPr/>
        </p:nvPicPr>
        <p:blipFill>
          <a:blip r:embed="rId2"/>
          <a:stretch>
            <a:fillRect/>
          </a:stretch>
        </p:blipFill>
        <p:spPr>
          <a:xfrm>
            <a:off x="507683" y="1667510"/>
            <a:ext cx="11176635" cy="1562100"/>
          </a:xfrm>
          <a:prstGeom prst="rect">
            <a:avLst/>
          </a:prstGeom>
          <a:noFill/>
          <a:ln w="9525">
            <a:noFill/>
          </a:ln>
        </p:spPr>
      </p:pic>
      <p:sp>
        <p:nvSpPr>
          <p:cNvPr id="2" name="文本框 1"/>
          <p:cNvSpPr txBox="1"/>
          <p:nvPr/>
        </p:nvSpPr>
        <p:spPr>
          <a:xfrm>
            <a:off x="3048000" y="5835650"/>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a:t>
            </a:r>
            <a:r>
              <a:rPr lang="en-US" altLang="zh-CN"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-14 讯飞配音页面</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2229" name="图片 3"/>
          <p:cNvPicPr>
            <a:picLocks noChangeAspect="1"/>
          </p:cNvPicPr>
          <p:nvPr/>
        </p:nvPicPr>
        <p:blipFill>
          <a:blip r:embed="rId3"/>
          <a:stretch>
            <a:fillRect/>
          </a:stretch>
        </p:blipFill>
        <p:spPr>
          <a:xfrm>
            <a:off x="508000" y="3761105"/>
            <a:ext cx="11137265" cy="1808480"/>
          </a:xfrm>
          <a:prstGeom prst="rect">
            <a:avLst/>
          </a:prstGeom>
          <a:noFill/>
          <a:ln w="9525">
            <a:noFill/>
          </a:ln>
        </p:spPr>
      </p:pic>
      <p:grpSp>
        <p:nvGrpSpPr>
          <p:cNvPr id="4" name="组合 3"/>
          <p:cNvGrpSpPr/>
          <p:nvPr/>
        </p:nvGrpSpPr>
        <p:grpSpPr>
          <a:xfrm>
            <a:off x="-301625" y="184150"/>
            <a:ext cx="10284460" cy="761320"/>
            <a:chOff x="-475" y="290"/>
            <a:chExt cx="16196" cy="1199"/>
          </a:xfrm>
        </p:grpSpPr>
        <p:grpSp>
          <p:nvGrpSpPr>
            <p:cNvPr id="5" name="组合 4"/>
            <p:cNvGrpSpPr/>
            <p:nvPr userDrawn="1"/>
          </p:nvGrpSpPr>
          <p:grpSpPr>
            <a:xfrm rot="16200000">
              <a:off x="-663" y="478"/>
              <a:ext cx="1199" cy="823"/>
              <a:chOff x="5821505" y="-28185"/>
              <a:chExt cx="761320" cy="522378"/>
            </a:xfrm>
          </p:grpSpPr>
          <p:sp>
            <p:nvSpPr>
              <p:cNvPr id="8" name="弧形 7"/>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 语音类AIGC案例实践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982980"/>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buFont typeface="Wingdings" panose="05000000000000000000" charset="0"/>
              <a:buChar char="n"/>
            </a:pPr>
            <a:r>
              <a:rPr lang="zh-CN" altLang="en-US" sz="1800" dirty="0">
                <a:solidFill>
                  <a:schemeClr val="tx1"/>
                </a:solidFill>
                <a:cs typeface="宋体" panose="02010600030101010101" pitchFamily="2" charset="-122"/>
                <a:sym typeface="Arial" panose="020B0604020202020204" pitchFamily="34" charset="0"/>
              </a:rPr>
              <a:t>讯飞智作</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大模型的语音类功能用法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sp>
        <p:nvSpPr>
          <p:cNvPr id="2" name="文本框 1"/>
          <p:cNvSpPr txBox="1"/>
          <p:nvPr/>
        </p:nvSpPr>
        <p:spPr>
          <a:xfrm>
            <a:off x="3048000" y="5972810"/>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a:t>
            </a:r>
            <a:r>
              <a:rPr lang="en-US" altLang="zh-CN"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-15 选择主播</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3251" name="图片 9"/>
          <p:cNvPicPr>
            <a:picLocks noChangeAspect="1"/>
          </p:cNvPicPr>
          <p:nvPr/>
        </p:nvPicPr>
        <p:blipFill>
          <a:blip r:embed="rId2"/>
          <a:stretch>
            <a:fillRect/>
          </a:stretch>
        </p:blipFill>
        <p:spPr>
          <a:xfrm>
            <a:off x="2448243" y="1690370"/>
            <a:ext cx="7295515" cy="4032250"/>
          </a:xfrm>
          <a:prstGeom prst="rect">
            <a:avLst/>
          </a:prstGeom>
          <a:noFill/>
          <a:ln w="9525">
            <a:noFill/>
          </a:ln>
        </p:spPr>
      </p:pic>
      <p:grpSp>
        <p:nvGrpSpPr>
          <p:cNvPr id="4" name="组合 3"/>
          <p:cNvGrpSpPr/>
          <p:nvPr/>
        </p:nvGrpSpPr>
        <p:grpSpPr>
          <a:xfrm>
            <a:off x="-301625" y="184150"/>
            <a:ext cx="10284460" cy="761320"/>
            <a:chOff x="-475" y="290"/>
            <a:chExt cx="16196" cy="1199"/>
          </a:xfrm>
        </p:grpSpPr>
        <p:grpSp>
          <p:nvGrpSpPr>
            <p:cNvPr id="5" name="组合 4"/>
            <p:cNvGrpSpPr/>
            <p:nvPr userDrawn="1"/>
          </p:nvGrpSpPr>
          <p:grpSpPr>
            <a:xfrm rot="16200000">
              <a:off x="-663" y="478"/>
              <a:ext cx="1199" cy="823"/>
              <a:chOff x="5821505" y="-28185"/>
              <a:chExt cx="761320" cy="522378"/>
            </a:xfrm>
          </p:grpSpPr>
          <p:sp>
            <p:nvSpPr>
              <p:cNvPr id="8" name="弧形 7"/>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 语音类AIGC案例实践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3"/>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510540" y="963295"/>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buFont typeface="Wingdings" panose="05000000000000000000" charset="0"/>
              <a:buChar char="n"/>
            </a:pPr>
            <a:r>
              <a:rPr lang="zh-CN" altLang="en-US" sz="1800" dirty="0">
                <a:solidFill>
                  <a:schemeClr val="tx1"/>
                </a:solidFill>
                <a:cs typeface="宋体" panose="02010600030101010101" pitchFamily="2" charset="-122"/>
                <a:sym typeface="Arial" panose="020B0604020202020204" pitchFamily="34" charset="0"/>
              </a:rPr>
              <a:t>讯飞智作</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大模型的语音类功能用法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sp>
        <p:nvSpPr>
          <p:cNvPr id="2" name="文本框 1"/>
          <p:cNvSpPr txBox="1"/>
          <p:nvPr>
            <p:custDataLst>
              <p:tags r:id="rId2"/>
            </p:custDataLst>
          </p:nvPr>
        </p:nvSpPr>
        <p:spPr>
          <a:xfrm>
            <a:off x="685800" y="5466715"/>
            <a:ext cx="5029835"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a:t>
            </a:r>
            <a:r>
              <a:rPr lang="en-US" altLang="zh-CN"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-16 作品命名页面</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4275" name="图片 5"/>
          <p:cNvPicPr>
            <a:picLocks noChangeAspect="1"/>
          </p:cNvPicPr>
          <p:nvPr>
            <p:custDataLst>
              <p:tags r:id="rId3"/>
            </p:custDataLst>
          </p:nvPr>
        </p:nvPicPr>
        <p:blipFill>
          <a:blip r:embed="rId4"/>
          <a:srcRect l="883" r="1263"/>
          <a:stretch>
            <a:fillRect/>
          </a:stretch>
        </p:blipFill>
        <p:spPr>
          <a:xfrm>
            <a:off x="685800" y="1818005"/>
            <a:ext cx="5030470" cy="3341370"/>
          </a:xfrm>
          <a:prstGeom prst="rect">
            <a:avLst/>
          </a:prstGeom>
          <a:noFill/>
          <a:ln w="9525">
            <a:noFill/>
          </a:ln>
        </p:spPr>
      </p:pic>
      <p:pic>
        <p:nvPicPr>
          <p:cNvPr id="54277" name="图片 6"/>
          <p:cNvPicPr>
            <a:picLocks noChangeAspect="1"/>
          </p:cNvPicPr>
          <p:nvPr>
            <p:custDataLst>
              <p:tags r:id="rId5"/>
            </p:custDataLst>
          </p:nvPr>
        </p:nvPicPr>
        <p:blipFill>
          <a:blip r:embed="rId6"/>
          <a:stretch>
            <a:fillRect/>
          </a:stretch>
        </p:blipFill>
        <p:spPr>
          <a:xfrm>
            <a:off x="6276340" y="1835150"/>
            <a:ext cx="5049520" cy="3298825"/>
          </a:xfrm>
          <a:prstGeom prst="rect">
            <a:avLst/>
          </a:prstGeom>
          <a:noFill/>
          <a:ln w="9525">
            <a:noFill/>
          </a:ln>
        </p:spPr>
      </p:pic>
      <p:sp>
        <p:nvSpPr>
          <p:cNvPr id="3" name="文本框 2"/>
          <p:cNvSpPr txBox="1"/>
          <p:nvPr>
            <p:custDataLst>
              <p:tags r:id="rId7"/>
            </p:custDataLst>
          </p:nvPr>
        </p:nvSpPr>
        <p:spPr>
          <a:xfrm>
            <a:off x="6276340" y="5466715"/>
            <a:ext cx="5029835"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a:t>
            </a:r>
            <a:r>
              <a:rPr lang="en-US" altLang="zh-CN"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-17 订单支付页面</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4" name="组合 3"/>
          <p:cNvGrpSpPr/>
          <p:nvPr/>
        </p:nvGrpSpPr>
        <p:grpSpPr>
          <a:xfrm>
            <a:off x="-301625" y="184150"/>
            <a:ext cx="10284460" cy="761320"/>
            <a:chOff x="-475" y="290"/>
            <a:chExt cx="16196" cy="1199"/>
          </a:xfrm>
        </p:grpSpPr>
        <p:grpSp>
          <p:nvGrpSpPr>
            <p:cNvPr id="5" name="组合 4"/>
            <p:cNvGrpSpPr/>
            <p:nvPr userDrawn="1"/>
          </p:nvGrpSpPr>
          <p:grpSpPr>
            <a:xfrm rot="16200000">
              <a:off x="-663" y="478"/>
              <a:ext cx="1199" cy="823"/>
              <a:chOff x="5821505" y="-28185"/>
              <a:chExt cx="761320" cy="522378"/>
            </a:xfrm>
          </p:grpSpPr>
          <p:sp>
            <p:nvSpPr>
              <p:cNvPr id="8" name="弧形 7"/>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 语音类AIGC案例实践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8"/>
    </p:custData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510540" y="1044575"/>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buFont typeface="Wingdings" panose="05000000000000000000" charset="0"/>
              <a:buChar char="n"/>
            </a:pPr>
            <a:r>
              <a:rPr lang="zh-CN" altLang="en-US" sz="1800" dirty="0">
                <a:solidFill>
                  <a:schemeClr val="tx1"/>
                </a:solidFill>
                <a:cs typeface="宋体" panose="02010600030101010101" pitchFamily="2" charset="-122"/>
                <a:sym typeface="Arial" panose="020B0604020202020204" pitchFamily="34" charset="0"/>
              </a:rPr>
              <a:t>讯飞智作</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大模型的语音类功能用法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55299" name="图片 7"/>
          <p:cNvPicPr>
            <a:picLocks noChangeAspect="1"/>
          </p:cNvPicPr>
          <p:nvPr/>
        </p:nvPicPr>
        <p:blipFill>
          <a:blip r:embed="rId2"/>
          <a:stretch>
            <a:fillRect/>
          </a:stretch>
        </p:blipFill>
        <p:spPr>
          <a:xfrm>
            <a:off x="2751138" y="1713230"/>
            <a:ext cx="6689725" cy="2548890"/>
          </a:xfrm>
          <a:prstGeom prst="rect">
            <a:avLst/>
          </a:prstGeom>
          <a:noFill/>
          <a:ln w="9525">
            <a:noFill/>
          </a:ln>
        </p:spPr>
      </p:pic>
      <p:sp>
        <p:nvSpPr>
          <p:cNvPr id="6" name="文本框 5"/>
          <p:cNvSpPr txBox="1"/>
          <p:nvPr/>
        </p:nvSpPr>
        <p:spPr>
          <a:xfrm>
            <a:off x="3048000" y="4276725"/>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a:t>
            </a:r>
            <a:r>
              <a:rPr lang="en-US" altLang="zh-CN"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-18 下载页面</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文本框 3"/>
          <p:cNvSpPr txBox="1"/>
          <p:nvPr/>
        </p:nvSpPr>
        <p:spPr>
          <a:xfrm>
            <a:off x="3048000" y="6225540"/>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a:t>
            </a:r>
            <a:r>
              <a:rPr lang="en-US" altLang="zh-CN"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-19 点击下载按钮</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5301" name="图片 8"/>
          <p:cNvPicPr>
            <a:picLocks noChangeAspect="1"/>
          </p:cNvPicPr>
          <p:nvPr/>
        </p:nvPicPr>
        <p:blipFill>
          <a:blip r:embed="rId3"/>
          <a:stretch>
            <a:fillRect/>
          </a:stretch>
        </p:blipFill>
        <p:spPr>
          <a:xfrm>
            <a:off x="2792413" y="4711700"/>
            <a:ext cx="6607175" cy="1165225"/>
          </a:xfrm>
          <a:prstGeom prst="rect">
            <a:avLst/>
          </a:prstGeom>
          <a:noFill/>
          <a:ln w="9525">
            <a:noFill/>
          </a:ln>
        </p:spPr>
      </p:pic>
      <p:grpSp>
        <p:nvGrpSpPr>
          <p:cNvPr id="2" name="组合 1"/>
          <p:cNvGrpSpPr/>
          <p:nvPr/>
        </p:nvGrpSpPr>
        <p:grpSpPr>
          <a:xfrm>
            <a:off x="-301625" y="184150"/>
            <a:ext cx="10284460" cy="761320"/>
            <a:chOff x="-475" y="290"/>
            <a:chExt cx="16196" cy="1199"/>
          </a:xfrm>
        </p:grpSpPr>
        <p:grpSp>
          <p:nvGrpSpPr>
            <p:cNvPr id="5" name="组合 4"/>
            <p:cNvGrpSpPr/>
            <p:nvPr userDrawn="1"/>
          </p:nvGrpSpPr>
          <p:grpSpPr>
            <a:xfrm rot="16200000">
              <a:off x="-663" y="478"/>
              <a:ext cx="1199" cy="823"/>
              <a:chOff x="5821505" y="-28185"/>
              <a:chExt cx="761320" cy="522378"/>
            </a:xfrm>
          </p:grpSpPr>
          <p:sp>
            <p:nvSpPr>
              <p:cNvPr id="8" name="弧形 7"/>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 语音类AIGC案例实践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571639"/>
            <a:ext cx="461581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4.5 </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视频类</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AIGC</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应用实践</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36731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930275" y="3695700"/>
            <a:ext cx="4114800" cy="860425"/>
          </a:xfrm>
          <a:prstGeom prst="rect">
            <a:avLst/>
          </a:prstGeom>
          <a:noFill/>
        </p:spPr>
        <p:txBody>
          <a:bodyPr wrap="square" rtlCol="0">
            <a:spAutoFit/>
          </a:bodyPr>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4.5.1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视频</a:t>
            </a:r>
            <a:r>
              <a:rPr 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应用场景</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4.5.2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代表性视频类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4.5.3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视频</a:t>
            </a:r>
            <a:r>
              <a:rPr 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案例实践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945515"/>
            <a:ext cx="11681460" cy="133794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5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视频类AIGC是指利用人工智能技术，特别是深度学习、机器学习等算法，自动创建或处理视频内容的技术。</a:t>
            </a: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它能根据给定的文本、图像或其他数据，自动生成符合描述的视频内容，涵盖文生视频、图生视频、视频风格化、人物动态化等多个方向</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。这一技术在创意设计、影视制作等领域</a:t>
            </a:r>
            <a:r>
              <a:rPr lang="zh-CN" altLang="en-US" sz="1800" dirty="0">
                <a:solidFill>
                  <a:schemeClr val="tx1"/>
                </a:solidFill>
                <a:cs typeface="宋体" panose="02010600030101010101" pitchFamily="2" charset="-122"/>
                <a:sym typeface="Arial" panose="020B0604020202020204" pitchFamily="34" charset="0"/>
              </a:rPr>
              <a:t>潜力</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巨大，极大地提升了视频内容的生产效率和质量</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3" name="图片 2"/>
          <p:cNvPicPr/>
          <p:nvPr/>
        </p:nvPicPr>
        <p:blipFill>
          <a:blip r:embed="rId2"/>
        </p:blipFill>
        <p:spPr>
          <a:xfrm>
            <a:off x="739775" y="2627630"/>
            <a:ext cx="3593465" cy="3419475"/>
          </a:xfrm>
          <a:prstGeom prst="rect">
            <a:avLst/>
          </a:prstGeom>
        </p:spPr>
      </p:pic>
      <p:pic>
        <p:nvPicPr>
          <p:cNvPr id="7" name="图片 6"/>
          <p:cNvPicPr/>
          <p:nvPr/>
        </p:nvPicPr>
        <p:blipFill>
          <a:blip r:embed="rId3"/>
        </p:blipFill>
        <p:spPr>
          <a:xfrm>
            <a:off x="5274310" y="2627630"/>
            <a:ext cx="6096000" cy="3429000"/>
          </a:xfrm>
          <a:prstGeom prst="rect">
            <a:avLst/>
          </a:prstGeom>
        </p:spPr>
      </p:pic>
      <p:grpSp>
        <p:nvGrpSpPr>
          <p:cNvPr id="4" name="组合 3"/>
          <p:cNvGrpSpPr/>
          <p:nvPr/>
        </p:nvGrpSpPr>
        <p:grpSpPr>
          <a:xfrm>
            <a:off x="-301625" y="184150"/>
            <a:ext cx="10284460" cy="761320"/>
            <a:chOff x="-475" y="290"/>
            <a:chExt cx="16196" cy="1199"/>
          </a:xfrm>
        </p:grpSpPr>
        <p:grpSp>
          <p:nvGrpSpPr>
            <p:cNvPr id="5" name="组合 4"/>
            <p:cNvGrpSpPr/>
            <p:nvPr userDrawn="1"/>
          </p:nvGrpSpPr>
          <p:grpSpPr>
            <a:xfrm rot="16200000">
              <a:off x="-663" y="478"/>
              <a:ext cx="1199" cy="823"/>
              <a:chOff x="5821505" y="-28185"/>
              <a:chExt cx="761320" cy="522378"/>
            </a:xfrm>
          </p:grpSpPr>
          <p:sp>
            <p:nvSpPr>
              <p:cNvPr id="8" name="弧形 7"/>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.5视频类AIGC应用实践</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 人工智能的诞生</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Text Placeholder 33"/>
          <p:cNvSpPr txBox="1"/>
          <p:nvPr>
            <p:custDataLst>
              <p:tags r:id="rId6"/>
            </p:custDataLst>
          </p:nvPr>
        </p:nvSpPr>
        <p:spPr>
          <a:xfrm>
            <a:off x="422910" y="1475740"/>
            <a:ext cx="11343005" cy="1707515"/>
          </a:xfrm>
          <a:prstGeom prst="rect">
            <a:avLst/>
          </a:prstGeom>
          <a:noFill/>
        </p:spPr>
        <p:txBody>
          <a:bodyPr wrap="square" rtlCol="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在这次会议上，“人工智能”这个词汇被约翰.麦卡锡（John McCarthy）首次提出。与会者们不仅对人工智能的研究和应用前景进行了深入探讨，还提出了许多重要的观点和思路，为人工智能的发展奠定了基础。</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这次会议的召开标志着人工智能作为一个独立学科的正式诞生，因此，达特茅斯会议被称为“人工智能的开端”，1956年也被称为“人工智能元年”</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。这次会议不仅为人工智能的研究和发展奠定了基础，还为人类带来了巨大的变革和进步</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06" name="图片 105"/>
          <p:cNvPicPr/>
          <p:nvPr/>
        </p:nvPicPr>
        <p:blipFill>
          <a:blip r:embed="rId7"/>
          <a:stretch>
            <a:fillRect/>
          </a:stretch>
        </p:blipFill>
        <p:spPr>
          <a:xfrm>
            <a:off x="1113790" y="3048635"/>
            <a:ext cx="4603750" cy="3453130"/>
          </a:xfrm>
          <a:prstGeom prst="rect">
            <a:avLst/>
          </a:prstGeom>
          <a:noFill/>
          <a:ln w="9525">
            <a:noFill/>
          </a:ln>
          <a:effectLst>
            <a:reflection blurRad="6350" stA="52000" endA="300" endPos="35000" dir="5400000" sy="-100000" algn="bl" rotWithShape="0"/>
          </a:effectLst>
        </p:spPr>
      </p:pic>
      <p:pic>
        <p:nvPicPr>
          <p:cNvPr id="3" name="http://photo-static-api.fotomore.com/creative/vcg/veer/400/new/VCG41N683716096.jpg?uid=386&amp;timestamp=1711091825&amp;sign=f9aa0d24abcff2dd48b77ee7f36db7d8" descr="网络安全概念商人锁定数字屏幕，对比，虚拟屏幕与顾问做演示在背景封闭挂锁数字，网络安全，密钥想加密"/>
          <p:cNvPicPr>
            <a:picLocks noChangeAspect="1"/>
          </p:cNvPicPr>
          <p:nvPr/>
        </p:nvPicPr>
        <p:blipFill>
          <a:blip r:embed="rId8"/>
          <a:stretch>
            <a:fillRect/>
          </a:stretch>
        </p:blipFill>
        <p:spPr>
          <a:xfrm>
            <a:off x="5883910" y="3048635"/>
            <a:ext cx="5194935" cy="3453765"/>
          </a:xfrm>
          <a:prstGeom prst="rect">
            <a:avLst/>
          </a:prstGeom>
          <a:effectLst>
            <a:reflection blurRad="6350" stA="52000" endA="300" endPos="35000" dir="5400000" sy="-100000" algn="bl" rotWithShape="0"/>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1014095"/>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视频类AIGC在多个领域拥有广泛的应用场景，以下是一些主要的应用方向：</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6" name="组合 25"/>
          <p:cNvGrpSpPr/>
          <p:nvPr>
            <p:custDataLst>
              <p:tags r:id="rId2"/>
            </p:custDataLst>
          </p:nvPr>
        </p:nvGrpSpPr>
        <p:grpSpPr>
          <a:xfrm>
            <a:off x="-17046" y="1835150"/>
            <a:ext cx="11791216" cy="4255886"/>
            <a:chOff x="1376" y="3297"/>
            <a:chExt cx="15155" cy="5469"/>
          </a:xfrm>
        </p:grpSpPr>
        <p:pic>
          <p:nvPicPr>
            <p:cNvPr id="34" name="图片 3" descr="343439383331313b343532303031393bd2b5bca8b9dcc0ed"/>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4212" y="3310"/>
              <a:ext cx="567" cy="567"/>
            </a:xfrm>
            <a:prstGeom prst="rect">
              <a:avLst/>
            </a:prstGeom>
            <a:effectLst>
              <a:outerShdw blurRad="190500" sx="102000" sy="102000" algn="ctr" rotWithShape="0">
                <a:schemeClr val="accent1">
                  <a:alpha val="12000"/>
                </a:schemeClr>
              </a:outerShdw>
            </a:effectLst>
          </p:spPr>
        </p:pic>
        <p:cxnSp>
          <p:nvCxnSpPr>
            <p:cNvPr id="4" name="直接连接符 3"/>
            <p:cNvCxnSpPr/>
            <p:nvPr>
              <p:custDataLst>
                <p:tags r:id="rId6"/>
              </p:custDataLst>
            </p:nvPr>
          </p:nvCxnSpPr>
          <p:spPr>
            <a:xfrm>
              <a:off x="1376" y="4122"/>
              <a:ext cx="13377"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7"/>
              </p:custDataLst>
            </p:nvPr>
          </p:nvCxnSpPr>
          <p:spPr>
            <a:xfrm flipV="1">
              <a:off x="1421" y="7673"/>
              <a:ext cx="13332" cy="3"/>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9" name="弧形 98"/>
            <p:cNvSpPr>
              <a:spLocks noChangeAspect="1"/>
            </p:cNvSpPr>
            <p:nvPr>
              <p:custDataLst>
                <p:tags r:id="rId8"/>
              </p:custDataLst>
            </p:nvPr>
          </p:nvSpPr>
          <p:spPr>
            <a:xfrm>
              <a:off x="12976" y="4122"/>
              <a:ext cx="3555" cy="3555"/>
            </a:xfrm>
            <a:prstGeom prst="arc">
              <a:avLst>
                <a:gd name="adj1" fmla="val 16182496"/>
                <a:gd name="adj2" fmla="val 5427152"/>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pic>
          <p:nvPicPr>
            <p:cNvPr id="5" name="图片 7" descr="343439383331313b343532303032333bc6f3d2b5bcf2bde9"/>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7554" y="3297"/>
              <a:ext cx="567" cy="567"/>
            </a:xfrm>
            <a:prstGeom prst="rect">
              <a:avLst/>
            </a:prstGeom>
            <a:effectLst>
              <a:outerShdw blurRad="190500" sx="102000" sy="102000" algn="ctr" rotWithShape="0">
                <a:schemeClr val="accent2">
                  <a:alpha val="12000"/>
                </a:schemeClr>
              </a:outerShdw>
            </a:effectLst>
          </p:spPr>
        </p:pic>
        <p:sp>
          <p:nvSpPr>
            <p:cNvPr id="8" name="矩形 7"/>
            <p:cNvSpPr/>
            <p:nvPr>
              <p:custDataLst>
                <p:tags r:id="rId12"/>
              </p:custDataLst>
            </p:nvPr>
          </p:nvSpPr>
          <p:spPr>
            <a:xfrm>
              <a:off x="3187" y="4526"/>
              <a:ext cx="2527" cy="588"/>
            </a:xfrm>
            <a:prstGeom prst="rect">
              <a:avLst/>
            </a:prstGeom>
            <a:noFill/>
          </p:spPr>
          <p:txBody>
            <a:bodyPr wrap="square" lIns="0" tIns="0" rIns="0" bIns="0" rtlCol="0" anchor="ctr" anchorCtr="0">
              <a:noAutofit/>
            </a:bodyPr>
            <a:p>
              <a:pPr algn="ctr">
                <a:spcBef>
                  <a:spcPct val="0"/>
                </a:spcBef>
                <a:spcAft>
                  <a:spcPct val="0"/>
                </a:spcAft>
              </a:pPr>
              <a:r>
                <a:rPr lang="zh-CN" altLang="en-US" b="1" dirty="0">
                  <a:solidFill>
                    <a:schemeClr val="tx1"/>
                  </a:solidFill>
                  <a:latin typeface="+mn-ea"/>
                  <a:cs typeface="+mn-ea"/>
                </a:rPr>
                <a:t>影视制作</a:t>
              </a:r>
              <a:endParaRPr lang="zh-CN" altLang="en-US" b="1" dirty="0">
                <a:solidFill>
                  <a:schemeClr val="tx1"/>
                </a:solidFill>
                <a:latin typeface="+mn-ea"/>
                <a:cs typeface="+mn-ea"/>
              </a:endParaRPr>
            </a:p>
            <a:p>
              <a:pPr algn="ctr">
                <a:spcBef>
                  <a:spcPct val="0"/>
                </a:spcBef>
                <a:spcAft>
                  <a:spcPct val="0"/>
                </a:spcAft>
              </a:pPr>
              <a:r>
                <a:rPr lang="zh-CN" altLang="en-US" b="1" dirty="0">
                  <a:solidFill>
                    <a:schemeClr val="tx1"/>
                  </a:solidFill>
                  <a:latin typeface="+mn-ea"/>
                  <a:cs typeface="+mn-ea"/>
                </a:rPr>
                <a:t>与后期制作</a:t>
              </a:r>
              <a:endParaRPr lang="zh-CN" altLang="en-US" b="1" dirty="0">
                <a:solidFill>
                  <a:schemeClr val="tx1"/>
                </a:solidFill>
                <a:latin typeface="+mn-ea"/>
                <a:cs typeface="+mn-ea"/>
              </a:endParaRPr>
            </a:p>
          </p:txBody>
        </p:sp>
        <p:sp>
          <p:nvSpPr>
            <p:cNvPr id="115" name="等腰三角形 112"/>
            <p:cNvSpPr/>
            <p:nvPr>
              <p:custDataLst>
                <p:tags r:id="rId13"/>
              </p:custDataLst>
            </p:nvPr>
          </p:nvSpPr>
          <p:spPr>
            <a:xfrm>
              <a:off x="4384" y="4002"/>
              <a:ext cx="213" cy="252"/>
            </a:xfrm>
            <a:custGeom>
              <a:avLst/>
              <a:gdLst>
                <a:gd name="connsiteX0" fmla="*/ 111367 w 364207"/>
                <a:gd name="connsiteY0" fmla="*/ 11834 h 431867"/>
                <a:gd name="connsiteX1" fmla="*/ 331597 w 364207"/>
                <a:gd name="connsiteY1" fmla="*/ 155650 h 431867"/>
                <a:gd name="connsiteX2" fmla="*/ 331597 w 364207"/>
                <a:gd name="connsiteY2" fmla="*/ 276219 h 431867"/>
                <a:gd name="connsiteX3" fmla="*/ 111367 w 364207"/>
                <a:gd name="connsiteY3" fmla="*/ 420034 h 431867"/>
                <a:gd name="connsiteX4" fmla="*/ 0 w 364207"/>
                <a:gd name="connsiteY4" fmla="*/ 359750 h 431867"/>
                <a:gd name="connsiteX5" fmla="*/ 0 w 364207"/>
                <a:gd name="connsiteY5" fmla="*/ 72118 h 431867"/>
                <a:gd name="connsiteX6" fmla="*/ 111367 w 364207"/>
                <a:gd name="connsiteY6" fmla="*/ 11834 h 43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207" h="431867">
                  <a:moveTo>
                    <a:pt x="111367" y="11834"/>
                  </a:moveTo>
                  <a:lnTo>
                    <a:pt x="331597" y="155650"/>
                  </a:lnTo>
                  <a:cubicBezTo>
                    <a:pt x="375077" y="184044"/>
                    <a:pt x="375077" y="247825"/>
                    <a:pt x="331597" y="276219"/>
                  </a:cubicBezTo>
                  <a:lnTo>
                    <a:pt x="111367" y="420034"/>
                  </a:lnTo>
                  <a:cubicBezTo>
                    <a:pt x="63479" y="451306"/>
                    <a:pt x="0" y="416944"/>
                    <a:pt x="0" y="359750"/>
                  </a:cubicBezTo>
                  <a:lnTo>
                    <a:pt x="0" y="72118"/>
                  </a:lnTo>
                  <a:cubicBezTo>
                    <a:pt x="0" y="14924"/>
                    <a:pt x="63479" y="-19438"/>
                    <a:pt x="111367" y="11834"/>
                  </a:cubicBezTo>
                </a:path>
              </a:pathLst>
            </a:custGeom>
            <a:gradFill>
              <a:gsLst>
                <a:gs pos="0">
                  <a:schemeClr val="accent1">
                    <a:lumMod val="60000"/>
                    <a:lumOff val="40000"/>
                    <a:alpha val="100000"/>
                  </a:schemeClr>
                </a:gs>
                <a:gs pos="99000">
                  <a:schemeClr val="accent1">
                    <a:alpha val="100000"/>
                  </a:schemeClr>
                </a:gs>
              </a:gsLst>
              <a:lin ang="5400000" scaled="1"/>
            </a:gradFill>
            <a:ln>
              <a:noFill/>
            </a:ln>
            <a:effectLst>
              <a:outerShdw blurRad="63500" dist="114300" dir="3900000" sx="102000" sy="1020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36" name="图片 22" descr="343435383036303b343532343136373bcfeec4bfd0e8c7f3"/>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10897" y="3347"/>
              <a:ext cx="567" cy="567"/>
            </a:xfrm>
            <a:prstGeom prst="rect">
              <a:avLst/>
            </a:prstGeom>
            <a:effectLst>
              <a:outerShdw blurRad="190500" sx="102000" sy="102000" algn="ctr" rotWithShape="0">
                <a:schemeClr val="accent3">
                  <a:alpha val="12000"/>
                </a:schemeClr>
              </a:outerShdw>
            </a:effectLst>
          </p:spPr>
        </p:pic>
        <p:sp>
          <p:nvSpPr>
            <p:cNvPr id="11" name="矩形 10"/>
            <p:cNvSpPr/>
            <p:nvPr>
              <p:custDataLst>
                <p:tags r:id="rId17"/>
              </p:custDataLst>
            </p:nvPr>
          </p:nvSpPr>
          <p:spPr>
            <a:xfrm>
              <a:off x="6525" y="4526"/>
              <a:ext cx="2527" cy="588"/>
            </a:xfrm>
            <a:prstGeom prst="rect">
              <a:avLst/>
            </a:prstGeom>
            <a:noFill/>
          </p:spPr>
          <p:txBody>
            <a:bodyPr wrap="square" lIns="0" tIns="0" rIns="0" bIns="0" rtlCol="0" anchor="ctr" anchorCtr="0">
              <a:noAutofit/>
            </a:bodyPr>
            <a:p>
              <a:pPr algn="ctr">
                <a:spcBef>
                  <a:spcPct val="0"/>
                </a:spcBef>
                <a:spcAft>
                  <a:spcPct val="0"/>
                </a:spcAft>
              </a:pPr>
              <a:r>
                <a:rPr lang="zh-CN" altLang="en-US" b="1">
                  <a:solidFill>
                    <a:schemeClr val="tx1"/>
                  </a:solidFill>
                  <a:latin typeface="+mn-ea"/>
                  <a:cs typeface="+mn-ea"/>
                </a:rPr>
                <a:t>短视频与直播</a:t>
              </a:r>
              <a:endParaRPr lang="zh-CN" altLang="en-US" b="1">
                <a:solidFill>
                  <a:schemeClr val="tx1"/>
                </a:solidFill>
                <a:latin typeface="+mn-ea"/>
                <a:cs typeface="+mn-ea"/>
              </a:endParaRPr>
            </a:p>
          </p:txBody>
        </p:sp>
        <p:sp>
          <p:nvSpPr>
            <p:cNvPr id="116" name="等腰三角形 112"/>
            <p:cNvSpPr/>
            <p:nvPr>
              <p:custDataLst>
                <p:tags r:id="rId18"/>
              </p:custDataLst>
            </p:nvPr>
          </p:nvSpPr>
          <p:spPr>
            <a:xfrm>
              <a:off x="7659" y="4002"/>
              <a:ext cx="213" cy="252"/>
            </a:xfrm>
            <a:custGeom>
              <a:avLst/>
              <a:gdLst>
                <a:gd name="connsiteX0" fmla="*/ 111367 w 364207"/>
                <a:gd name="connsiteY0" fmla="*/ 11834 h 431867"/>
                <a:gd name="connsiteX1" fmla="*/ 331597 w 364207"/>
                <a:gd name="connsiteY1" fmla="*/ 155650 h 431867"/>
                <a:gd name="connsiteX2" fmla="*/ 331597 w 364207"/>
                <a:gd name="connsiteY2" fmla="*/ 276219 h 431867"/>
                <a:gd name="connsiteX3" fmla="*/ 111367 w 364207"/>
                <a:gd name="connsiteY3" fmla="*/ 420034 h 431867"/>
                <a:gd name="connsiteX4" fmla="*/ 0 w 364207"/>
                <a:gd name="connsiteY4" fmla="*/ 359750 h 431867"/>
                <a:gd name="connsiteX5" fmla="*/ 0 w 364207"/>
                <a:gd name="connsiteY5" fmla="*/ 72118 h 431867"/>
                <a:gd name="connsiteX6" fmla="*/ 111367 w 364207"/>
                <a:gd name="connsiteY6" fmla="*/ 11834 h 43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207" h="431867">
                  <a:moveTo>
                    <a:pt x="111367" y="11834"/>
                  </a:moveTo>
                  <a:lnTo>
                    <a:pt x="331597" y="155650"/>
                  </a:lnTo>
                  <a:cubicBezTo>
                    <a:pt x="375077" y="184044"/>
                    <a:pt x="375077" y="247825"/>
                    <a:pt x="331597" y="276219"/>
                  </a:cubicBezTo>
                  <a:lnTo>
                    <a:pt x="111367" y="420034"/>
                  </a:lnTo>
                  <a:cubicBezTo>
                    <a:pt x="63479" y="451306"/>
                    <a:pt x="0" y="416944"/>
                    <a:pt x="0" y="359750"/>
                  </a:cubicBezTo>
                  <a:lnTo>
                    <a:pt x="0" y="72118"/>
                  </a:lnTo>
                  <a:cubicBezTo>
                    <a:pt x="0" y="14924"/>
                    <a:pt x="63479" y="-19438"/>
                    <a:pt x="111367" y="11834"/>
                  </a:cubicBezTo>
                </a:path>
              </a:pathLst>
            </a:custGeom>
            <a:gradFill>
              <a:gsLst>
                <a:gs pos="0">
                  <a:schemeClr val="accent2">
                    <a:lumMod val="60000"/>
                    <a:lumOff val="40000"/>
                    <a:alpha val="100000"/>
                  </a:schemeClr>
                </a:gs>
                <a:gs pos="99000">
                  <a:schemeClr val="accent2">
                    <a:alpha val="100000"/>
                  </a:schemeClr>
                </a:gs>
              </a:gsLst>
              <a:lin ang="5400000" scaled="1"/>
            </a:gradFill>
            <a:ln>
              <a:noFill/>
            </a:ln>
            <a:effectLst>
              <a:outerShdw blurRad="63500" dist="114300" dir="3900000" sx="102000" sy="102000" algn="ctr"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4" name="矩形 13"/>
            <p:cNvSpPr/>
            <p:nvPr>
              <p:custDataLst>
                <p:tags r:id="rId19"/>
              </p:custDataLst>
            </p:nvPr>
          </p:nvSpPr>
          <p:spPr>
            <a:xfrm>
              <a:off x="9862" y="4526"/>
              <a:ext cx="2527" cy="588"/>
            </a:xfrm>
            <a:prstGeom prst="rect">
              <a:avLst/>
            </a:prstGeom>
            <a:noFill/>
          </p:spPr>
          <p:txBody>
            <a:bodyPr wrap="square" lIns="0" tIns="0" rIns="0" bIns="0" rtlCol="0" anchor="ctr" anchorCtr="0">
              <a:noAutofit/>
            </a:bodyPr>
            <a:p>
              <a:pPr algn="ctr">
                <a:spcBef>
                  <a:spcPct val="0"/>
                </a:spcBef>
                <a:spcAft>
                  <a:spcPct val="0"/>
                </a:spcAft>
              </a:pPr>
              <a:r>
                <a:rPr lang="zh-CN" altLang="en-US" b="1">
                  <a:solidFill>
                    <a:schemeClr val="tx1"/>
                  </a:solidFill>
                  <a:latin typeface="+mn-ea"/>
                  <a:cs typeface="+mn-ea"/>
                </a:rPr>
                <a:t>广告与营销</a:t>
              </a:r>
              <a:endParaRPr lang="zh-CN" altLang="en-US" b="1">
                <a:solidFill>
                  <a:schemeClr val="tx1"/>
                </a:solidFill>
                <a:latin typeface="+mn-ea"/>
                <a:cs typeface="+mn-ea"/>
              </a:endParaRPr>
            </a:p>
          </p:txBody>
        </p:sp>
        <p:pic>
          <p:nvPicPr>
            <p:cNvPr id="15" name="图片 21" descr="343439383331313b343532303033363bd3aad2b5ccfcc5e4d6c3"/>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14073" y="3361"/>
              <a:ext cx="567" cy="567"/>
            </a:xfrm>
            <a:prstGeom prst="rect">
              <a:avLst/>
            </a:prstGeom>
            <a:effectLst>
              <a:outerShdw blurRad="190500" sx="102000" sy="102000" algn="ctr" rotWithShape="0">
                <a:schemeClr val="accent4">
                  <a:alpha val="12000"/>
                </a:schemeClr>
              </a:outerShdw>
            </a:effectLst>
          </p:spPr>
        </p:pic>
        <p:sp>
          <p:nvSpPr>
            <p:cNvPr id="118" name="等腰三角形 112"/>
            <p:cNvSpPr/>
            <p:nvPr>
              <p:custDataLst>
                <p:tags r:id="rId23"/>
              </p:custDataLst>
            </p:nvPr>
          </p:nvSpPr>
          <p:spPr>
            <a:xfrm>
              <a:off x="10992" y="4002"/>
              <a:ext cx="213" cy="252"/>
            </a:xfrm>
            <a:custGeom>
              <a:avLst/>
              <a:gdLst>
                <a:gd name="connsiteX0" fmla="*/ 111367 w 364207"/>
                <a:gd name="connsiteY0" fmla="*/ 11834 h 431867"/>
                <a:gd name="connsiteX1" fmla="*/ 331597 w 364207"/>
                <a:gd name="connsiteY1" fmla="*/ 155650 h 431867"/>
                <a:gd name="connsiteX2" fmla="*/ 331597 w 364207"/>
                <a:gd name="connsiteY2" fmla="*/ 276219 h 431867"/>
                <a:gd name="connsiteX3" fmla="*/ 111367 w 364207"/>
                <a:gd name="connsiteY3" fmla="*/ 420034 h 431867"/>
                <a:gd name="connsiteX4" fmla="*/ 0 w 364207"/>
                <a:gd name="connsiteY4" fmla="*/ 359750 h 431867"/>
                <a:gd name="connsiteX5" fmla="*/ 0 w 364207"/>
                <a:gd name="connsiteY5" fmla="*/ 72118 h 431867"/>
                <a:gd name="connsiteX6" fmla="*/ 111367 w 364207"/>
                <a:gd name="connsiteY6" fmla="*/ 11834 h 43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207" h="431867">
                  <a:moveTo>
                    <a:pt x="111367" y="11834"/>
                  </a:moveTo>
                  <a:lnTo>
                    <a:pt x="331597" y="155650"/>
                  </a:lnTo>
                  <a:cubicBezTo>
                    <a:pt x="375077" y="184044"/>
                    <a:pt x="375077" y="247825"/>
                    <a:pt x="331597" y="276219"/>
                  </a:cubicBezTo>
                  <a:lnTo>
                    <a:pt x="111367" y="420034"/>
                  </a:lnTo>
                  <a:cubicBezTo>
                    <a:pt x="63479" y="451306"/>
                    <a:pt x="0" y="416944"/>
                    <a:pt x="0" y="359750"/>
                  </a:cubicBezTo>
                  <a:lnTo>
                    <a:pt x="0" y="72118"/>
                  </a:lnTo>
                  <a:cubicBezTo>
                    <a:pt x="0" y="14924"/>
                    <a:pt x="63479" y="-19438"/>
                    <a:pt x="111367" y="11834"/>
                  </a:cubicBezTo>
                </a:path>
              </a:pathLst>
            </a:custGeom>
            <a:gradFill flip="none" rotWithShape="1">
              <a:gsLst>
                <a:gs pos="0">
                  <a:schemeClr val="accent3">
                    <a:lumMod val="60000"/>
                    <a:lumOff val="40000"/>
                    <a:alpha val="100000"/>
                  </a:schemeClr>
                </a:gs>
                <a:gs pos="99000">
                  <a:schemeClr val="accent3">
                    <a:alpha val="100000"/>
                  </a:schemeClr>
                </a:gs>
              </a:gsLst>
              <a:lin ang="5400000" scaled="1"/>
              <a:tileRect/>
            </a:gradFill>
            <a:ln>
              <a:noFill/>
            </a:ln>
            <a:effectLst>
              <a:outerShdw blurRad="63500" dist="114300" dir="3900000" sx="102000" sy="102000" algn="ctr" rotWithShape="0">
                <a:schemeClr val="accent3">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100000"/>
                  </a:schemeClr>
                </a:solidFill>
              </a:endParaRPr>
            </a:p>
          </p:txBody>
        </p:sp>
        <p:sp>
          <p:nvSpPr>
            <p:cNvPr id="17" name="矩形 16"/>
            <p:cNvSpPr/>
            <p:nvPr>
              <p:custDataLst>
                <p:tags r:id="rId24"/>
              </p:custDataLst>
            </p:nvPr>
          </p:nvSpPr>
          <p:spPr>
            <a:xfrm>
              <a:off x="13199" y="4526"/>
              <a:ext cx="2527" cy="588"/>
            </a:xfrm>
            <a:prstGeom prst="rect">
              <a:avLst/>
            </a:prstGeom>
            <a:noFill/>
          </p:spPr>
          <p:txBody>
            <a:bodyPr wrap="square" lIns="0" tIns="0" rIns="0" bIns="0" rtlCol="0" anchor="ctr" anchorCtr="0">
              <a:noAutofit/>
            </a:bodyPr>
            <a:p>
              <a:pPr algn="ctr">
                <a:spcBef>
                  <a:spcPct val="0"/>
                </a:spcBef>
                <a:spcAft>
                  <a:spcPct val="0"/>
                </a:spcAft>
              </a:pPr>
              <a:r>
                <a:rPr lang="zh-CN" altLang="en-US" b="1">
                  <a:solidFill>
                    <a:schemeClr val="tx1"/>
                  </a:solidFill>
                  <a:latin typeface="+mn-ea"/>
                  <a:cs typeface="+mn-ea"/>
                </a:rPr>
                <a:t>教育与培训</a:t>
              </a:r>
              <a:endParaRPr lang="zh-CN" altLang="en-US" b="1">
                <a:solidFill>
                  <a:schemeClr val="tx1"/>
                </a:solidFill>
                <a:latin typeface="+mn-ea"/>
                <a:cs typeface="+mn-ea"/>
              </a:endParaRPr>
            </a:p>
          </p:txBody>
        </p:sp>
        <p:sp>
          <p:nvSpPr>
            <p:cNvPr id="119" name="等腰三角形 112"/>
            <p:cNvSpPr/>
            <p:nvPr>
              <p:custDataLst>
                <p:tags r:id="rId25"/>
              </p:custDataLst>
            </p:nvPr>
          </p:nvSpPr>
          <p:spPr>
            <a:xfrm>
              <a:off x="14325" y="4002"/>
              <a:ext cx="213" cy="252"/>
            </a:xfrm>
            <a:custGeom>
              <a:avLst/>
              <a:gdLst>
                <a:gd name="connsiteX0" fmla="*/ 111367 w 364207"/>
                <a:gd name="connsiteY0" fmla="*/ 11834 h 431867"/>
                <a:gd name="connsiteX1" fmla="*/ 331597 w 364207"/>
                <a:gd name="connsiteY1" fmla="*/ 155650 h 431867"/>
                <a:gd name="connsiteX2" fmla="*/ 331597 w 364207"/>
                <a:gd name="connsiteY2" fmla="*/ 276219 h 431867"/>
                <a:gd name="connsiteX3" fmla="*/ 111367 w 364207"/>
                <a:gd name="connsiteY3" fmla="*/ 420034 h 431867"/>
                <a:gd name="connsiteX4" fmla="*/ 0 w 364207"/>
                <a:gd name="connsiteY4" fmla="*/ 359750 h 431867"/>
                <a:gd name="connsiteX5" fmla="*/ 0 w 364207"/>
                <a:gd name="connsiteY5" fmla="*/ 72118 h 431867"/>
                <a:gd name="connsiteX6" fmla="*/ 111367 w 364207"/>
                <a:gd name="connsiteY6" fmla="*/ 11834 h 43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207" h="431867">
                  <a:moveTo>
                    <a:pt x="111367" y="11834"/>
                  </a:moveTo>
                  <a:lnTo>
                    <a:pt x="331597" y="155650"/>
                  </a:lnTo>
                  <a:cubicBezTo>
                    <a:pt x="375077" y="184044"/>
                    <a:pt x="375077" y="247825"/>
                    <a:pt x="331597" y="276219"/>
                  </a:cubicBezTo>
                  <a:lnTo>
                    <a:pt x="111367" y="420034"/>
                  </a:lnTo>
                  <a:cubicBezTo>
                    <a:pt x="63479" y="451306"/>
                    <a:pt x="0" y="416944"/>
                    <a:pt x="0" y="359750"/>
                  </a:cubicBezTo>
                  <a:lnTo>
                    <a:pt x="0" y="72118"/>
                  </a:lnTo>
                  <a:cubicBezTo>
                    <a:pt x="0" y="14924"/>
                    <a:pt x="63479" y="-19438"/>
                    <a:pt x="111367" y="11834"/>
                  </a:cubicBezTo>
                </a:path>
              </a:pathLst>
            </a:custGeom>
            <a:gradFill flip="none" rotWithShape="1">
              <a:gsLst>
                <a:gs pos="0">
                  <a:schemeClr val="accent4">
                    <a:lumMod val="60000"/>
                    <a:lumOff val="40000"/>
                    <a:alpha val="100000"/>
                  </a:schemeClr>
                </a:gs>
                <a:gs pos="99000">
                  <a:schemeClr val="accent4">
                    <a:alpha val="100000"/>
                  </a:schemeClr>
                </a:gs>
              </a:gsLst>
              <a:lin ang="5400000" scaled="1"/>
              <a:tileRect/>
            </a:gradFill>
            <a:ln>
              <a:noFill/>
            </a:ln>
            <a:effectLst>
              <a:outerShdw blurRad="63500" dist="114300" dir="3900000" sx="102000" sy="102000" algn="ctr" rotWithShape="0">
                <a:schemeClr val="accent4">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100000"/>
                  </a:schemeClr>
                </a:solidFill>
              </a:endParaRPr>
            </a:p>
          </p:txBody>
        </p:sp>
        <p:pic>
          <p:nvPicPr>
            <p:cNvPr id="39" name="图片 16" descr="343439383331313b343532303033323bd3a6d3c3b9dcc0ed"/>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14187" y="6826"/>
              <a:ext cx="567" cy="567"/>
            </a:xfrm>
            <a:prstGeom prst="rect">
              <a:avLst/>
            </a:prstGeom>
            <a:effectLst/>
          </p:spPr>
        </p:pic>
        <p:sp>
          <p:nvSpPr>
            <p:cNvPr id="19" name="矩形 18"/>
            <p:cNvSpPr/>
            <p:nvPr>
              <p:custDataLst>
                <p:tags r:id="rId29"/>
              </p:custDataLst>
            </p:nvPr>
          </p:nvSpPr>
          <p:spPr>
            <a:xfrm>
              <a:off x="13174" y="8178"/>
              <a:ext cx="2527" cy="588"/>
            </a:xfrm>
            <a:prstGeom prst="rect">
              <a:avLst/>
            </a:prstGeom>
            <a:noFill/>
          </p:spPr>
          <p:txBody>
            <a:bodyPr wrap="square" lIns="0" tIns="0" rIns="0" bIns="0" rtlCol="0" anchor="ctr" anchorCtr="0">
              <a:noAutofit/>
            </a:bodyPr>
            <a:p>
              <a:pPr algn="ctr">
                <a:spcBef>
                  <a:spcPct val="0"/>
                </a:spcBef>
                <a:spcAft>
                  <a:spcPct val="0"/>
                </a:spcAft>
              </a:pPr>
              <a:r>
                <a:rPr lang="zh-CN" altLang="en-US" b="1" dirty="0">
                  <a:solidFill>
                    <a:schemeClr val="tx1"/>
                  </a:solidFill>
                  <a:latin typeface="+mn-ea"/>
                  <a:cs typeface="+mn-ea"/>
                </a:rPr>
                <a:t>虚拟现实</a:t>
              </a:r>
              <a:endParaRPr lang="zh-CN" altLang="en-US" b="1" dirty="0">
                <a:solidFill>
                  <a:schemeClr val="tx1"/>
                </a:solidFill>
                <a:latin typeface="+mn-ea"/>
                <a:cs typeface="+mn-ea"/>
              </a:endParaRPr>
            </a:p>
            <a:p>
              <a:pPr algn="ctr">
                <a:spcBef>
                  <a:spcPct val="0"/>
                </a:spcBef>
                <a:spcAft>
                  <a:spcPct val="0"/>
                </a:spcAft>
              </a:pPr>
              <a:r>
                <a:rPr lang="zh-CN" altLang="en-US" b="1" dirty="0">
                  <a:solidFill>
                    <a:schemeClr val="tx1"/>
                  </a:solidFill>
                  <a:latin typeface="+mn-ea"/>
                  <a:cs typeface="+mn-ea"/>
                </a:rPr>
                <a:t>与增强现实</a:t>
              </a:r>
              <a:endParaRPr lang="zh-CN" altLang="en-US" b="1" dirty="0">
                <a:solidFill>
                  <a:schemeClr val="tx1"/>
                </a:solidFill>
                <a:latin typeface="+mn-ea"/>
                <a:cs typeface="+mn-ea"/>
              </a:endParaRPr>
            </a:p>
          </p:txBody>
        </p:sp>
        <p:sp>
          <p:nvSpPr>
            <p:cNvPr id="117" name="等腰三角形 112"/>
            <p:cNvSpPr/>
            <p:nvPr>
              <p:custDataLst>
                <p:tags r:id="rId30"/>
              </p:custDataLst>
            </p:nvPr>
          </p:nvSpPr>
          <p:spPr>
            <a:xfrm flipH="1">
              <a:off x="14295" y="7555"/>
              <a:ext cx="213" cy="252"/>
            </a:xfrm>
            <a:custGeom>
              <a:avLst/>
              <a:gdLst>
                <a:gd name="connsiteX0" fmla="*/ 111367 w 364207"/>
                <a:gd name="connsiteY0" fmla="*/ 11834 h 431867"/>
                <a:gd name="connsiteX1" fmla="*/ 331597 w 364207"/>
                <a:gd name="connsiteY1" fmla="*/ 155650 h 431867"/>
                <a:gd name="connsiteX2" fmla="*/ 331597 w 364207"/>
                <a:gd name="connsiteY2" fmla="*/ 276219 h 431867"/>
                <a:gd name="connsiteX3" fmla="*/ 111367 w 364207"/>
                <a:gd name="connsiteY3" fmla="*/ 420034 h 431867"/>
                <a:gd name="connsiteX4" fmla="*/ 0 w 364207"/>
                <a:gd name="connsiteY4" fmla="*/ 359750 h 431867"/>
                <a:gd name="connsiteX5" fmla="*/ 0 w 364207"/>
                <a:gd name="connsiteY5" fmla="*/ 72118 h 431867"/>
                <a:gd name="connsiteX6" fmla="*/ 111367 w 364207"/>
                <a:gd name="connsiteY6" fmla="*/ 11834 h 43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207" h="431867">
                  <a:moveTo>
                    <a:pt x="111367" y="11834"/>
                  </a:moveTo>
                  <a:lnTo>
                    <a:pt x="331597" y="155650"/>
                  </a:lnTo>
                  <a:cubicBezTo>
                    <a:pt x="375077" y="184044"/>
                    <a:pt x="375077" y="247825"/>
                    <a:pt x="331597" y="276219"/>
                  </a:cubicBezTo>
                  <a:lnTo>
                    <a:pt x="111367" y="420034"/>
                  </a:lnTo>
                  <a:cubicBezTo>
                    <a:pt x="63479" y="451306"/>
                    <a:pt x="0" y="416944"/>
                    <a:pt x="0" y="359750"/>
                  </a:cubicBezTo>
                  <a:lnTo>
                    <a:pt x="0" y="72118"/>
                  </a:lnTo>
                  <a:cubicBezTo>
                    <a:pt x="0" y="14924"/>
                    <a:pt x="63479" y="-19438"/>
                    <a:pt x="111367" y="11834"/>
                  </a:cubicBezTo>
                </a:path>
              </a:pathLst>
            </a:custGeom>
            <a:gradFill>
              <a:gsLst>
                <a:gs pos="0">
                  <a:schemeClr val="accent5">
                    <a:lumMod val="60000"/>
                    <a:lumOff val="40000"/>
                    <a:alpha val="100000"/>
                  </a:schemeClr>
                </a:gs>
                <a:gs pos="99000">
                  <a:schemeClr val="accent5">
                    <a:alpha val="100000"/>
                  </a:schemeClr>
                </a:gs>
              </a:gsLst>
              <a:lin ang="5400000" scaled="1"/>
            </a:gradFill>
            <a:ln>
              <a:noFill/>
            </a:ln>
            <a:effectLst>
              <a:outerShdw blurRad="63500" dist="114300" dir="3900000" sx="102000" sy="102000" algn="ctr" rotWithShape="0">
                <a:schemeClr val="accent5">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1" name="矩形 20"/>
            <p:cNvSpPr/>
            <p:nvPr>
              <p:custDataLst>
                <p:tags r:id="rId31"/>
              </p:custDataLst>
            </p:nvPr>
          </p:nvSpPr>
          <p:spPr>
            <a:xfrm>
              <a:off x="6505" y="8178"/>
              <a:ext cx="2606" cy="588"/>
            </a:xfrm>
            <a:prstGeom prst="rect">
              <a:avLst/>
            </a:prstGeom>
            <a:noFill/>
          </p:spPr>
          <p:txBody>
            <a:bodyPr wrap="square" lIns="0" tIns="0" rIns="0" bIns="0" rtlCol="0" anchor="ctr" anchorCtr="0">
              <a:noAutofit/>
            </a:bodyPr>
            <a:p>
              <a:pPr algn="ctr">
                <a:spcBef>
                  <a:spcPct val="0"/>
                </a:spcBef>
                <a:spcAft>
                  <a:spcPct val="0"/>
                </a:spcAft>
              </a:pPr>
              <a:r>
                <a:rPr lang="zh-CN" altLang="en-US" b="1">
                  <a:solidFill>
                    <a:schemeClr val="tx1"/>
                  </a:solidFill>
                  <a:latin typeface="+mn-ea"/>
                  <a:cs typeface="+mn-ea"/>
                </a:rPr>
                <a:t>其他领域</a:t>
              </a:r>
              <a:endParaRPr lang="zh-CN" altLang="en-US" b="1">
                <a:solidFill>
                  <a:schemeClr val="tx1"/>
                </a:solidFill>
                <a:latin typeface="+mn-ea"/>
                <a:cs typeface="+mn-ea"/>
              </a:endParaRPr>
            </a:p>
          </p:txBody>
        </p:sp>
        <p:pic>
          <p:nvPicPr>
            <p:cNvPr id="23" name="图片 10" descr="343439383331313b343532303032363bd4f6d6b5b7fecef1"/>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7554" y="6808"/>
              <a:ext cx="567" cy="567"/>
            </a:xfrm>
            <a:prstGeom prst="rect">
              <a:avLst/>
            </a:prstGeom>
            <a:effectLst>
              <a:outerShdw blurRad="190500" sx="102000" sy="102000" algn="ctr" rotWithShape="0">
                <a:schemeClr val="accent1">
                  <a:alpha val="12000"/>
                </a:schemeClr>
              </a:outerShdw>
            </a:effectLst>
          </p:spPr>
        </p:pic>
        <p:sp>
          <p:nvSpPr>
            <p:cNvPr id="123" name="等腰三角形 112"/>
            <p:cNvSpPr/>
            <p:nvPr>
              <p:custDataLst>
                <p:tags r:id="rId35"/>
              </p:custDataLst>
            </p:nvPr>
          </p:nvSpPr>
          <p:spPr>
            <a:xfrm flipH="1">
              <a:off x="7689" y="7555"/>
              <a:ext cx="213" cy="252"/>
            </a:xfrm>
            <a:custGeom>
              <a:avLst/>
              <a:gdLst>
                <a:gd name="connsiteX0" fmla="*/ 111367 w 364207"/>
                <a:gd name="connsiteY0" fmla="*/ 11834 h 431867"/>
                <a:gd name="connsiteX1" fmla="*/ 331597 w 364207"/>
                <a:gd name="connsiteY1" fmla="*/ 155650 h 431867"/>
                <a:gd name="connsiteX2" fmla="*/ 331597 w 364207"/>
                <a:gd name="connsiteY2" fmla="*/ 276219 h 431867"/>
                <a:gd name="connsiteX3" fmla="*/ 111367 w 364207"/>
                <a:gd name="connsiteY3" fmla="*/ 420034 h 431867"/>
                <a:gd name="connsiteX4" fmla="*/ 0 w 364207"/>
                <a:gd name="connsiteY4" fmla="*/ 359750 h 431867"/>
                <a:gd name="connsiteX5" fmla="*/ 0 w 364207"/>
                <a:gd name="connsiteY5" fmla="*/ 72118 h 431867"/>
                <a:gd name="connsiteX6" fmla="*/ 111367 w 364207"/>
                <a:gd name="connsiteY6" fmla="*/ 11834 h 43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207" h="431867">
                  <a:moveTo>
                    <a:pt x="111367" y="11834"/>
                  </a:moveTo>
                  <a:lnTo>
                    <a:pt x="331597" y="155650"/>
                  </a:lnTo>
                  <a:cubicBezTo>
                    <a:pt x="375077" y="184044"/>
                    <a:pt x="375077" y="247825"/>
                    <a:pt x="331597" y="276219"/>
                  </a:cubicBezTo>
                  <a:lnTo>
                    <a:pt x="111367" y="420034"/>
                  </a:lnTo>
                  <a:cubicBezTo>
                    <a:pt x="63479" y="451306"/>
                    <a:pt x="0" y="416944"/>
                    <a:pt x="0" y="359750"/>
                  </a:cubicBezTo>
                  <a:lnTo>
                    <a:pt x="0" y="72118"/>
                  </a:lnTo>
                  <a:cubicBezTo>
                    <a:pt x="0" y="14924"/>
                    <a:pt x="63479" y="-19438"/>
                    <a:pt x="111367" y="11834"/>
                  </a:cubicBezTo>
                </a:path>
              </a:pathLst>
            </a:custGeom>
            <a:gradFill flip="none" rotWithShape="1">
              <a:gsLst>
                <a:gs pos="0">
                  <a:schemeClr val="accent1">
                    <a:lumMod val="60000"/>
                    <a:lumOff val="40000"/>
                    <a:alpha val="100000"/>
                  </a:schemeClr>
                </a:gs>
                <a:gs pos="99000">
                  <a:schemeClr val="accent1">
                    <a:alpha val="100000"/>
                  </a:schemeClr>
                </a:gs>
              </a:gsLst>
              <a:lin ang="5400000" scaled="1"/>
              <a:tileRect/>
            </a:gradFill>
            <a:ln>
              <a:noFill/>
            </a:ln>
            <a:effectLst>
              <a:outerShdw blurRad="63500" dist="114300" dir="3900000" sx="102000" sy="1020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100000"/>
                  </a:schemeClr>
                </a:solidFill>
              </a:endParaRPr>
            </a:p>
          </p:txBody>
        </p:sp>
        <p:pic>
          <p:nvPicPr>
            <p:cNvPr id="24" name="图片 1" descr="343435383036303b343532343134353bd7a8bcd2b4f2b7d6"/>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tretch>
              <a:fillRect/>
            </a:stretch>
          </p:blipFill>
          <p:spPr>
            <a:xfrm>
              <a:off x="10897" y="6828"/>
              <a:ext cx="567" cy="567"/>
            </a:xfrm>
            <a:prstGeom prst="rect">
              <a:avLst/>
            </a:prstGeom>
            <a:effectLst>
              <a:outerShdw blurRad="190500" sx="102000" sy="102000" algn="ctr" rotWithShape="0">
                <a:schemeClr val="accent6">
                  <a:alpha val="12000"/>
                </a:schemeClr>
              </a:outerShdw>
            </a:effectLst>
          </p:spPr>
        </p:pic>
        <p:sp>
          <p:nvSpPr>
            <p:cNvPr id="25" name="矩形 24"/>
            <p:cNvSpPr/>
            <p:nvPr>
              <p:custDataLst>
                <p:tags r:id="rId39"/>
              </p:custDataLst>
            </p:nvPr>
          </p:nvSpPr>
          <p:spPr>
            <a:xfrm>
              <a:off x="9822" y="8178"/>
              <a:ext cx="2606" cy="588"/>
            </a:xfrm>
            <a:prstGeom prst="rect">
              <a:avLst/>
            </a:prstGeom>
            <a:noFill/>
          </p:spPr>
          <p:txBody>
            <a:bodyPr wrap="square" lIns="0" tIns="0" rIns="0" bIns="0" rtlCol="0" anchor="ctr" anchorCtr="0">
              <a:noAutofit/>
            </a:bodyPr>
            <a:p>
              <a:pPr algn="ctr">
                <a:spcBef>
                  <a:spcPct val="0"/>
                </a:spcBef>
                <a:spcAft>
                  <a:spcPct val="0"/>
                </a:spcAft>
              </a:pPr>
              <a:r>
                <a:rPr lang="zh-CN" altLang="en-US" b="1" dirty="0">
                  <a:solidFill>
                    <a:schemeClr val="tx1"/>
                  </a:solidFill>
                  <a:latin typeface="+mn-ea"/>
                  <a:cs typeface="+mn-ea"/>
                </a:rPr>
                <a:t>新闻传播</a:t>
              </a:r>
              <a:endParaRPr lang="zh-CN" altLang="en-US" b="1" dirty="0">
                <a:solidFill>
                  <a:schemeClr val="tx1"/>
                </a:solidFill>
                <a:latin typeface="+mn-ea"/>
                <a:cs typeface="+mn-ea"/>
              </a:endParaRPr>
            </a:p>
            <a:p>
              <a:pPr algn="ctr">
                <a:spcBef>
                  <a:spcPct val="0"/>
                </a:spcBef>
                <a:spcAft>
                  <a:spcPct val="0"/>
                </a:spcAft>
              </a:pPr>
              <a:r>
                <a:rPr lang="zh-CN" altLang="en-US" b="1" dirty="0">
                  <a:solidFill>
                    <a:schemeClr val="tx1"/>
                  </a:solidFill>
                  <a:latin typeface="+mn-ea"/>
                  <a:cs typeface="+mn-ea"/>
                </a:rPr>
                <a:t>与媒体融合</a:t>
              </a:r>
              <a:endParaRPr lang="zh-CN" altLang="en-US" b="1" dirty="0">
                <a:solidFill>
                  <a:schemeClr val="tx1"/>
                </a:solidFill>
                <a:latin typeface="+mn-ea"/>
                <a:cs typeface="+mn-ea"/>
              </a:endParaRPr>
            </a:p>
          </p:txBody>
        </p:sp>
        <p:sp>
          <p:nvSpPr>
            <p:cNvPr id="124" name="等腰三角形 112"/>
            <p:cNvSpPr/>
            <p:nvPr>
              <p:custDataLst>
                <p:tags r:id="rId40"/>
              </p:custDataLst>
            </p:nvPr>
          </p:nvSpPr>
          <p:spPr>
            <a:xfrm flipH="1">
              <a:off x="11022" y="7555"/>
              <a:ext cx="213" cy="252"/>
            </a:xfrm>
            <a:custGeom>
              <a:avLst/>
              <a:gdLst>
                <a:gd name="connsiteX0" fmla="*/ 111367 w 364207"/>
                <a:gd name="connsiteY0" fmla="*/ 11834 h 431867"/>
                <a:gd name="connsiteX1" fmla="*/ 331597 w 364207"/>
                <a:gd name="connsiteY1" fmla="*/ 155650 h 431867"/>
                <a:gd name="connsiteX2" fmla="*/ 331597 w 364207"/>
                <a:gd name="connsiteY2" fmla="*/ 276219 h 431867"/>
                <a:gd name="connsiteX3" fmla="*/ 111367 w 364207"/>
                <a:gd name="connsiteY3" fmla="*/ 420034 h 431867"/>
                <a:gd name="connsiteX4" fmla="*/ 0 w 364207"/>
                <a:gd name="connsiteY4" fmla="*/ 359750 h 431867"/>
                <a:gd name="connsiteX5" fmla="*/ 0 w 364207"/>
                <a:gd name="connsiteY5" fmla="*/ 72118 h 431867"/>
                <a:gd name="connsiteX6" fmla="*/ 111367 w 364207"/>
                <a:gd name="connsiteY6" fmla="*/ 11834 h 43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207" h="431867">
                  <a:moveTo>
                    <a:pt x="111367" y="11834"/>
                  </a:moveTo>
                  <a:lnTo>
                    <a:pt x="331597" y="155650"/>
                  </a:lnTo>
                  <a:cubicBezTo>
                    <a:pt x="375077" y="184044"/>
                    <a:pt x="375077" y="247825"/>
                    <a:pt x="331597" y="276219"/>
                  </a:cubicBezTo>
                  <a:lnTo>
                    <a:pt x="111367" y="420034"/>
                  </a:lnTo>
                  <a:cubicBezTo>
                    <a:pt x="63479" y="451306"/>
                    <a:pt x="0" y="416944"/>
                    <a:pt x="0" y="359750"/>
                  </a:cubicBezTo>
                  <a:lnTo>
                    <a:pt x="0" y="72118"/>
                  </a:lnTo>
                  <a:cubicBezTo>
                    <a:pt x="0" y="14924"/>
                    <a:pt x="63479" y="-19438"/>
                    <a:pt x="111367" y="11834"/>
                  </a:cubicBezTo>
                </a:path>
              </a:pathLst>
            </a:custGeom>
            <a:gradFill>
              <a:gsLst>
                <a:gs pos="0">
                  <a:schemeClr val="accent6">
                    <a:lumMod val="60000"/>
                    <a:lumOff val="40000"/>
                    <a:alpha val="100000"/>
                  </a:schemeClr>
                </a:gs>
                <a:gs pos="99000">
                  <a:schemeClr val="accent6">
                    <a:alpha val="100000"/>
                  </a:schemeClr>
                </a:gs>
              </a:gsLst>
              <a:lin ang="5400000" scaled="1"/>
            </a:gradFill>
            <a:ln>
              <a:noFill/>
            </a:ln>
            <a:effectLst>
              <a:outerShdw blurRad="63500" dist="114300" dir="3900000" sx="102000" sy="102000" algn="ctr"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nvGrpSpPr>
          <p:cNvPr id="2" name="组合 1"/>
          <p:cNvGrpSpPr/>
          <p:nvPr/>
        </p:nvGrpSpPr>
        <p:grpSpPr>
          <a:xfrm>
            <a:off x="-301625" y="184150"/>
            <a:ext cx="10284460" cy="761320"/>
            <a:chOff x="-475" y="290"/>
            <a:chExt cx="16196" cy="1199"/>
          </a:xfrm>
        </p:grpSpPr>
        <p:grpSp>
          <p:nvGrpSpPr>
            <p:cNvPr id="3" name="组合 2"/>
            <p:cNvGrpSpPr/>
            <p:nvPr userDrawn="1"/>
          </p:nvGrpSpPr>
          <p:grpSpPr>
            <a:xfrm rot="16200000">
              <a:off x="-663" y="478"/>
              <a:ext cx="1199" cy="823"/>
              <a:chOff x="5821505" y="-28185"/>
              <a:chExt cx="761320" cy="522378"/>
            </a:xfrm>
          </p:grpSpPr>
          <p:sp>
            <p:nvSpPr>
              <p:cNvPr id="6" name="弧形 5"/>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矩形 6"/>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 name="文本框 9"/>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.5.1 视频类AIGC应用场景</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1"/>
    </p:custData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448310" y="831215"/>
            <a:ext cx="11297285" cy="147510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nSpc>
                <a:spcPct val="120000"/>
              </a:lnSpc>
              <a:buFont typeface="Wingdings" panose="05000000000000000000" charset="0"/>
              <a:buChar char="Ø"/>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视频类AIGC大模型发端于Sora。2024年2月，美国的Open AI发布了全球第一款文生视频大模型Sora（这里的“文生视频”是指由输入的文本内容生成相应的视频），迅速引起了业界的广泛关注和讨论，因其能够快速生成高质量的广告宣传视频及商品演示视频，从而大幅降低广告相关内容的制作成本及时间。</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marL="285750" indent="-285750">
              <a:lnSpc>
                <a:spcPct val="120000"/>
              </a:lnSpc>
              <a:buFont typeface="Wingdings" panose="05000000000000000000" charset="0"/>
              <a:buChar char="Ø"/>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我国的视频类AIGC大模型主要包括：</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10" name="组合 9"/>
          <p:cNvGrpSpPr/>
          <p:nvPr>
            <p:custDataLst>
              <p:tags r:id="rId2"/>
            </p:custDataLst>
          </p:nvPr>
        </p:nvGrpSpPr>
        <p:grpSpPr>
          <a:xfrm>
            <a:off x="255270" y="2682875"/>
            <a:ext cx="11681460" cy="2364615"/>
            <a:chOff x="1125" y="3860"/>
            <a:chExt cx="17018" cy="4201"/>
          </a:xfrm>
        </p:grpSpPr>
        <p:sp>
          <p:nvSpPr>
            <p:cNvPr id="3" name="矩形: 圆角 29"/>
            <p:cNvSpPr/>
            <p:nvPr>
              <p:custDataLst>
                <p:tags r:id="rId3"/>
              </p:custDataLst>
            </p:nvPr>
          </p:nvSpPr>
          <p:spPr>
            <a:xfrm>
              <a:off x="1125" y="4439"/>
              <a:ext cx="5210" cy="3622"/>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144145" tIns="702310" rIns="144145" bIns="453390" numCol="1" spcCol="0" rtlCol="0" fromWordArt="0" anchor="ctr" anchorCtr="0" forceAA="0" compatLnSpc="1">
              <a:noAutofit/>
            </a:bodyPr>
            <a:lstStyle/>
            <a:p>
              <a:pPr lvl="0" algn="just">
                <a:lnSpc>
                  <a:spcPct val="150000"/>
                </a:lnSpc>
                <a:spcBef>
                  <a:spcPts val="0"/>
                </a:spcBef>
                <a:spcAft>
                  <a:spcPts val="0"/>
                </a:spcAft>
                <a:buClrTx/>
                <a:buSzTx/>
                <a:buFontTx/>
              </a:pPr>
              <a:r>
                <a:rPr lang="zh-CN" altLang="zh-CN" sz="16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由快手推出，被誉为中国版Sora，视频生成时长可达120秒，支持文生视频、图生视频、视频续写、镜头控制等功能，表现出色。</a:t>
              </a:r>
              <a:endParaRPr lang="zh-CN" altLang="zh-CN" sz="16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标题"/>
            <p:cNvSpPr/>
            <p:nvPr>
              <p:custDataLst>
                <p:tags r:id="rId4"/>
              </p:custDataLst>
            </p:nvPr>
          </p:nvSpPr>
          <p:spPr>
            <a:xfrm>
              <a:off x="1820" y="3860"/>
              <a:ext cx="3822" cy="1158"/>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sz="2200"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可灵</a:t>
              </a:r>
              <a:endParaRPr lang="zh-CN" altLang="en-US" sz="2200"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3" name="矩形: 圆角 32"/>
            <p:cNvSpPr/>
            <p:nvPr>
              <p:custDataLst>
                <p:tags r:id="rId5"/>
              </p:custDataLst>
            </p:nvPr>
          </p:nvSpPr>
          <p:spPr>
            <a:xfrm>
              <a:off x="7029" y="4439"/>
              <a:ext cx="5210" cy="3622"/>
            </a:xfrm>
            <a:prstGeom prst="roundRect">
              <a:avLst>
                <a:gd name="adj" fmla="val 6098"/>
              </a:avLst>
            </a:prstGeom>
            <a:solidFill>
              <a:srgbClr val="FFFFFF"/>
            </a:solidFill>
            <a:ln w="12700" cap="flat" cmpd="sng" algn="ctr">
              <a:solidFill>
                <a:srgbClr val="17D594">
                  <a:alpha val="40000"/>
                </a:srgbClr>
              </a:solidFill>
              <a:prstDash val="solid"/>
              <a:miter lim="800000"/>
            </a:ln>
            <a:effectLst/>
          </p:spPr>
          <p:txBody>
            <a:bodyPr vertOverflow="overflow" horzOverflow="overflow" vert="horz" wrap="square" lIns="144145" tIns="701253" rIns="144145" bIns="455676"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sz="1600"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生数科技联合清华大学发布，是中国首个长时长、高一致性、高动态性视频大模型，支持一键生成16秒高清视频，性能对标国际顶尖水平。</a:t>
              </a:r>
              <a:endParaRPr lang="zh-CN" altLang="zh-CN" sz="1600"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标题"/>
            <p:cNvSpPr/>
            <p:nvPr>
              <p:custDataLst>
                <p:tags r:id="rId6"/>
              </p:custDataLst>
            </p:nvPr>
          </p:nvSpPr>
          <p:spPr>
            <a:xfrm>
              <a:off x="7724" y="3860"/>
              <a:ext cx="3822" cy="1158"/>
            </a:xfrm>
            <a:prstGeom prst="roundRect">
              <a:avLst>
                <a:gd name="adj" fmla="val 50000"/>
              </a:avLst>
            </a:prstGeom>
            <a:solidFill>
              <a:srgbClr val="17D594"/>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sz="2200"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Vidu</a:t>
              </a:r>
              <a:endParaRPr lang="zh-CN" altLang="en-US" sz="2200"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7" name="矩形: 圆角 36"/>
            <p:cNvSpPr/>
            <p:nvPr>
              <p:custDataLst>
                <p:tags r:id="rId7"/>
              </p:custDataLst>
            </p:nvPr>
          </p:nvSpPr>
          <p:spPr>
            <a:xfrm>
              <a:off x="12933" y="4439"/>
              <a:ext cx="5210" cy="3622"/>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144145" tIns="702310" rIns="144145" bIns="453390" numCol="1" spcCol="0" rtlCol="0" fromWordArt="0" anchor="ctr" anchorCtr="0" forceAA="0" compatLnSpc="1">
              <a:noAutofit/>
            </a:bodyPr>
            <a:lstStyle/>
            <a:p>
              <a:pPr lvl="0" algn="just">
                <a:lnSpc>
                  <a:spcPct val="150000"/>
                </a:lnSpc>
                <a:spcBef>
                  <a:spcPts val="0"/>
                </a:spcBef>
                <a:spcAft>
                  <a:spcPts val="0"/>
                </a:spcAft>
                <a:buClrTx/>
                <a:buSzTx/>
                <a:buFontTx/>
              </a:pPr>
              <a:r>
                <a:rPr lang="zh-CN" altLang="zh-CN" sz="16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由上海人工智能实验室研发，可生成分钟级视频，已用于央视AI动画片《千秋诗颂》的制作，具备中国元素和高清画质。</a:t>
              </a:r>
              <a:endParaRPr lang="zh-CN" altLang="zh-CN" sz="16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8" name="标题"/>
            <p:cNvSpPr/>
            <p:nvPr>
              <p:custDataLst>
                <p:tags r:id="rId8"/>
              </p:custDataLst>
            </p:nvPr>
          </p:nvSpPr>
          <p:spPr>
            <a:xfrm>
              <a:off x="13628" y="3860"/>
              <a:ext cx="3822" cy="1158"/>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sz="2200"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书生·筑梦</a:t>
              </a:r>
              <a:endParaRPr lang="zh-CN" altLang="en-US" sz="2200"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3" name="Text Placeholder 33"/>
          <p:cNvSpPr txBox="1"/>
          <p:nvPr>
            <p:custDataLst>
              <p:tags r:id="rId9"/>
            </p:custDataLst>
          </p:nvPr>
        </p:nvSpPr>
        <p:spPr>
          <a:xfrm>
            <a:off x="377190" y="5407025"/>
            <a:ext cx="11588750" cy="86550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4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由于视频类</a:t>
            </a:r>
            <a:r>
              <a:rPr lang="en-US" altLang="zh-CN" sz="1800" dirty="0">
                <a:solidFill>
                  <a:schemeClr val="tx1"/>
                </a:solidFill>
                <a:ea typeface="微软雅黑" panose="020B0503020204020204" charset="-122"/>
                <a:cs typeface="宋体" panose="02010600030101010101" pitchFamily="2" charset="-122"/>
                <a:sym typeface="Arial" panose="020B0604020202020204" pitchFamily="34" charset="0"/>
              </a:rPr>
              <a:t>AIGC</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大模型在使用时，会消耗大量的算力资源，使用成本很高，所以，目前国内的视频类</a:t>
            </a:r>
            <a:r>
              <a:rPr lang="en-US" altLang="zh-CN" sz="1800" dirty="0">
                <a:solidFill>
                  <a:schemeClr val="tx1"/>
                </a:solidFill>
                <a:ea typeface="微软雅黑" panose="020B0503020204020204" charset="-122"/>
                <a:cs typeface="宋体" panose="02010600030101010101" pitchFamily="2" charset="-122"/>
                <a:sym typeface="Arial" panose="020B0604020202020204" pitchFamily="34" charset="0"/>
              </a:rPr>
              <a:t>AIGC</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大模型大多数没有免费开放给大众使用，即使是免费使用，也只能生成很短时间长度的视频。</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 name="组合 1"/>
          <p:cNvGrpSpPr/>
          <p:nvPr/>
        </p:nvGrpSpPr>
        <p:grpSpPr>
          <a:xfrm>
            <a:off x="-301625" y="184150"/>
            <a:ext cx="10284460" cy="761320"/>
            <a:chOff x="-475" y="290"/>
            <a:chExt cx="16196" cy="1199"/>
          </a:xfrm>
        </p:grpSpPr>
        <p:grpSp>
          <p:nvGrpSpPr>
            <p:cNvPr id="4" name="组合 3"/>
            <p:cNvGrpSpPr/>
            <p:nvPr userDrawn="1"/>
          </p:nvGrpSpPr>
          <p:grpSpPr>
            <a:xfrm rot="16200000">
              <a:off x="-663" y="478"/>
              <a:ext cx="1199" cy="823"/>
              <a:chOff x="5821505" y="-28185"/>
              <a:chExt cx="761320" cy="522378"/>
            </a:xfrm>
          </p:grpSpPr>
          <p:sp>
            <p:nvSpPr>
              <p:cNvPr id="5" name="弧形 4"/>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矩形 7"/>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.5.2 代表性视频类AIGC大模型</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10"/>
    </p:custData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926410"/>
            <a:chOff x="-475" y="290"/>
            <a:chExt cx="16196" cy="145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1307"/>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4.5.3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视频类</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案例实践</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377190" y="831215"/>
            <a:ext cx="10322560" cy="337185"/>
          </a:xfrm>
          <a:prstGeom prst="rect">
            <a:avLst/>
          </a:prstGeom>
        </p:spPr>
        <p:txBody>
          <a:bodyPr wrap="square">
            <a:spAutoFit/>
          </a:bodyPr>
          <a:p>
            <a:pPr marL="0" indent="0" algn="just" defTabSz="266700">
              <a:spcBef>
                <a:spcPct val="0"/>
              </a:spcBef>
              <a:spcAft>
                <a:spcPct val="0"/>
              </a:spcAft>
            </a:pPr>
            <a:r>
              <a:rPr lang="zh-CN" altLang="en-US" sz="1600" b="1">
                <a:latin typeface="微软雅黑" panose="020B0503020204020204" charset="-122"/>
                <a:ea typeface="微软雅黑" panose="020B0503020204020204" charset="-122"/>
              </a:rPr>
              <a:t>案例：使用腾讯智影生成数字人播报视频（备注：本案例由夏小云老师制作）</a:t>
            </a:r>
            <a:endParaRPr lang="zh-CN" altLang="en-US" sz="1600" b="1">
              <a:latin typeface="微软雅黑" panose="020B0503020204020204" charset="-122"/>
              <a:ea typeface="微软雅黑" panose="020B0503020204020204" charset="-122"/>
            </a:endParaRPr>
          </a:p>
        </p:txBody>
      </p:sp>
      <p:sp>
        <p:nvSpPr>
          <p:cNvPr id="4" name="文本框 3"/>
          <p:cNvSpPr txBox="1"/>
          <p:nvPr/>
        </p:nvSpPr>
        <p:spPr>
          <a:xfrm>
            <a:off x="447040" y="1367790"/>
            <a:ext cx="11148695" cy="1076325"/>
          </a:xfrm>
          <a:prstGeom prst="rect">
            <a:avLst/>
          </a:prstGeom>
        </p:spPr>
        <p:txBody>
          <a:bodyPr wrap="square">
            <a:spAutoFit/>
          </a:bodyPr>
          <a:p>
            <a:pPr marL="0" indent="0" algn="just" defTabSz="266700">
              <a:spcBef>
                <a:spcPct val="0"/>
              </a:spcBef>
              <a:spcAft>
                <a:spcPct val="0"/>
              </a:spcAft>
            </a:pPr>
            <a:r>
              <a:rPr lang="zh-CN" altLang="en-US" sz="1600" b="0">
                <a:latin typeface="微软雅黑" panose="020B0503020204020204" charset="-122"/>
                <a:ea typeface="微软雅黑" panose="020B0503020204020204" charset="-122"/>
                <a:cs typeface="微软雅黑" panose="020B0503020204020204" charset="-122"/>
              </a:rPr>
              <a:t>步骤</a:t>
            </a:r>
            <a:r>
              <a:rPr lang="en-US" altLang="zh-CN" sz="1600" b="0">
                <a:latin typeface="微软雅黑" panose="020B0503020204020204" charset="-122"/>
                <a:ea typeface="微软雅黑" panose="020B0503020204020204" charset="-122"/>
                <a:cs typeface="微软雅黑" panose="020B0503020204020204" charset="-122"/>
              </a:rPr>
              <a:t>1</a:t>
            </a:r>
            <a:r>
              <a:rPr lang="zh-CN" altLang="en-US" sz="1600" b="0">
                <a:latin typeface="微软雅黑" panose="020B0503020204020204" charset="-122"/>
                <a:ea typeface="微软雅黑" panose="020B0503020204020204" charset="-122"/>
                <a:cs typeface="微软雅黑" panose="020B0503020204020204" charset="-122"/>
              </a:rPr>
              <a:t>：登录腾讯智影平台。在浏览器地址栏中输入网址</a:t>
            </a:r>
            <a:r>
              <a:rPr lang="en-US" altLang="zh-CN" sz="1600" b="0">
                <a:latin typeface="微软雅黑" panose="020B0503020204020204" charset="-122"/>
                <a:ea typeface="微软雅黑" panose="020B0503020204020204" charset="-122"/>
                <a:cs typeface="微软雅黑" panose="020B0503020204020204" charset="-122"/>
              </a:rPr>
              <a:t>“https://zenvideo.qq.com/”</a:t>
            </a:r>
            <a:r>
              <a:rPr lang="zh-CN" altLang="en-US" sz="1600" b="0">
                <a:latin typeface="微软雅黑" panose="020B0503020204020204" charset="-122"/>
                <a:ea typeface="微软雅黑" panose="020B0503020204020204" charset="-122"/>
                <a:cs typeface="微软雅黑" panose="020B0503020204020204" charset="-122"/>
              </a:rPr>
              <a:t>，进入“腾讯智影”平台，点击“登录”（如图</a:t>
            </a:r>
            <a:r>
              <a:rPr lang="en-US" altLang="zh-CN" sz="1600" b="0">
                <a:latin typeface="微软雅黑" panose="020B0503020204020204" charset="-122"/>
                <a:ea typeface="微软雅黑" panose="020B0503020204020204" charset="-122"/>
                <a:cs typeface="微软雅黑" panose="020B0503020204020204" charset="-122"/>
              </a:rPr>
              <a:t>7-107</a:t>
            </a:r>
            <a:r>
              <a:rPr lang="zh-CN" altLang="en-US" sz="1600" b="0">
                <a:latin typeface="微软雅黑" panose="020B0503020204020204" charset="-122"/>
                <a:ea typeface="微软雅黑" panose="020B0503020204020204" charset="-122"/>
                <a:cs typeface="微软雅黑" panose="020B0503020204020204" charset="-122"/>
              </a:rPr>
              <a:t>所示），可以使用微信扫码登录、也可以手机号登录或者</a:t>
            </a:r>
            <a:r>
              <a:rPr lang="en-US" altLang="zh-CN" sz="1600" b="0">
                <a:latin typeface="微软雅黑" panose="020B0503020204020204" charset="-122"/>
                <a:ea typeface="微软雅黑" panose="020B0503020204020204" charset="-122"/>
                <a:cs typeface="微软雅黑" panose="020B0503020204020204" charset="-122"/>
              </a:rPr>
              <a:t>QQ</a:t>
            </a:r>
            <a:r>
              <a:rPr lang="zh-CN" altLang="en-US" sz="1600" b="0">
                <a:latin typeface="微软雅黑" panose="020B0503020204020204" charset="-122"/>
                <a:ea typeface="微软雅黑" panose="020B0503020204020204" charset="-122"/>
                <a:cs typeface="微软雅黑" panose="020B0503020204020204" charset="-122"/>
              </a:rPr>
              <a:t>扫码登录，任选一种方式登录即可。登录成功后，点击平台首页“智能小工具”栏目中的“数字人播报”按钮（如图</a:t>
            </a:r>
            <a:r>
              <a:rPr lang="en-US" altLang="zh-CN" sz="1600" b="0">
                <a:latin typeface="微软雅黑" panose="020B0503020204020204" charset="-122"/>
                <a:ea typeface="微软雅黑" panose="020B0503020204020204" charset="-122"/>
                <a:cs typeface="微软雅黑" panose="020B0503020204020204" charset="-122"/>
              </a:rPr>
              <a:t>7-108</a:t>
            </a:r>
            <a:r>
              <a:rPr lang="zh-CN" altLang="en-US" sz="1600" b="0">
                <a:latin typeface="微软雅黑" panose="020B0503020204020204" charset="-122"/>
                <a:ea typeface="微软雅黑" panose="020B0503020204020204" charset="-122"/>
                <a:cs typeface="微软雅黑" panose="020B0503020204020204" charset="-122"/>
              </a:rPr>
              <a:t>所示）或者“智能小工具”上方的“数字人播报”按钮，进入“数字人播报”功能界面。</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79" name="图片 79" descr="7-60"/>
          <p:cNvPicPr>
            <a:picLocks noChangeAspect="1"/>
          </p:cNvPicPr>
          <p:nvPr/>
        </p:nvPicPr>
        <p:blipFill>
          <a:blip r:embed="rId1"/>
          <a:stretch>
            <a:fillRect/>
          </a:stretch>
        </p:blipFill>
        <p:spPr>
          <a:xfrm>
            <a:off x="527685" y="2701290"/>
            <a:ext cx="5801995" cy="2097405"/>
          </a:xfrm>
          <a:prstGeom prst="rect">
            <a:avLst/>
          </a:prstGeom>
        </p:spPr>
      </p:pic>
      <p:sp>
        <p:nvSpPr>
          <p:cNvPr id="5" name="文本框 4"/>
          <p:cNvSpPr txBox="1"/>
          <p:nvPr/>
        </p:nvSpPr>
        <p:spPr>
          <a:xfrm>
            <a:off x="715645" y="4917123"/>
            <a:ext cx="5080000" cy="337185"/>
          </a:xfrm>
          <a:prstGeom prst="rect">
            <a:avLst/>
          </a:prstGeom>
        </p:spPr>
        <p:txBody>
          <a:bodyPr>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7-107 </a:t>
            </a:r>
            <a:r>
              <a:rPr lang="zh-CN" altLang="en-US" sz="1600">
                <a:latin typeface="微软雅黑" panose="020B0503020204020204" charset="-122"/>
                <a:ea typeface="微软雅黑" panose="020B0503020204020204" charset="-122"/>
                <a:cs typeface="微软雅黑" panose="020B0503020204020204" charset="-122"/>
              </a:rPr>
              <a:t>腾讯智影登录界面</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80" name="图片 80" descr="7-61"/>
          <p:cNvPicPr>
            <a:picLocks noChangeAspect="1"/>
          </p:cNvPicPr>
          <p:nvPr/>
        </p:nvPicPr>
        <p:blipFill>
          <a:blip r:embed="rId2"/>
          <a:stretch>
            <a:fillRect/>
          </a:stretch>
        </p:blipFill>
        <p:spPr>
          <a:xfrm>
            <a:off x="6470968" y="2917825"/>
            <a:ext cx="5263515" cy="1880870"/>
          </a:xfrm>
          <a:prstGeom prst="rect">
            <a:avLst/>
          </a:prstGeom>
        </p:spPr>
      </p:pic>
      <p:sp>
        <p:nvSpPr>
          <p:cNvPr id="6" name="文本框 5"/>
          <p:cNvSpPr txBox="1"/>
          <p:nvPr/>
        </p:nvSpPr>
        <p:spPr>
          <a:xfrm>
            <a:off x="6471285" y="4856798"/>
            <a:ext cx="5080000" cy="337185"/>
          </a:xfrm>
          <a:prstGeom prst="rect">
            <a:avLst/>
          </a:prstGeom>
        </p:spPr>
        <p:txBody>
          <a:bodyPr>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7-108 </a:t>
            </a:r>
            <a:r>
              <a:rPr lang="zh-CN" altLang="en-US" sz="1600">
                <a:latin typeface="微软雅黑" panose="020B0503020204020204" charset="-122"/>
                <a:ea typeface="微软雅黑" panose="020B0503020204020204" charset="-122"/>
                <a:cs typeface="微软雅黑" panose="020B0503020204020204" charset="-122"/>
              </a:rPr>
              <a:t>“数字人播报”功能入口</a:t>
            </a:r>
            <a:endParaRPr lang="zh-CN" altLang="en-US" sz="1600">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4.5.3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视频类</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案例实践</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484505" y="945515"/>
            <a:ext cx="11066145" cy="829945"/>
          </a:xfrm>
          <a:prstGeom prst="rect">
            <a:avLst/>
          </a:prstGeom>
        </p:spPr>
        <p:txBody>
          <a:bodyPr wrap="square">
            <a:spAutoFit/>
          </a:bodyPr>
          <a:p>
            <a:pPr marL="0" indent="0" algn="just" defTabSz="266700">
              <a:spcBef>
                <a:spcPct val="0"/>
              </a:spcBef>
              <a:spcAft>
                <a:spcPct val="0"/>
              </a:spcAft>
            </a:pPr>
            <a:r>
              <a:rPr lang="zh-CN" altLang="en-US" sz="1600" b="0">
                <a:latin typeface="微软雅黑" panose="020B0503020204020204" charset="-122"/>
                <a:ea typeface="微软雅黑" panose="020B0503020204020204" charset="-122"/>
                <a:cs typeface="微软雅黑" panose="020B0503020204020204" charset="-122"/>
              </a:rPr>
              <a:t>步骤</a:t>
            </a:r>
            <a:r>
              <a:rPr lang="en-US" altLang="zh-CN" sz="1600" b="0">
                <a:latin typeface="微软雅黑" panose="020B0503020204020204" charset="-122"/>
                <a:ea typeface="微软雅黑" panose="020B0503020204020204" charset="-122"/>
                <a:cs typeface="微软雅黑" panose="020B0503020204020204" charset="-122"/>
              </a:rPr>
              <a:t>2</a:t>
            </a:r>
            <a:r>
              <a:rPr lang="zh-CN" altLang="en-US" sz="1600" b="0">
                <a:latin typeface="微软雅黑" panose="020B0503020204020204" charset="-122"/>
                <a:ea typeface="微软雅黑" panose="020B0503020204020204" charset="-122"/>
                <a:cs typeface="微软雅黑" panose="020B0503020204020204" charset="-122"/>
              </a:rPr>
              <a:t>：上传</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。进入“数字人播报”功能界面后（如图</a:t>
            </a:r>
            <a:r>
              <a:rPr lang="en-US" altLang="zh-CN" sz="1600" b="0">
                <a:latin typeface="微软雅黑" panose="020B0503020204020204" charset="-122"/>
                <a:ea typeface="微软雅黑" panose="020B0503020204020204" charset="-122"/>
                <a:cs typeface="微软雅黑" panose="020B0503020204020204" charset="-122"/>
              </a:rPr>
              <a:t>7-109</a:t>
            </a:r>
            <a:r>
              <a:rPr lang="zh-CN" altLang="en-US" sz="1600" b="0">
                <a:latin typeface="微软雅黑" panose="020B0503020204020204" charset="-122"/>
                <a:ea typeface="微软雅黑" panose="020B0503020204020204" charset="-122"/>
                <a:cs typeface="微软雅黑" panose="020B0503020204020204" charset="-122"/>
              </a:rPr>
              <a:t>所示），在左侧工具栏，点击“</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模式”</a:t>
            </a:r>
            <a:r>
              <a:rPr lang="en-US" altLang="zh-CN" sz="1600" b="0">
                <a:latin typeface="微软雅黑" panose="020B0503020204020204" charset="-122"/>
                <a:ea typeface="微软雅黑" panose="020B0503020204020204" charset="-122"/>
                <a:cs typeface="微软雅黑" panose="020B0503020204020204" charset="-122"/>
              </a:rPr>
              <a:t>,</a:t>
            </a:r>
            <a:r>
              <a:rPr lang="zh-CN" altLang="en-US" sz="1600" b="0">
                <a:latin typeface="微软雅黑" panose="020B0503020204020204" charset="-122"/>
                <a:ea typeface="微软雅黑" panose="020B0503020204020204" charset="-122"/>
                <a:cs typeface="微软雅黑" panose="020B0503020204020204" charset="-122"/>
              </a:rPr>
              <a:t>平台会出现“上传</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或</a:t>
            </a:r>
            <a:r>
              <a:rPr lang="en-US" altLang="zh-CN" sz="1600" b="0">
                <a:latin typeface="微软雅黑" panose="020B0503020204020204" charset="-122"/>
                <a:ea typeface="微软雅黑" panose="020B0503020204020204" charset="-122"/>
                <a:cs typeface="微软雅黑" panose="020B0503020204020204" charset="-122"/>
              </a:rPr>
              <a:t>PDF”</a:t>
            </a:r>
            <a:r>
              <a:rPr lang="zh-CN" altLang="en-US" sz="1600" b="0">
                <a:latin typeface="微软雅黑" panose="020B0503020204020204" charset="-122"/>
                <a:ea typeface="微软雅黑" panose="020B0503020204020204" charset="-122"/>
                <a:cs typeface="微软雅黑" panose="020B0503020204020204" charset="-122"/>
              </a:rPr>
              <a:t>的界面，点击“上传</a:t>
            </a:r>
            <a:r>
              <a:rPr lang="zh-CN" altLang="en-US" sz="1600" b="0">
                <a:latin typeface="微软雅黑" panose="020B0503020204020204" charset="-122"/>
                <a:ea typeface="微软雅黑" panose="020B0503020204020204" charset="-122"/>
                <a:cs typeface="微软雅黑" panose="020B0503020204020204" charset="-122"/>
              </a:rPr>
              <a:t>”按钮，上传需要播报的</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，这里上传“数字人播报</a:t>
            </a:r>
            <a:r>
              <a:rPr lang="en-US" altLang="zh-CN" sz="1600" b="0">
                <a:latin typeface="微软雅黑" panose="020B0503020204020204" charset="-122"/>
                <a:ea typeface="微软雅黑" panose="020B0503020204020204" charset="-122"/>
                <a:cs typeface="微软雅黑" panose="020B0503020204020204" charset="-122"/>
              </a:rPr>
              <a:t>PPT.ppt”</a:t>
            </a:r>
            <a:r>
              <a:rPr lang="zh-CN" altLang="en-US" sz="1600" b="0">
                <a:latin typeface="微软雅黑" panose="020B0503020204020204" charset="-122"/>
                <a:ea typeface="微软雅黑" panose="020B0503020204020204" charset="-122"/>
                <a:cs typeface="微软雅黑" panose="020B0503020204020204" charset="-122"/>
              </a:rPr>
              <a:t>文件（可以从林子雨编著《数字素养通识教程》教材官网下载）。</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4" name="图片 3"/>
          <p:cNvPicPr/>
          <p:nvPr/>
        </p:nvPicPr>
        <p:blipFill>
          <a:blip r:embed="rId1"/>
          <a:stretch>
            <a:fillRect/>
          </a:stretch>
        </p:blipFill>
        <p:spPr>
          <a:xfrm>
            <a:off x="4347369" y="2241392"/>
            <a:ext cx="2810192" cy="3076892"/>
          </a:xfrm>
          <a:prstGeom prst="rect">
            <a:avLst/>
          </a:prstGeom>
        </p:spPr>
      </p:pic>
      <p:sp>
        <p:nvSpPr>
          <p:cNvPr id="5" name="文本框 4"/>
          <p:cNvSpPr txBox="1"/>
          <p:nvPr/>
        </p:nvSpPr>
        <p:spPr>
          <a:xfrm>
            <a:off x="3300889" y="5420519"/>
            <a:ext cx="5080000" cy="337185"/>
          </a:xfrm>
          <a:prstGeom prst="rect">
            <a:avLst/>
          </a:prstGeom>
        </p:spPr>
        <p:txBody>
          <a:bodyPr>
            <a:spAutoFit/>
          </a:bodyPr>
          <a:p>
            <a:pPr marL="0" indent="0" algn="ctr" defTabSz="266700">
              <a:spcBef>
                <a:spcPct val="0"/>
              </a:spcBef>
              <a:spcAft>
                <a:spcPct val="0"/>
              </a:spcAft>
            </a:pPr>
            <a:r>
              <a:rPr lang="zh-CN" altLang="en-US" sz="1600">
                <a:latin typeface="Calibri" panose="020F0502020204030204"/>
                <a:ea typeface="宋体" panose="02010600030101010101" pitchFamily="2" charset="-122"/>
              </a:rPr>
              <a:t>图</a:t>
            </a:r>
            <a:r>
              <a:rPr lang="en-US" altLang="zh-CN" sz="1600">
                <a:latin typeface="Calibri" panose="020F0502020204030204"/>
                <a:ea typeface="Calibri" panose="020F0502020204030204"/>
              </a:rPr>
              <a:t>7-109 </a:t>
            </a:r>
            <a:r>
              <a:rPr lang="en-US" altLang="zh-CN" sz="1600">
                <a:latin typeface="Calibri" panose="020F0502020204030204"/>
                <a:ea typeface="宋体" panose="02010600030101010101" pitchFamily="2" charset="-122"/>
              </a:rPr>
              <a:t>“</a:t>
            </a:r>
            <a:r>
              <a:rPr lang="en-US" altLang="zh-CN" sz="1600">
                <a:latin typeface="Calibri" panose="020F0502020204030204"/>
                <a:ea typeface="Calibri" panose="020F0502020204030204"/>
              </a:rPr>
              <a:t>PPT</a:t>
            </a:r>
            <a:r>
              <a:rPr lang="zh-CN" altLang="en-US" sz="1600">
                <a:latin typeface="Calibri" panose="020F0502020204030204"/>
                <a:ea typeface="宋体" panose="02010600030101010101" pitchFamily="2" charset="-122"/>
              </a:rPr>
              <a:t>模式”上传</a:t>
            </a:r>
            <a:r>
              <a:rPr lang="en-US" altLang="zh-CN" sz="1600">
                <a:latin typeface="Calibri" panose="020F0502020204030204"/>
                <a:ea typeface="Calibri" panose="020F0502020204030204"/>
              </a:rPr>
              <a:t>PPT</a:t>
            </a:r>
            <a:r>
              <a:rPr lang="zh-CN" altLang="en-US" sz="1600">
                <a:latin typeface="Calibri" panose="020F0502020204030204"/>
                <a:ea typeface="宋体" panose="02010600030101010101" pitchFamily="2" charset="-122"/>
              </a:rPr>
              <a:t>入口</a:t>
            </a:r>
            <a:endParaRPr lang="zh-CN" altLang="en-US" sz="1600">
              <a:latin typeface="Calibri" panose="020F0502020204030204"/>
              <a:ea typeface="宋体" panose="02010600030101010101" pitchFamily="2" charset="-122"/>
            </a:endParaRPr>
          </a:p>
        </p:txBody>
      </p:sp>
    </p:spTree>
    <p:custDataLst>
      <p:tags r:id="rId2"/>
    </p:custData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4.5.3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视频类</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案例实践</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377190" y="945515"/>
            <a:ext cx="10908030" cy="1076325"/>
          </a:xfrm>
          <a:prstGeom prst="rect">
            <a:avLst/>
          </a:prstGeom>
        </p:spPr>
        <p:txBody>
          <a:bodyPr wrap="square">
            <a:spAutoFit/>
          </a:bodyPr>
          <a:p>
            <a:pPr marL="0" indent="0" algn="just" defTabSz="266700">
              <a:spcBef>
                <a:spcPct val="0"/>
              </a:spcBef>
              <a:spcAft>
                <a:spcPct val="0"/>
              </a:spcAft>
            </a:pPr>
            <a:r>
              <a:rPr lang="zh-CN" altLang="en-US" sz="1600" b="0">
                <a:latin typeface="微软雅黑" panose="020B0503020204020204" charset="-122"/>
                <a:ea typeface="微软雅黑" panose="020B0503020204020204" charset="-122"/>
                <a:cs typeface="微软雅黑" panose="020B0503020204020204" charset="-122"/>
              </a:rPr>
              <a:t>步骤</a:t>
            </a:r>
            <a:r>
              <a:rPr lang="en-US" altLang="zh-CN" sz="1600" b="0">
                <a:latin typeface="微软雅黑" panose="020B0503020204020204" charset="-122"/>
                <a:ea typeface="微软雅黑" panose="020B0503020204020204" charset="-122"/>
                <a:cs typeface="微软雅黑" panose="020B0503020204020204" charset="-122"/>
              </a:rPr>
              <a:t>3</a:t>
            </a:r>
            <a:r>
              <a:rPr lang="zh-CN" altLang="en-US" sz="1600" b="0">
                <a:latin typeface="微软雅黑" panose="020B0503020204020204" charset="-122"/>
                <a:ea typeface="微软雅黑" panose="020B0503020204020204" charset="-122"/>
                <a:cs typeface="微软雅黑" panose="020B0503020204020204" charset="-122"/>
              </a:rPr>
              <a:t>：选择数字人。</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上传结束后，点击左侧工具栏“数字人”按钮，会出现“数字人”设置界面，包括“预置形象”和“照片播报”两大板块（如图</a:t>
            </a:r>
            <a:r>
              <a:rPr lang="en-US" altLang="zh-CN" sz="1600" b="0">
                <a:latin typeface="微软雅黑" panose="020B0503020204020204" charset="-122"/>
                <a:ea typeface="微软雅黑" panose="020B0503020204020204" charset="-122"/>
                <a:cs typeface="微软雅黑" panose="020B0503020204020204" charset="-122"/>
              </a:rPr>
              <a:t>7-110</a:t>
            </a:r>
            <a:r>
              <a:rPr lang="zh-CN" altLang="en-US" sz="1600" b="0">
                <a:latin typeface="微软雅黑" panose="020B0503020204020204" charset="-122"/>
                <a:ea typeface="微软雅黑" panose="020B0503020204020204" charset="-122"/>
                <a:cs typeface="微软雅黑" panose="020B0503020204020204" charset="-122"/>
              </a:rPr>
              <a:t>所示）。“预置形象”分为“</a:t>
            </a:r>
            <a:r>
              <a:rPr lang="en-US" altLang="zh-CN" sz="1600" b="0">
                <a:latin typeface="微软雅黑" panose="020B0503020204020204" charset="-122"/>
                <a:ea typeface="微软雅黑" panose="020B0503020204020204" charset="-122"/>
                <a:cs typeface="微软雅黑" panose="020B0503020204020204" charset="-122"/>
              </a:rPr>
              <a:t>2D</a:t>
            </a:r>
            <a:r>
              <a:rPr lang="zh-CN" altLang="en-US" sz="1600" b="0">
                <a:latin typeface="微软雅黑" panose="020B0503020204020204" charset="-122"/>
                <a:ea typeface="微软雅黑" panose="020B0503020204020204" charset="-122"/>
                <a:cs typeface="微软雅黑" panose="020B0503020204020204" charset="-122"/>
              </a:rPr>
              <a:t>数字人”和“</a:t>
            </a:r>
            <a:r>
              <a:rPr lang="en-US" altLang="zh-CN" sz="1600" b="0">
                <a:latin typeface="微软雅黑" panose="020B0503020204020204" charset="-122"/>
                <a:ea typeface="微软雅黑" panose="020B0503020204020204" charset="-122"/>
                <a:cs typeface="微软雅黑" panose="020B0503020204020204" charset="-122"/>
              </a:rPr>
              <a:t>3D</a:t>
            </a:r>
            <a:r>
              <a:rPr lang="zh-CN" altLang="en-US" sz="1600" b="0">
                <a:latin typeface="微软雅黑" panose="020B0503020204020204" charset="-122"/>
                <a:ea typeface="微软雅黑" panose="020B0503020204020204" charset="-122"/>
                <a:cs typeface="微软雅黑" panose="020B0503020204020204" charset="-122"/>
              </a:rPr>
              <a:t>数字人”；“照片播报”分为“照片主播”和“</a:t>
            </a:r>
            <a:r>
              <a:rPr lang="en-US" altLang="zh-CN" sz="1600" b="0">
                <a:latin typeface="微软雅黑" panose="020B0503020204020204" charset="-122"/>
                <a:ea typeface="微软雅黑" panose="020B0503020204020204" charset="-122"/>
                <a:cs typeface="微软雅黑" panose="020B0503020204020204" charset="-122"/>
              </a:rPr>
              <a:t>AI</a:t>
            </a:r>
            <a:r>
              <a:rPr lang="zh-CN" altLang="en-US" sz="1600" b="0">
                <a:latin typeface="微软雅黑" panose="020B0503020204020204" charset="-122"/>
                <a:ea typeface="微软雅黑" panose="020B0503020204020204" charset="-122"/>
                <a:cs typeface="微软雅黑" panose="020B0503020204020204" charset="-122"/>
              </a:rPr>
              <a:t>绘制主播”两种（如图</a:t>
            </a:r>
            <a:r>
              <a:rPr lang="en-US" altLang="zh-CN" sz="1600" b="0">
                <a:latin typeface="微软雅黑" panose="020B0503020204020204" charset="-122"/>
                <a:ea typeface="微软雅黑" panose="020B0503020204020204" charset="-122"/>
                <a:cs typeface="微软雅黑" panose="020B0503020204020204" charset="-122"/>
              </a:rPr>
              <a:t>7-111</a:t>
            </a:r>
            <a:r>
              <a:rPr lang="zh-CN" altLang="en-US" sz="1600" b="0">
                <a:latin typeface="微软雅黑" panose="020B0503020204020204" charset="-122"/>
                <a:ea typeface="微软雅黑" panose="020B0503020204020204" charset="-122"/>
                <a:cs typeface="微软雅黑" panose="020B0503020204020204" charset="-122"/>
              </a:rPr>
              <a:t>所示）。这里选择“预置形象”里面的“</a:t>
            </a:r>
            <a:r>
              <a:rPr lang="en-US" altLang="zh-CN" sz="1600" b="0">
                <a:latin typeface="微软雅黑" panose="020B0503020204020204" charset="-122"/>
                <a:ea typeface="微软雅黑" panose="020B0503020204020204" charset="-122"/>
                <a:cs typeface="微软雅黑" panose="020B0503020204020204" charset="-122"/>
              </a:rPr>
              <a:t>2D</a:t>
            </a:r>
            <a:r>
              <a:rPr lang="zh-CN" altLang="en-US" sz="1600" b="0">
                <a:latin typeface="微软雅黑" panose="020B0503020204020204" charset="-122"/>
                <a:ea typeface="微软雅黑" panose="020B0503020204020204" charset="-122"/>
                <a:cs typeface="微软雅黑" panose="020B0503020204020204" charset="-122"/>
              </a:rPr>
              <a:t>数字人”</a:t>
            </a:r>
            <a:r>
              <a:rPr lang="en-US" altLang="zh-CN" sz="1600" b="0">
                <a:latin typeface="微软雅黑" panose="020B0503020204020204" charset="-122"/>
                <a:ea typeface="微软雅黑" panose="020B0503020204020204" charset="-122"/>
                <a:cs typeface="微软雅黑" panose="020B0503020204020204" charset="-122"/>
              </a:rPr>
              <a:t>——</a:t>
            </a:r>
            <a:r>
              <a:rPr lang="zh-CN" altLang="en-US" sz="1600" b="0">
                <a:latin typeface="微软雅黑" panose="020B0503020204020204" charset="-122"/>
                <a:ea typeface="微软雅黑" panose="020B0503020204020204" charset="-122"/>
                <a:cs typeface="微软雅黑" panose="020B0503020204020204" charset="-122"/>
              </a:rPr>
              <a:t>卓妤数字人，作为</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播报的数字人。</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82" name="图片 82" descr="7-63"/>
          <p:cNvPicPr>
            <a:picLocks noChangeAspect="1"/>
          </p:cNvPicPr>
          <p:nvPr/>
        </p:nvPicPr>
        <p:blipFill>
          <a:blip r:embed="rId1"/>
          <a:stretch>
            <a:fillRect/>
          </a:stretch>
        </p:blipFill>
        <p:spPr>
          <a:xfrm>
            <a:off x="1487170" y="2226310"/>
            <a:ext cx="1903730" cy="3622040"/>
          </a:xfrm>
          <a:prstGeom prst="rect">
            <a:avLst/>
          </a:prstGeom>
        </p:spPr>
      </p:pic>
      <p:sp>
        <p:nvSpPr>
          <p:cNvPr id="4" name="文本框 3"/>
          <p:cNvSpPr txBox="1"/>
          <p:nvPr/>
        </p:nvSpPr>
        <p:spPr>
          <a:xfrm>
            <a:off x="957580" y="5942965"/>
            <a:ext cx="3094355" cy="337185"/>
          </a:xfrm>
          <a:prstGeom prst="rect">
            <a:avLst/>
          </a:prstGeom>
        </p:spPr>
        <p:txBody>
          <a:bodyPr wrap="square">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7-110 </a:t>
            </a:r>
            <a:r>
              <a:rPr lang="zh-CN" altLang="en-US" sz="1600">
                <a:latin typeface="微软雅黑" panose="020B0503020204020204" charset="-122"/>
                <a:ea typeface="微软雅黑" panose="020B0503020204020204" charset="-122"/>
                <a:cs typeface="微软雅黑" panose="020B0503020204020204" charset="-122"/>
              </a:rPr>
              <a:t>“预置形象”的数字人</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83" name="图片 83" descr="7-64"/>
          <p:cNvPicPr>
            <a:picLocks noChangeAspect="1"/>
          </p:cNvPicPr>
          <p:nvPr/>
        </p:nvPicPr>
        <p:blipFill>
          <a:blip r:embed="rId2"/>
          <a:stretch>
            <a:fillRect/>
          </a:stretch>
        </p:blipFill>
        <p:spPr>
          <a:xfrm>
            <a:off x="6764020" y="2270125"/>
            <a:ext cx="2246630" cy="3597910"/>
          </a:xfrm>
          <a:prstGeom prst="rect">
            <a:avLst/>
          </a:prstGeom>
        </p:spPr>
      </p:pic>
      <p:sp>
        <p:nvSpPr>
          <p:cNvPr id="5" name="文本框 4"/>
          <p:cNvSpPr txBox="1"/>
          <p:nvPr/>
        </p:nvSpPr>
        <p:spPr>
          <a:xfrm>
            <a:off x="5347335" y="6007418"/>
            <a:ext cx="5080000" cy="337185"/>
          </a:xfrm>
          <a:prstGeom prst="rect">
            <a:avLst/>
          </a:prstGeom>
        </p:spPr>
        <p:txBody>
          <a:bodyPr>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7-111 </a:t>
            </a:r>
            <a:r>
              <a:rPr lang="zh-CN" altLang="en-US" sz="1600">
                <a:latin typeface="微软雅黑" panose="020B0503020204020204" charset="-122"/>
                <a:ea typeface="微软雅黑" panose="020B0503020204020204" charset="-122"/>
                <a:cs typeface="微软雅黑" panose="020B0503020204020204" charset="-122"/>
              </a:rPr>
              <a:t>“照片播报”的数字人</a:t>
            </a:r>
            <a:endParaRPr lang="zh-CN" altLang="en-US" sz="1600">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4.5.3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视频类</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案例实践</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447675" y="1010920"/>
            <a:ext cx="11055985" cy="1322070"/>
          </a:xfrm>
          <a:prstGeom prst="rect">
            <a:avLst/>
          </a:prstGeom>
        </p:spPr>
        <p:txBody>
          <a:bodyPr wrap="square">
            <a:spAutoFit/>
          </a:bodyPr>
          <a:p>
            <a:pPr marL="0" indent="0" algn="just" defTabSz="266700">
              <a:spcBef>
                <a:spcPct val="0"/>
              </a:spcBef>
              <a:spcAft>
                <a:spcPct val="0"/>
              </a:spcAft>
            </a:pPr>
            <a:r>
              <a:rPr lang="zh-CN" altLang="en-US" sz="1600" b="0">
                <a:latin typeface="微软雅黑" panose="020B0503020204020204" charset="-122"/>
                <a:ea typeface="微软雅黑" panose="020B0503020204020204" charset="-122"/>
                <a:cs typeface="微软雅黑" panose="020B0503020204020204" charset="-122"/>
              </a:rPr>
              <a:t>步骤</a:t>
            </a:r>
            <a:r>
              <a:rPr lang="en-US" altLang="zh-CN" sz="1600" b="0">
                <a:latin typeface="微软雅黑" panose="020B0503020204020204" charset="-122"/>
                <a:ea typeface="微软雅黑" panose="020B0503020204020204" charset="-122"/>
                <a:cs typeface="微软雅黑" panose="020B0503020204020204" charset="-122"/>
              </a:rPr>
              <a:t>4</a:t>
            </a:r>
            <a:r>
              <a:rPr lang="zh-CN" altLang="en-US" sz="1600" b="0">
                <a:latin typeface="微软雅黑" panose="020B0503020204020204" charset="-122"/>
                <a:ea typeface="微软雅黑" panose="020B0503020204020204" charset="-122"/>
                <a:cs typeface="微软雅黑" panose="020B0503020204020204" charset="-122"/>
              </a:rPr>
              <a:t>：调整数字人的位置、大小和服装类型。选用的数字人确认后，可以点击</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上的“数字人”，进入“数字人”设置界面，点击“数字人编辑”按钮（如图</a:t>
            </a:r>
            <a:r>
              <a:rPr lang="en-US" altLang="zh-CN" sz="1600" b="0">
                <a:latin typeface="微软雅黑" panose="020B0503020204020204" charset="-122"/>
                <a:ea typeface="微软雅黑" panose="020B0503020204020204" charset="-122"/>
                <a:cs typeface="微软雅黑" panose="020B0503020204020204" charset="-122"/>
              </a:rPr>
              <a:t>7-112</a:t>
            </a:r>
            <a:r>
              <a:rPr lang="zh-CN" altLang="en-US" sz="1600" b="0">
                <a:latin typeface="微软雅黑" panose="020B0503020204020204" charset="-122"/>
                <a:ea typeface="微软雅黑" panose="020B0503020204020204" charset="-122"/>
                <a:cs typeface="微软雅黑" panose="020B0503020204020204" charset="-122"/>
              </a:rPr>
              <a:t>所示），对“数字人”进行编辑，可以重新换服装以及选择数字人出现的“形状”；点击“画面”按钮，可以通过坐标设置来调整数字人的位置和大小（如图</a:t>
            </a:r>
            <a:r>
              <a:rPr lang="en-US" altLang="zh-CN" sz="1600" b="0">
                <a:latin typeface="微软雅黑" panose="020B0503020204020204" charset="-122"/>
                <a:ea typeface="微软雅黑" panose="020B0503020204020204" charset="-122"/>
                <a:cs typeface="微软雅黑" panose="020B0503020204020204" charset="-122"/>
              </a:rPr>
              <a:t>7-113</a:t>
            </a:r>
            <a:r>
              <a:rPr lang="zh-CN" altLang="en-US" sz="1600" b="0">
                <a:latin typeface="微软雅黑" panose="020B0503020204020204" charset="-122"/>
                <a:ea typeface="微软雅黑" panose="020B0503020204020204" charset="-122"/>
                <a:cs typeface="微软雅黑" panose="020B0503020204020204" charset="-122"/>
              </a:rPr>
              <a:t>所示），也可以点击数字人的边框，通过拖动鼠标来调整数字人的位置和大小。这里可以根据</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画面的布局来调整“数字人”的位置和大小，尽量避免数字人遮挡文字。</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85" name="图片 85" descr="7-65最终"/>
          <p:cNvPicPr>
            <a:picLocks noChangeAspect="1"/>
          </p:cNvPicPr>
          <p:nvPr/>
        </p:nvPicPr>
        <p:blipFill>
          <a:blip r:embed="rId1"/>
          <a:stretch>
            <a:fillRect/>
          </a:stretch>
        </p:blipFill>
        <p:spPr>
          <a:xfrm>
            <a:off x="537845" y="2602865"/>
            <a:ext cx="6085840" cy="2557780"/>
          </a:xfrm>
          <a:prstGeom prst="rect">
            <a:avLst/>
          </a:prstGeom>
        </p:spPr>
      </p:pic>
      <p:sp>
        <p:nvSpPr>
          <p:cNvPr id="4" name="文本框 3"/>
          <p:cNvSpPr txBox="1"/>
          <p:nvPr/>
        </p:nvSpPr>
        <p:spPr>
          <a:xfrm>
            <a:off x="911225" y="5319078"/>
            <a:ext cx="5080000" cy="337185"/>
          </a:xfrm>
          <a:prstGeom prst="rect">
            <a:avLst/>
          </a:prstGeom>
        </p:spPr>
        <p:txBody>
          <a:bodyPr>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7-112 </a:t>
            </a:r>
            <a:r>
              <a:rPr lang="zh-CN" altLang="en-US" sz="1600">
                <a:latin typeface="微软雅黑" panose="020B0503020204020204" charset="-122"/>
                <a:ea typeface="微软雅黑" panose="020B0503020204020204" charset="-122"/>
                <a:cs typeface="微软雅黑" panose="020B0503020204020204" charset="-122"/>
              </a:rPr>
              <a:t>“数字人编辑”功能界面确认服装和形状</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86" name="图片 86" descr="7-66最终"/>
          <p:cNvPicPr>
            <a:picLocks noChangeAspect="1"/>
          </p:cNvPicPr>
          <p:nvPr/>
        </p:nvPicPr>
        <p:blipFill>
          <a:blip r:embed="rId2"/>
          <a:stretch>
            <a:fillRect/>
          </a:stretch>
        </p:blipFill>
        <p:spPr>
          <a:xfrm>
            <a:off x="6623368" y="2602865"/>
            <a:ext cx="5273675" cy="2471420"/>
          </a:xfrm>
          <a:prstGeom prst="rect">
            <a:avLst/>
          </a:prstGeom>
        </p:spPr>
      </p:pic>
      <p:sp>
        <p:nvSpPr>
          <p:cNvPr id="5" name="文本框 4"/>
          <p:cNvSpPr txBox="1"/>
          <p:nvPr/>
        </p:nvSpPr>
        <p:spPr>
          <a:xfrm>
            <a:off x="6447155" y="5288280"/>
            <a:ext cx="5450205" cy="337185"/>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7-113 </a:t>
            </a:r>
            <a:r>
              <a:rPr lang="zh-CN" altLang="en-US" sz="1600">
                <a:latin typeface="微软雅黑" panose="020B0503020204020204" charset="-122"/>
                <a:ea typeface="微软雅黑" panose="020B0503020204020204" charset="-122"/>
                <a:cs typeface="微软雅黑" panose="020B0503020204020204" charset="-122"/>
              </a:rPr>
              <a:t>进入“画面”功能界面调整</a:t>
            </a:r>
            <a:r>
              <a:rPr lang="zh-CN" altLang="en-US" sz="1600" b="0">
                <a:latin typeface="微软雅黑" panose="020B0503020204020204" charset="-122"/>
                <a:ea typeface="微软雅黑" panose="020B0503020204020204" charset="-122"/>
                <a:cs typeface="微软雅黑" panose="020B0503020204020204" charset="-122"/>
              </a:rPr>
              <a:t>数字人的位置和大小</a:t>
            </a:r>
            <a:endParaRPr lang="zh-CN" altLang="en-US" sz="1600" b="0">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4.5.3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视频类</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案例实践</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437515" y="1071245"/>
            <a:ext cx="10991215" cy="1076325"/>
          </a:xfrm>
          <a:prstGeom prst="rect">
            <a:avLst/>
          </a:prstGeom>
        </p:spPr>
        <p:txBody>
          <a:bodyPr wrap="square">
            <a:spAutoFit/>
          </a:bodyPr>
          <a:p>
            <a:pPr marL="0" indent="0" algn="just" defTabSz="266700">
              <a:spcBef>
                <a:spcPct val="0"/>
              </a:spcBef>
              <a:spcAft>
                <a:spcPct val="0"/>
              </a:spcAft>
            </a:pPr>
            <a:r>
              <a:rPr lang="zh-CN" altLang="en-US" sz="1600" b="0">
                <a:latin typeface="微软雅黑" panose="020B0503020204020204" charset="-122"/>
                <a:ea typeface="微软雅黑" panose="020B0503020204020204" charset="-122"/>
                <a:cs typeface="微软雅黑" panose="020B0503020204020204" charset="-122"/>
              </a:rPr>
              <a:t>步骤</a:t>
            </a:r>
            <a:r>
              <a:rPr lang="en-US" altLang="zh-CN" sz="1600" b="0">
                <a:latin typeface="微软雅黑" panose="020B0503020204020204" charset="-122"/>
                <a:ea typeface="微软雅黑" panose="020B0503020204020204" charset="-122"/>
                <a:cs typeface="微软雅黑" panose="020B0503020204020204" charset="-122"/>
              </a:rPr>
              <a:t>5</a:t>
            </a:r>
            <a:r>
              <a:rPr lang="zh-CN" altLang="en-US" sz="1600" b="0">
                <a:latin typeface="微软雅黑" panose="020B0503020204020204" charset="-122"/>
                <a:ea typeface="微软雅黑" panose="020B0503020204020204" charset="-122"/>
                <a:cs typeface="微软雅黑" panose="020B0503020204020204" charset="-122"/>
              </a:rPr>
              <a:t>：输入播报内容和设置字幕样式。数字人调整完成后，点击右侧工具栏的“播报内容”按钮（如图</a:t>
            </a:r>
            <a:r>
              <a:rPr lang="en-US" altLang="zh-CN" sz="1600" b="0">
                <a:latin typeface="微软雅黑" panose="020B0503020204020204" charset="-122"/>
                <a:ea typeface="微软雅黑" panose="020B0503020204020204" charset="-122"/>
                <a:cs typeface="微软雅黑" panose="020B0503020204020204" charset="-122"/>
              </a:rPr>
              <a:t>7-114</a:t>
            </a:r>
            <a:r>
              <a:rPr lang="zh-CN" altLang="en-US" sz="1600" b="0">
                <a:latin typeface="微软雅黑" panose="020B0503020204020204" charset="-122"/>
                <a:ea typeface="微软雅黑" panose="020B0503020204020204" charset="-122"/>
                <a:cs typeface="微软雅黑" panose="020B0503020204020204" charset="-122"/>
              </a:rPr>
              <a:t>所示），输入播报内容，播报内容可以</a:t>
            </a:r>
            <a:r>
              <a:rPr lang="en-US" altLang="zh-CN" sz="1600" b="0">
                <a:latin typeface="微软雅黑" panose="020B0503020204020204" charset="-122"/>
                <a:ea typeface="微软雅黑" panose="020B0503020204020204" charset="-122"/>
                <a:cs typeface="微软雅黑" panose="020B0503020204020204" charset="-122"/>
              </a:rPr>
              <a:t>AI</a:t>
            </a:r>
            <a:r>
              <a:rPr lang="zh-CN" altLang="en-US" sz="1600" b="0">
                <a:latin typeface="微软雅黑" panose="020B0503020204020204" charset="-122"/>
                <a:ea typeface="微软雅黑" panose="020B0503020204020204" charset="-122"/>
                <a:cs typeface="微软雅黑" panose="020B0503020204020204" charset="-122"/>
              </a:rPr>
              <a:t>自动生成，也可以手动输入或导入文件（字数不超过</a:t>
            </a:r>
            <a:r>
              <a:rPr lang="en-US" altLang="zh-CN" sz="1600" b="0">
                <a:latin typeface="微软雅黑" panose="020B0503020204020204" charset="-122"/>
                <a:ea typeface="微软雅黑" panose="020B0503020204020204" charset="-122"/>
                <a:cs typeface="微软雅黑" panose="020B0503020204020204" charset="-122"/>
              </a:rPr>
              <a:t>5000</a:t>
            </a:r>
            <a:r>
              <a:rPr lang="zh-CN" altLang="en-US" sz="1600" b="0">
                <a:latin typeface="微软雅黑" panose="020B0503020204020204" charset="-122"/>
                <a:ea typeface="微软雅黑" panose="020B0503020204020204" charset="-122"/>
                <a:cs typeface="微软雅黑" panose="020B0503020204020204" charset="-122"/>
              </a:rPr>
              <a:t>字），这里选择“手动输入”每页</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的播报内容。点击右侧工具栏的“字幕样式”按钮（如图</a:t>
            </a:r>
            <a:r>
              <a:rPr lang="en-US" altLang="zh-CN" sz="1600" b="0">
                <a:latin typeface="微软雅黑" panose="020B0503020204020204" charset="-122"/>
                <a:ea typeface="微软雅黑" panose="020B0503020204020204" charset="-122"/>
                <a:cs typeface="微软雅黑" panose="020B0503020204020204" charset="-122"/>
              </a:rPr>
              <a:t>7-115</a:t>
            </a:r>
            <a:r>
              <a:rPr lang="zh-CN" altLang="en-US" sz="1600" b="0">
                <a:latin typeface="微软雅黑" panose="020B0503020204020204" charset="-122"/>
                <a:ea typeface="微软雅黑" panose="020B0503020204020204" charset="-122"/>
                <a:cs typeface="微软雅黑" panose="020B0503020204020204" charset="-122"/>
              </a:rPr>
              <a:t>所示），设置视频字幕的样式并打开字幕显示按钮，通过鼠标拖动把字幕放置画面的合适位置。</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87" name="图片 87" descr="7-67"/>
          <p:cNvPicPr>
            <a:picLocks noChangeAspect="1"/>
          </p:cNvPicPr>
          <p:nvPr/>
        </p:nvPicPr>
        <p:blipFill>
          <a:blip r:embed="rId1"/>
          <a:stretch>
            <a:fillRect/>
          </a:stretch>
        </p:blipFill>
        <p:spPr>
          <a:xfrm>
            <a:off x="574358" y="2576830"/>
            <a:ext cx="5271135" cy="2613660"/>
          </a:xfrm>
          <a:prstGeom prst="rect">
            <a:avLst/>
          </a:prstGeom>
        </p:spPr>
      </p:pic>
      <p:sp>
        <p:nvSpPr>
          <p:cNvPr id="4" name="文本框 3"/>
          <p:cNvSpPr txBox="1"/>
          <p:nvPr/>
        </p:nvSpPr>
        <p:spPr>
          <a:xfrm>
            <a:off x="748665" y="5255895"/>
            <a:ext cx="4180205" cy="337185"/>
          </a:xfrm>
          <a:prstGeom prst="rect">
            <a:avLst/>
          </a:prstGeom>
        </p:spPr>
        <p:txBody>
          <a:bodyPr wrap="square">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7-114 </a:t>
            </a:r>
            <a:r>
              <a:rPr lang="zh-CN" altLang="en-US" sz="1600">
                <a:latin typeface="微软雅黑" panose="020B0503020204020204" charset="-122"/>
                <a:ea typeface="微软雅黑" panose="020B0503020204020204" charset="-122"/>
                <a:cs typeface="微软雅黑" panose="020B0503020204020204" charset="-122"/>
              </a:rPr>
              <a:t>输入</a:t>
            </a:r>
            <a:r>
              <a:rPr lang="en-US" altLang="zh-CN" sz="1600">
                <a:latin typeface="微软雅黑" panose="020B0503020204020204" charset="-122"/>
                <a:ea typeface="微软雅黑" panose="020B0503020204020204" charset="-122"/>
                <a:cs typeface="微软雅黑" panose="020B0503020204020204" charset="-122"/>
              </a:rPr>
              <a:t>PPT</a:t>
            </a:r>
            <a:r>
              <a:rPr lang="zh-CN" altLang="en-US" sz="1600">
                <a:latin typeface="微软雅黑" panose="020B0503020204020204" charset="-122"/>
                <a:ea typeface="微软雅黑" panose="020B0503020204020204" charset="-122"/>
                <a:cs typeface="微软雅黑" panose="020B0503020204020204" charset="-122"/>
              </a:rPr>
              <a:t>播报内容</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94" name="图片 94" descr="7-68最终"/>
          <p:cNvPicPr>
            <a:picLocks noChangeAspect="1"/>
          </p:cNvPicPr>
          <p:nvPr/>
        </p:nvPicPr>
        <p:blipFill>
          <a:blip r:embed="rId2"/>
          <a:stretch>
            <a:fillRect/>
          </a:stretch>
        </p:blipFill>
        <p:spPr>
          <a:xfrm>
            <a:off x="6374130" y="2576830"/>
            <a:ext cx="4554855" cy="2687955"/>
          </a:xfrm>
          <a:prstGeom prst="rect">
            <a:avLst/>
          </a:prstGeom>
        </p:spPr>
      </p:pic>
      <p:sp>
        <p:nvSpPr>
          <p:cNvPr id="5" name="文本框 4"/>
          <p:cNvSpPr txBox="1"/>
          <p:nvPr/>
        </p:nvSpPr>
        <p:spPr>
          <a:xfrm>
            <a:off x="6096000" y="5376228"/>
            <a:ext cx="5080000" cy="337185"/>
          </a:xfrm>
          <a:prstGeom prst="rect">
            <a:avLst/>
          </a:prstGeom>
        </p:spPr>
        <p:txBody>
          <a:bodyPr>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7-115 </a:t>
            </a:r>
            <a:r>
              <a:rPr lang="zh-CN" altLang="en-US" sz="1600">
                <a:latin typeface="微软雅黑" panose="020B0503020204020204" charset="-122"/>
                <a:ea typeface="微软雅黑" panose="020B0503020204020204" charset="-122"/>
                <a:cs typeface="微软雅黑" panose="020B0503020204020204" charset="-122"/>
              </a:rPr>
              <a:t>设置字幕样式并打开字幕按钮</a:t>
            </a:r>
            <a:endParaRPr lang="zh-CN" altLang="en-US" sz="1600">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4.5.3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视频类</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案例实践</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502920" y="945515"/>
            <a:ext cx="10852150" cy="1076325"/>
          </a:xfrm>
          <a:prstGeom prst="rect">
            <a:avLst/>
          </a:prstGeom>
        </p:spPr>
        <p:txBody>
          <a:bodyPr wrap="square">
            <a:spAutoFit/>
          </a:bodyPr>
          <a:p>
            <a:pPr marL="0" indent="0" algn="just" defTabSz="266700">
              <a:spcBef>
                <a:spcPct val="0"/>
              </a:spcBef>
              <a:spcAft>
                <a:spcPct val="0"/>
              </a:spcAft>
            </a:pPr>
            <a:r>
              <a:rPr lang="zh-CN" altLang="en-US" sz="1600" b="0">
                <a:latin typeface="微软雅黑" panose="020B0503020204020204" charset="-122"/>
                <a:ea typeface="微软雅黑" panose="020B0503020204020204" charset="-122"/>
                <a:cs typeface="微软雅黑" panose="020B0503020204020204" charset="-122"/>
              </a:rPr>
              <a:t>步骤</a:t>
            </a:r>
            <a:r>
              <a:rPr lang="en-US" altLang="zh-CN" sz="1600" b="0">
                <a:latin typeface="微软雅黑" panose="020B0503020204020204" charset="-122"/>
                <a:ea typeface="微软雅黑" panose="020B0503020204020204" charset="-122"/>
                <a:cs typeface="微软雅黑" panose="020B0503020204020204" charset="-122"/>
              </a:rPr>
              <a:t>5</a:t>
            </a:r>
            <a:r>
              <a:rPr lang="zh-CN" altLang="en-US" sz="1600" b="0">
                <a:latin typeface="微软雅黑" panose="020B0503020204020204" charset="-122"/>
                <a:ea typeface="微软雅黑" panose="020B0503020204020204" charset="-122"/>
                <a:cs typeface="微软雅黑" panose="020B0503020204020204" charset="-122"/>
              </a:rPr>
              <a:t>：根据需要添加“背景”、“贴纸”、“音乐”并选择播报音色。输入完播报内容后，可以点击左侧工具栏的“背景”、“贴纸”和“音乐”等功能（如图</a:t>
            </a:r>
            <a:r>
              <a:rPr lang="en-US" altLang="zh-CN" sz="1600" b="0">
                <a:latin typeface="微软雅黑" panose="020B0503020204020204" charset="-122"/>
                <a:ea typeface="微软雅黑" panose="020B0503020204020204" charset="-122"/>
                <a:cs typeface="微软雅黑" panose="020B0503020204020204" charset="-122"/>
              </a:rPr>
              <a:t>7-116</a:t>
            </a:r>
            <a:r>
              <a:rPr lang="zh-CN" altLang="en-US" sz="1600" b="0">
                <a:latin typeface="微软雅黑" panose="020B0503020204020204" charset="-122"/>
                <a:ea typeface="微软雅黑" panose="020B0503020204020204" charset="-122"/>
                <a:cs typeface="微软雅黑" panose="020B0503020204020204" charset="-122"/>
              </a:rPr>
              <a:t>所示），根据需要添加，这里选择不添加背景、贴纸和音乐。确认后，点击“播报内容”输入框下方的“音色”按钮，选择合适的音色。这里选择“如云”音色作为</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的数字人播报音色（如图</a:t>
            </a:r>
            <a:r>
              <a:rPr lang="en-US" altLang="zh-CN" sz="1600" b="0">
                <a:latin typeface="微软雅黑" panose="020B0503020204020204" charset="-122"/>
                <a:ea typeface="微软雅黑" panose="020B0503020204020204" charset="-122"/>
                <a:cs typeface="微软雅黑" panose="020B0503020204020204" charset="-122"/>
              </a:rPr>
              <a:t>7-117</a:t>
            </a:r>
            <a:r>
              <a:rPr lang="zh-CN" altLang="en-US" sz="1600" b="0">
                <a:latin typeface="微软雅黑" panose="020B0503020204020204" charset="-122"/>
                <a:ea typeface="微软雅黑" panose="020B0503020204020204" charset="-122"/>
                <a:cs typeface="微软雅黑" panose="020B0503020204020204" charset="-122"/>
              </a:rPr>
              <a:t>所示）。</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89" name="图片 89" descr="7-69"/>
          <p:cNvPicPr>
            <a:picLocks noChangeAspect="1"/>
          </p:cNvPicPr>
          <p:nvPr/>
        </p:nvPicPr>
        <p:blipFill>
          <a:blip r:embed="rId1"/>
          <a:stretch>
            <a:fillRect/>
          </a:stretch>
        </p:blipFill>
        <p:spPr>
          <a:xfrm>
            <a:off x="584200" y="2115185"/>
            <a:ext cx="4994275" cy="3385185"/>
          </a:xfrm>
          <a:prstGeom prst="rect">
            <a:avLst/>
          </a:prstGeom>
        </p:spPr>
      </p:pic>
      <p:sp>
        <p:nvSpPr>
          <p:cNvPr id="4" name="文本框 3"/>
          <p:cNvSpPr txBox="1"/>
          <p:nvPr/>
        </p:nvSpPr>
        <p:spPr>
          <a:xfrm>
            <a:off x="498475" y="5593398"/>
            <a:ext cx="5080000" cy="337185"/>
          </a:xfrm>
          <a:prstGeom prst="rect">
            <a:avLst/>
          </a:prstGeom>
        </p:spPr>
        <p:txBody>
          <a:bodyPr>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7-116 </a:t>
            </a:r>
            <a:r>
              <a:rPr lang="zh-CN" altLang="en-US" sz="1600" b="0">
                <a:latin typeface="微软雅黑" panose="020B0503020204020204" charset="-122"/>
                <a:ea typeface="微软雅黑" panose="020B0503020204020204" charset="-122"/>
                <a:cs typeface="微软雅黑" panose="020B0503020204020204" charset="-122"/>
              </a:rPr>
              <a:t>根据需要添加“背景”、“贴纸”、“音乐”</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91" name="图片 91" descr="7-70最终"/>
          <p:cNvPicPr>
            <a:picLocks noChangeAspect="1"/>
          </p:cNvPicPr>
          <p:nvPr/>
        </p:nvPicPr>
        <p:blipFill>
          <a:blip r:embed="rId2"/>
          <a:stretch>
            <a:fillRect/>
          </a:stretch>
        </p:blipFill>
        <p:spPr>
          <a:xfrm>
            <a:off x="7353300" y="1942465"/>
            <a:ext cx="2459990" cy="4475480"/>
          </a:xfrm>
          <a:prstGeom prst="rect">
            <a:avLst/>
          </a:prstGeom>
        </p:spPr>
      </p:pic>
      <p:sp>
        <p:nvSpPr>
          <p:cNvPr id="5" name="文本框 4"/>
          <p:cNvSpPr txBox="1"/>
          <p:nvPr/>
        </p:nvSpPr>
        <p:spPr>
          <a:xfrm>
            <a:off x="7128510" y="6417945"/>
            <a:ext cx="2769870" cy="337185"/>
          </a:xfrm>
          <a:prstGeom prst="rect">
            <a:avLst/>
          </a:prstGeom>
        </p:spPr>
        <p:txBody>
          <a:bodyPr wrap="square">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7-117 </a:t>
            </a:r>
            <a:r>
              <a:rPr lang="zh-CN" altLang="en-US" sz="1600">
                <a:latin typeface="微软雅黑" panose="020B0503020204020204" charset="-122"/>
                <a:ea typeface="微软雅黑" panose="020B0503020204020204" charset="-122"/>
                <a:cs typeface="微软雅黑" panose="020B0503020204020204" charset="-122"/>
              </a:rPr>
              <a:t>选择播报音色</a:t>
            </a:r>
            <a:endParaRPr lang="zh-CN" altLang="en-US" sz="1600">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4.5.3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视频类</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案例实践</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437515" y="945515"/>
            <a:ext cx="10973435" cy="829945"/>
          </a:xfrm>
          <a:prstGeom prst="rect">
            <a:avLst/>
          </a:prstGeom>
        </p:spPr>
        <p:txBody>
          <a:bodyPr wrap="square">
            <a:spAutoFit/>
          </a:bodyPr>
          <a:p>
            <a:pPr marL="0" indent="0" algn="just" defTabSz="266700">
              <a:spcBef>
                <a:spcPct val="0"/>
              </a:spcBef>
              <a:spcAft>
                <a:spcPct val="0"/>
              </a:spcAft>
            </a:pPr>
            <a:r>
              <a:rPr lang="zh-CN" altLang="en-US" sz="1600" b="0">
                <a:latin typeface="微软雅黑" panose="020B0503020204020204" charset="-122"/>
                <a:ea typeface="微软雅黑" panose="020B0503020204020204" charset="-122"/>
                <a:cs typeface="微软雅黑" panose="020B0503020204020204" charset="-122"/>
              </a:rPr>
              <a:t>步骤</a:t>
            </a:r>
            <a:r>
              <a:rPr lang="en-US" altLang="zh-CN" sz="1600" b="0">
                <a:latin typeface="微软雅黑" panose="020B0503020204020204" charset="-122"/>
                <a:ea typeface="微软雅黑" panose="020B0503020204020204" charset="-122"/>
                <a:cs typeface="微软雅黑" panose="020B0503020204020204" charset="-122"/>
              </a:rPr>
              <a:t>6</a:t>
            </a:r>
            <a:r>
              <a:rPr lang="zh-CN" altLang="en-US" sz="1600" b="0">
                <a:latin typeface="微软雅黑" panose="020B0503020204020204" charset="-122"/>
                <a:ea typeface="微软雅黑" panose="020B0503020204020204" charset="-122"/>
                <a:cs typeface="微软雅黑" panose="020B0503020204020204" charset="-122"/>
              </a:rPr>
              <a:t>：保存并生成播报。选择完音色后，点击“音色”下方的“保存并生成播报”按钮（如图</a:t>
            </a:r>
            <a:r>
              <a:rPr lang="en-US" altLang="zh-CN" sz="1600" b="0">
                <a:latin typeface="微软雅黑" panose="020B0503020204020204" charset="-122"/>
                <a:ea typeface="微软雅黑" panose="020B0503020204020204" charset="-122"/>
                <a:cs typeface="微软雅黑" panose="020B0503020204020204" charset="-122"/>
              </a:rPr>
              <a:t>7-118</a:t>
            </a:r>
            <a:r>
              <a:rPr lang="zh-CN" altLang="en-US" sz="1600" b="0">
                <a:latin typeface="微软雅黑" panose="020B0503020204020204" charset="-122"/>
                <a:ea typeface="微软雅黑" panose="020B0503020204020204" charset="-122"/>
                <a:cs typeface="微软雅黑" panose="020B0503020204020204" charset="-122"/>
              </a:rPr>
              <a:t>所示），选中每一页</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，逐一点击保存并生成播报，注意，平台此时生成的数字人播报效果预览，暂不支持口型对齐预览，合成后可查看完整动态效果。</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92" name="图片 92" descr="7-71"/>
          <p:cNvPicPr>
            <a:picLocks noChangeAspect="1"/>
          </p:cNvPicPr>
          <p:nvPr/>
        </p:nvPicPr>
        <p:blipFill>
          <a:blip r:embed="rId1"/>
          <a:stretch>
            <a:fillRect/>
          </a:stretch>
        </p:blipFill>
        <p:spPr>
          <a:xfrm>
            <a:off x="2860040" y="2161223"/>
            <a:ext cx="5265420" cy="3222625"/>
          </a:xfrm>
          <a:prstGeom prst="rect">
            <a:avLst/>
          </a:prstGeom>
        </p:spPr>
      </p:pic>
      <p:sp>
        <p:nvSpPr>
          <p:cNvPr id="4" name="文本框 3"/>
          <p:cNvSpPr txBox="1"/>
          <p:nvPr/>
        </p:nvSpPr>
        <p:spPr>
          <a:xfrm>
            <a:off x="3383915" y="5506403"/>
            <a:ext cx="5080000" cy="337185"/>
          </a:xfrm>
          <a:prstGeom prst="rect">
            <a:avLst/>
          </a:prstGeom>
        </p:spPr>
        <p:txBody>
          <a:bodyPr>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7-118  </a:t>
            </a:r>
            <a:r>
              <a:rPr lang="zh-CN" altLang="en-US" sz="1600">
                <a:latin typeface="微软雅黑" panose="020B0503020204020204" charset="-122"/>
                <a:ea typeface="微软雅黑" panose="020B0503020204020204" charset="-122"/>
                <a:cs typeface="微软雅黑" panose="020B0503020204020204" charset="-122"/>
              </a:rPr>
              <a:t>保存并生成播报</a:t>
            </a:r>
            <a:endParaRPr lang="zh-CN" altLang="en-US" sz="1600">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4.5.3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视频类</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案例实践</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521970" y="945515"/>
            <a:ext cx="10861040" cy="1076325"/>
          </a:xfrm>
          <a:prstGeom prst="rect">
            <a:avLst/>
          </a:prstGeom>
        </p:spPr>
        <p:txBody>
          <a:bodyPr wrap="square">
            <a:spAutoFit/>
          </a:bodyPr>
          <a:p>
            <a:pPr marL="0" indent="0" algn="just" defTabSz="266700">
              <a:spcBef>
                <a:spcPct val="0"/>
              </a:spcBef>
              <a:spcAft>
                <a:spcPct val="0"/>
              </a:spcAft>
            </a:pPr>
            <a:r>
              <a:rPr lang="zh-CN" altLang="en-US" sz="1600" b="0">
                <a:latin typeface="微软雅黑" panose="020B0503020204020204" charset="-122"/>
                <a:ea typeface="微软雅黑" panose="020B0503020204020204" charset="-122"/>
                <a:cs typeface="微软雅黑" panose="020B0503020204020204" charset="-122"/>
              </a:rPr>
              <a:t>步骤</a:t>
            </a:r>
            <a:r>
              <a:rPr lang="en-US" altLang="zh-CN" sz="1600" b="0">
                <a:latin typeface="微软雅黑" panose="020B0503020204020204" charset="-122"/>
                <a:ea typeface="微软雅黑" panose="020B0503020204020204" charset="-122"/>
                <a:cs typeface="微软雅黑" panose="020B0503020204020204" charset="-122"/>
              </a:rPr>
              <a:t>7</a:t>
            </a:r>
            <a:r>
              <a:rPr lang="zh-CN" altLang="en-US" sz="1600" b="0">
                <a:latin typeface="微软雅黑" panose="020B0503020204020204" charset="-122"/>
                <a:ea typeface="微软雅黑" panose="020B0503020204020204" charset="-122"/>
                <a:cs typeface="微软雅黑" panose="020B0503020204020204" charset="-122"/>
              </a:rPr>
              <a:t>：合成并下载视频。保存并生成每页的</a:t>
            </a:r>
            <a:r>
              <a:rPr lang="en-US" altLang="zh-CN" sz="1600" b="0">
                <a:latin typeface="微软雅黑" panose="020B0503020204020204" charset="-122"/>
                <a:ea typeface="微软雅黑" panose="020B0503020204020204" charset="-122"/>
                <a:cs typeface="微软雅黑" panose="020B0503020204020204" charset="-122"/>
              </a:rPr>
              <a:t>PPT</a:t>
            </a:r>
            <a:r>
              <a:rPr lang="zh-CN" altLang="en-US" sz="1600" b="0">
                <a:latin typeface="微软雅黑" panose="020B0503020204020204" charset="-122"/>
                <a:ea typeface="微软雅黑" panose="020B0503020204020204" charset="-122"/>
                <a:cs typeface="微软雅黑" panose="020B0503020204020204" charset="-122"/>
              </a:rPr>
              <a:t>的播报后，点击页面右上方的“合成视频”按钮（如图</a:t>
            </a:r>
            <a:r>
              <a:rPr lang="en-US" altLang="zh-CN" sz="1600" b="0">
                <a:latin typeface="微软雅黑" panose="020B0503020204020204" charset="-122"/>
                <a:ea typeface="微软雅黑" panose="020B0503020204020204" charset="-122"/>
                <a:cs typeface="微软雅黑" panose="020B0503020204020204" charset="-122"/>
              </a:rPr>
              <a:t>7-119</a:t>
            </a:r>
            <a:r>
              <a:rPr lang="zh-CN" altLang="en-US" sz="1600" b="0">
                <a:latin typeface="微软雅黑" panose="020B0503020204020204" charset="-122"/>
                <a:ea typeface="微软雅黑" panose="020B0503020204020204" charset="-122"/>
                <a:cs typeface="微软雅黑" panose="020B0503020204020204" charset="-122"/>
              </a:rPr>
              <a:t>所示），然后设置合成视频输出的参数（如图</a:t>
            </a:r>
            <a:r>
              <a:rPr lang="en-US" altLang="zh-CN" sz="1600" b="0">
                <a:latin typeface="微软雅黑" panose="020B0503020204020204" charset="-122"/>
                <a:ea typeface="微软雅黑" panose="020B0503020204020204" charset="-122"/>
                <a:cs typeface="微软雅黑" panose="020B0503020204020204" charset="-122"/>
              </a:rPr>
              <a:t>7-120</a:t>
            </a:r>
            <a:r>
              <a:rPr lang="zh-CN" altLang="en-US" sz="1600" b="0">
                <a:latin typeface="微软雅黑" panose="020B0503020204020204" charset="-122"/>
                <a:ea typeface="微软雅黑" panose="020B0503020204020204" charset="-122"/>
                <a:cs typeface="微软雅黑" panose="020B0503020204020204" charset="-122"/>
              </a:rPr>
              <a:t>所示），设置完成后点击“确认”按钮，系统后台会自动合成数字人播报视频，等待合成结束后，点击“下载”按钮（如图</a:t>
            </a:r>
            <a:r>
              <a:rPr lang="en-US" altLang="zh-CN" sz="1600" b="0">
                <a:latin typeface="微软雅黑" panose="020B0503020204020204" charset="-122"/>
                <a:ea typeface="微软雅黑" panose="020B0503020204020204" charset="-122"/>
                <a:cs typeface="微软雅黑" panose="020B0503020204020204" charset="-122"/>
              </a:rPr>
              <a:t>7-121</a:t>
            </a:r>
            <a:r>
              <a:rPr lang="zh-CN" altLang="en-US" sz="1600" b="0">
                <a:latin typeface="微软雅黑" panose="020B0503020204020204" charset="-122"/>
                <a:ea typeface="微软雅黑" panose="020B0503020204020204" charset="-122"/>
                <a:cs typeface="微软雅黑" panose="020B0503020204020204" charset="-122"/>
              </a:rPr>
              <a:t>所示），下载合成的数字人播报视频。最后，播放合成的视频文件，检查视频画面是否符合预期。如有需要，可以根据反馈调整参数，重新生成。</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95" name="图片 95" descr="7-72"/>
          <p:cNvPicPr>
            <a:picLocks noChangeAspect="1"/>
          </p:cNvPicPr>
          <p:nvPr/>
        </p:nvPicPr>
        <p:blipFill>
          <a:blip r:embed="rId1"/>
          <a:stretch>
            <a:fillRect/>
          </a:stretch>
        </p:blipFill>
        <p:spPr>
          <a:xfrm>
            <a:off x="628015" y="2305050"/>
            <a:ext cx="4506595" cy="2259330"/>
          </a:xfrm>
          <a:prstGeom prst="rect">
            <a:avLst/>
          </a:prstGeom>
        </p:spPr>
      </p:pic>
      <p:sp>
        <p:nvSpPr>
          <p:cNvPr id="4" name="文本框 3"/>
          <p:cNvSpPr txBox="1"/>
          <p:nvPr/>
        </p:nvSpPr>
        <p:spPr>
          <a:xfrm>
            <a:off x="902335" y="4662170"/>
            <a:ext cx="2499995" cy="337185"/>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7-119  </a:t>
            </a:r>
            <a:r>
              <a:rPr lang="zh-CN" altLang="en-US" sz="1600">
                <a:latin typeface="微软雅黑" panose="020B0503020204020204" charset="-122"/>
                <a:ea typeface="微软雅黑" panose="020B0503020204020204" charset="-122"/>
                <a:cs typeface="微软雅黑" panose="020B0503020204020204" charset="-122"/>
              </a:rPr>
              <a:t>点击合成视频</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96" name="图片 96" descr="7-73"/>
          <p:cNvPicPr>
            <a:picLocks noChangeAspect="1"/>
          </p:cNvPicPr>
          <p:nvPr/>
        </p:nvPicPr>
        <p:blipFill>
          <a:blip r:embed="rId2"/>
          <a:stretch>
            <a:fillRect/>
          </a:stretch>
        </p:blipFill>
        <p:spPr>
          <a:xfrm>
            <a:off x="5670550" y="2304733"/>
            <a:ext cx="2316480" cy="2982595"/>
          </a:xfrm>
          <a:prstGeom prst="rect">
            <a:avLst/>
          </a:prstGeom>
        </p:spPr>
      </p:pic>
      <p:sp>
        <p:nvSpPr>
          <p:cNvPr id="5" name="文本框 4"/>
          <p:cNvSpPr txBox="1"/>
          <p:nvPr/>
        </p:nvSpPr>
        <p:spPr>
          <a:xfrm>
            <a:off x="4288790" y="5422583"/>
            <a:ext cx="5080000" cy="337185"/>
          </a:xfrm>
          <a:prstGeom prst="rect">
            <a:avLst/>
          </a:prstGeom>
        </p:spPr>
        <p:txBody>
          <a:bodyPr>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7-120 </a:t>
            </a:r>
            <a:r>
              <a:rPr lang="zh-CN" altLang="en-US" sz="1600">
                <a:latin typeface="微软雅黑" panose="020B0503020204020204" charset="-122"/>
                <a:ea typeface="微软雅黑" panose="020B0503020204020204" charset="-122"/>
                <a:cs typeface="微软雅黑" panose="020B0503020204020204" charset="-122"/>
              </a:rPr>
              <a:t>合成视频参数设置</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97" name="图片 97" descr="7-74"/>
          <p:cNvPicPr>
            <a:picLocks noChangeAspect="1"/>
          </p:cNvPicPr>
          <p:nvPr/>
        </p:nvPicPr>
        <p:blipFill>
          <a:blip r:embed="rId3"/>
          <a:stretch>
            <a:fillRect/>
          </a:stretch>
        </p:blipFill>
        <p:spPr>
          <a:xfrm>
            <a:off x="8633143" y="2242503"/>
            <a:ext cx="3000375" cy="2959735"/>
          </a:xfrm>
          <a:prstGeom prst="rect">
            <a:avLst/>
          </a:prstGeom>
        </p:spPr>
      </p:pic>
      <p:sp>
        <p:nvSpPr>
          <p:cNvPr id="6" name="文本框 5"/>
          <p:cNvSpPr txBox="1"/>
          <p:nvPr/>
        </p:nvSpPr>
        <p:spPr>
          <a:xfrm>
            <a:off x="8557895" y="5403850"/>
            <a:ext cx="3177540" cy="337185"/>
          </a:xfrm>
          <a:prstGeom prst="rect">
            <a:avLst/>
          </a:prstGeom>
        </p:spPr>
        <p:txBody>
          <a:bodyPr wrap="square">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图</a:t>
            </a:r>
            <a:r>
              <a:rPr lang="en-US" altLang="zh-CN" sz="1600">
                <a:latin typeface="微软雅黑" panose="020B0503020204020204" charset="-122"/>
                <a:ea typeface="微软雅黑" panose="020B0503020204020204" charset="-122"/>
                <a:cs typeface="微软雅黑" panose="020B0503020204020204" charset="-122"/>
              </a:rPr>
              <a:t>7-121 </a:t>
            </a:r>
            <a:r>
              <a:rPr lang="zh-CN" altLang="en-US" sz="1600">
                <a:latin typeface="微软雅黑" panose="020B0503020204020204" charset="-122"/>
                <a:ea typeface="微软雅黑" panose="020B0503020204020204" charset="-122"/>
                <a:cs typeface="微软雅黑" panose="020B0503020204020204" charset="-122"/>
              </a:rPr>
              <a:t>下载数字人播报视频</a:t>
            </a:r>
            <a:endParaRPr lang="zh-CN" altLang="en-US" sz="1600">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 人工智能的发展阶段</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Text Placeholder 33"/>
          <p:cNvSpPr txBox="1"/>
          <p:nvPr>
            <p:custDataLst>
              <p:tags r:id="rId6"/>
            </p:custDataLst>
          </p:nvPr>
        </p:nvSpPr>
        <p:spPr>
          <a:xfrm>
            <a:off x="422910" y="1475740"/>
            <a:ext cx="11343005" cy="558165"/>
          </a:xfrm>
          <a:prstGeom prst="rect">
            <a:avLst/>
          </a:prstGeom>
          <a:noFill/>
        </p:spPr>
        <p:txBody>
          <a:bodyPr wrap="square" rtlCol="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ctr">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从1956年人工智能元年至今，人工智能的发展历程经历了漫长的岁月，大致可以划分为以下6个阶段</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7411" name="图片 2" descr="IMG_256"/>
          <p:cNvPicPr>
            <a:picLocks noChangeAspect="1"/>
          </p:cNvPicPr>
          <p:nvPr>
            <p:custDataLst>
              <p:tags r:id="rId7"/>
            </p:custDataLst>
          </p:nvPr>
        </p:nvPicPr>
        <p:blipFill>
          <a:blip r:embed="rId8"/>
          <a:srcRect l="1443" t="15916" r="1309"/>
          <a:stretch>
            <a:fillRect/>
          </a:stretch>
        </p:blipFill>
        <p:spPr>
          <a:xfrm>
            <a:off x="2040890" y="1981200"/>
            <a:ext cx="8110220" cy="4604385"/>
          </a:xfrm>
          <a:prstGeom prst="rect">
            <a:avLst/>
          </a:prstGeom>
          <a:noFill/>
          <a:ln w="9525">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571639"/>
            <a:ext cx="542861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4.6 AIGC</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在辅助编程中的应用</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36731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891540"/>
            <a:ext cx="10335895" cy="7556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2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AIGC技术在辅助编程中的应用日益广泛，它能够自动生成高质量的代码，从而显著提高开发效率，主要包括以下几种应用场景：</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32" name="组合 31"/>
          <p:cNvGrpSpPr/>
          <p:nvPr>
            <p:custDataLst>
              <p:tags r:id="rId2"/>
            </p:custDataLst>
          </p:nvPr>
        </p:nvGrpSpPr>
        <p:grpSpPr>
          <a:xfrm>
            <a:off x="630555" y="1382395"/>
            <a:ext cx="10930890" cy="4651375"/>
            <a:chOff x="822" y="3384"/>
            <a:chExt cx="17214" cy="7325"/>
          </a:xfrm>
        </p:grpSpPr>
        <p:sp>
          <p:nvSpPr>
            <p:cNvPr id="34" name="矩形 33"/>
            <p:cNvSpPr/>
            <p:nvPr>
              <p:custDataLst>
                <p:tags r:id="rId3"/>
              </p:custDataLst>
            </p:nvPr>
          </p:nvSpPr>
          <p:spPr>
            <a:xfrm>
              <a:off x="9773" y="9009"/>
              <a:ext cx="3823" cy="1701"/>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600" b="1" dirty="0">
                  <a:solidFill>
                    <a:schemeClr val="tx1">
                      <a:lumMod val="85000"/>
                      <a:lumOff val="15000"/>
                    </a:schemeClr>
                  </a:solidFill>
                  <a:latin typeface="微软雅黑" panose="020B0503020204020204" charset="-122"/>
                  <a:ea typeface="微软雅黑" panose="020B0503020204020204" charset="-122"/>
                  <a:cs typeface="+mn-ea"/>
                  <a:sym typeface="+mn-ea"/>
                </a:rPr>
                <a:t>代码补全与提示</a:t>
              </a:r>
              <a:endParaRPr lang="zh-CN" altLang="en-US" sz="1600" b="1"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4" name="矩形 3"/>
            <p:cNvSpPr/>
            <p:nvPr>
              <p:custDataLst>
                <p:tags r:id="rId4"/>
              </p:custDataLst>
            </p:nvPr>
          </p:nvSpPr>
          <p:spPr>
            <a:xfrm>
              <a:off x="5332" y="8992"/>
              <a:ext cx="3823" cy="1701"/>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600" b="1" dirty="0">
                  <a:solidFill>
                    <a:schemeClr val="tx1">
                      <a:lumMod val="85000"/>
                      <a:lumOff val="15000"/>
                    </a:schemeClr>
                  </a:solidFill>
                  <a:latin typeface="微软雅黑" panose="020B0503020204020204" charset="-122"/>
                  <a:ea typeface="微软雅黑" panose="020B0503020204020204" charset="-122"/>
                  <a:cs typeface="+mn-ea"/>
                  <a:sym typeface="+mn-ea"/>
                </a:rPr>
                <a:t>代码优化与重构</a:t>
              </a:r>
              <a:endParaRPr lang="zh-CN" altLang="en-US" sz="1600" b="1"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nvGrpSpPr>
            <p:cNvPr id="28" name="组合 27"/>
            <p:cNvGrpSpPr/>
            <p:nvPr>
              <p:custDataLst>
                <p:tags r:id="rId5"/>
              </p:custDataLst>
            </p:nvPr>
          </p:nvGrpSpPr>
          <p:grpSpPr>
            <a:xfrm>
              <a:off x="822" y="3384"/>
              <a:ext cx="17214" cy="6584"/>
              <a:chOff x="822" y="3384"/>
              <a:chExt cx="17214" cy="6584"/>
            </a:xfrm>
          </p:grpSpPr>
          <p:sp>
            <p:nvSpPr>
              <p:cNvPr id="36" name="矩形 35"/>
              <p:cNvSpPr/>
              <p:nvPr>
                <p:custDataLst>
                  <p:tags r:id="rId6"/>
                </p:custDataLst>
              </p:nvPr>
            </p:nvSpPr>
            <p:spPr>
              <a:xfrm>
                <a:off x="14214" y="8268"/>
                <a:ext cx="3823" cy="1701"/>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600" b="1" dirty="0">
                    <a:solidFill>
                      <a:schemeClr val="tx1">
                        <a:lumMod val="85000"/>
                        <a:lumOff val="15000"/>
                      </a:schemeClr>
                    </a:solidFill>
                    <a:latin typeface="微软雅黑" panose="020B0503020204020204" charset="-122"/>
                    <a:ea typeface="微软雅黑" panose="020B0503020204020204" charset="-122"/>
                    <a:cs typeface="+mn-ea"/>
                    <a:sym typeface="+mn-ea"/>
                  </a:rPr>
                  <a:t>代码风格统一</a:t>
                </a:r>
                <a:endParaRPr lang="zh-CN" altLang="en-US" sz="1600" b="1"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42" name="弧形 41"/>
              <p:cNvSpPr/>
              <p:nvPr>
                <p:custDataLst>
                  <p:tags r:id="rId7"/>
                </p:custDataLst>
              </p:nvPr>
            </p:nvSpPr>
            <p:spPr>
              <a:xfrm rot="10800000">
                <a:off x="1858" y="3578"/>
                <a:ext cx="15212" cy="4871"/>
              </a:xfrm>
              <a:prstGeom prst="arc">
                <a:avLst>
                  <a:gd name="adj1" fmla="val 9452879"/>
                  <a:gd name="adj2" fmla="val 1362437"/>
                </a:avLst>
              </a:prstGeom>
              <a:noFill/>
              <a:ln w="31750">
                <a:gradFill>
                  <a:gsLst>
                    <a:gs pos="0">
                      <a:schemeClr val="accent2">
                        <a:alpha val="0"/>
                      </a:schemeClr>
                    </a:gs>
                    <a:gs pos="73000">
                      <a:schemeClr val="accent2">
                        <a:alpha val="25000"/>
                      </a:schemeClr>
                    </a:gs>
                    <a:gs pos="100000">
                      <a:schemeClr val="accent2">
                        <a:alpha val="40000"/>
                      </a:schemeClr>
                    </a:gs>
                    <a:gs pos="57000">
                      <a:schemeClr val="accent2">
                        <a:alpha val="20000"/>
                      </a:schemeClr>
                    </a:gs>
                    <a:gs pos="44000">
                      <a:schemeClr val="accent2">
                        <a:alpha val="5000"/>
                      </a:schemeClr>
                    </a:gs>
                  </a:gsLst>
                  <a:lin ang="16200000" scaled="0"/>
                </a:gradFill>
              </a:ln>
              <a:effectLst>
                <a:outerShdw blurRad="901700" dist="317500" dir="2700000" algn="tl"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solidFill>
                    <a:schemeClr val="lt1"/>
                  </a:solidFill>
                  <a:latin typeface="微软雅黑" panose="020B0503020204020204" charset="-122"/>
                  <a:ea typeface="微软雅黑" panose="020B0503020204020204" charset="-122"/>
                  <a:sym typeface="+mn-ea"/>
                </a:endParaRPr>
              </a:p>
            </p:txBody>
          </p:sp>
          <p:sp>
            <p:nvSpPr>
              <p:cNvPr id="5" name="矩形 4"/>
              <p:cNvSpPr/>
              <p:nvPr>
                <p:custDataLst>
                  <p:tags r:id="rId8"/>
                </p:custDataLst>
              </p:nvPr>
            </p:nvSpPr>
            <p:spPr>
              <a:xfrm>
                <a:off x="822" y="8255"/>
                <a:ext cx="3823" cy="1701"/>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600" b="1" dirty="0">
                    <a:solidFill>
                      <a:schemeClr val="tx1">
                        <a:lumMod val="85000"/>
                        <a:lumOff val="15000"/>
                      </a:schemeClr>
                    </a:solidFill>
                    <a:latin typeface="微软雅黑" panose="020B0503020204020204" charset="-122"/>
                    <a:ea typeface="微软雅黑" panose="020B0503020204020204" charset="-122"/>
                    <a:cs typeface="+mn-ea"/>
                    <a:sym typeface="+mn-ea"/>
                  </a:rPr>
                  <a:t>代码自动生成</a:t>
                </a:r>
                <a:endParaRPr lang="zh-CN" altLang="en-US" sz="1600" b="1"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18" name="椭圆 17"/>
              <p:cNvSpPr/>
              <p:nvPr>
                <p:custDataLst>
                  <p:tags r:id="rId9"/>
                </p:custDataLst>
              </p:nvPr>
            </p:nvSpPr>
            <p:spPr>
              <a:xfrm>
                <a:off x="11182" y="7752"/>
                <a:ext cx="1006" cy="1006"/>
              </a:xfrm>
              <a:prstGeom prst="ellipse">
                <a:avLst/>
              </a:prstGeom>
              <a:gradFill>
                <a:gsLst>
                  <a:gs pos="1000">
                    <a:schemeClr val="accent3">
                      <a:lumMod val="90000"/>
                      <a:lumOff val="10000"/>
                      <a:alpha val="100000"/>
                    </a:schemeClr>
                  </a:gs>
                  <a:gs pos="86000">
                    <a:schemeClr val="accent3">
                      <a:lumMod val="30000"/>
                      <a:lumOff val="70000"/>
                      <a:alpha val="100000"/>
                    </a:schemeClr>
                  </a:gs>
                </a:gsLst>
                <a:lin ang="16200000" scaled="0"/>
              </a:gradFill>
              <a:ln>
                <a:noFill/>
              </a:ln>
              <a:effectLst>
                <a:outerShdw blurRad="127000" dir="5400000" sx="90000" sy="-19000"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chemeClr val="lt1"/>
                  </a:solidFill>
                  <a:latin typeface="微软雅黑" panose="020B0503020204020204" charset="-122"/>
                  <a:ea typeface="微软雅黑" panose="020B0503020204020204" charset="-122"/>
                  <a:sym typeface="+mn-ea"/>
                </a:endParaRPr>
              </a:p>
            </p:txBody>
          </p:sp>
          <p:sp>
            <p:nvSpPr>
              <p:cNvPr id="17" name="椭圆 16"/>
              <p:cNvSpPr/>
              <p:nvPr>
                <p:custDataLst>
                  <p:tags r:id="rId10"/>
                </p:custDataLst>
              </p:nvPr>
            </p:nvSpPr>
            <p:spPr>
              <a:xfrm>
                <a:off x="6741" y="7752"/>
                <a:ext cx="1006" cy="1006"/>
              </a:xfrm>
              <a:prstGeom prst="ellipse">
                <a:avLst/>
              </a:prstGeom>
              <a:gradFill>
                <a:gsLst>
                  <a:gs pos="1000">
                    <a:schemeClr val="accent2">
                      <a:lumMod val="90000"/>
                      <a:lumOff val="10000"/>
                      <a:alpha val="100000"/>
                    </a:schemeClr>
                  </a:gs>
                  <a:gs pos="86000">
                    <a:schemeClr val="accent2">
                      <a:lumMod val="30000"/>
                      <a:lumOff val="70000"/>
                      <a:alpha val="100000"/>
                    </a:schemeClr>
                  </a:gs>
                </a:gsLst>
                <a:lin ang="16200000" scaled="0"/>
              </a:gradFill>
              <a:ln>
                <a:noFill/>
              </a:ln>
              <a:effectLst>
                <a:outerShdw blurRad="127000" dir="5400000" sx="90000" sy="-19000"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chemeClr val="lt1"/>
                  </a:solidFill>
                  <a:latin typeface="微软雅黑" panose="020B0503020204020204" charset="-122"/>
                  <a:ea typeface="微软雅黑" panose="020B0503020204020204" charset="-122"/>
                  <a:sym typeface="+mn-ea"/>
                </a:endParaRPr>
              </a:p>
            </p:txBody>
          </p:sp>
          <p:sp>
            <p:nvSpPr>
              <p:cNvPr id="15" name="椭圆 14"/>
              <p:cNvSpPr/>
              <p:nvPr>
                <p:custDataLst>
                  <p:tags r:id="rId11"/>
                </p:custDataLst>
              </p:nvPr>
            </p:nvSpPr>
            <p:spPr>
              <a:xfrm>
                <a:off x="2300" y="6611"/>
                <a:ext cx="1006" cy="1006"/>
              </a:xfrm>
              <a:prstGeom prst="ellipse">
                <a:avLst/>
              </a:prstGeom>
              <a:gradFill>
                <a:gsLst>
                  <a:gs pos="1000">
                    <a:schemeClr val="accent1">
                      <a:lumMod val="90000"/>
                      <a:lumOff val="10000"/>
                      <a:alpha val="100000"/>
                    </a:schemeClr>
                  </a:gs>
                  <a:gs pos="86000">
                    <a:schemeClr val="accent1">
                      <a:lumMod val="30000"/>
                      <a:lumOff val="70000"/>
                      <a:alpha val="100000"/>
                    </a:schemeClr>
                  </a:gs>
                </a:gsLst>
                <a:lin ang="16200000" scaled="0"/>
              </a:gradFill>
              <a:ln>
                <a:noFill/>
              </a:ln>
              <a:effectLst>
                <a:outerShdw blurRad="127000" dir="5400000" sx="90000" sy="-19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chemeClr val="lt1"/>
                  </a:solidFill>
                  <a:latin typeface="微软雅黑" panose="020B0503020204020204" charset="-122"/>
                  <a:ea typeface="微软雅黑" panose="020B0503020204020204" charset="-122"/>
                  <a:sym typeface="+mn-ea"/>
                </a:endParaRPr>
              </a:p>
            </p:txBody>
          </p:sp>
          <p:sp>
            <p:nvSpPr>
              <p:cNvPr id="16" name="椭圆 15"/>
              <p:cNvSpPr/>
              <p:nvPr>
                <p:custDataLst>
                  <p:tags r:id="rId12"/>
                </p:custDataLst>
              </p:nvPr>
            </p:nvSpPr>
            <p:spPr>
              <a:xfrm>
                <a:off x="15623" y="6611"/>
                <a:ext cx="1006" cy="1006"/>
              </a:xfrm>
              <a:prstGeom prst="ellipse">
                <a:avLst/>
              </a:prstGeom>
              <a:gradFill>
                <a:gsLst>
                  <a:gs pos="1000">
                    <a:schemeClr val="accent4">
                      <a:lumMod val="90000"/>
                      <a:lumOff val="10000"/>
                      <a:alpha val="100000"/>
                    </a:schemeClr>
                  </a:gs>
                  <a:gs pos="86000">
                    <a:schemeClr val="accent4">
                      <a:lumMod val="30000"/>
                      <a:lumOff val="70000"/>
                      <a:alpha val="100000"/>
                    </a:schemeClr>
                  </a:gs>
                </a:gsLst>
                <a:lin ang="16200000" scaled="0"/>
              </a:gradFill>
              <a:ln>
                <a:noFill/>
              </a:ln>
              <a:effectLst>
                <a:outerShdw blurRad="127000" dir="5400000" sx="90000" sy="-19000"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chemeClr val="lt1"/>
                  </a:solidFill>
                  <a:latin typeface="微软雅黑" panose="020B0503020204020204" charset="-122"/>
                  <a:ea typeface="微软雅黑" panose="020B0503020204020204" charset="-122"/>
                  <a:sym typeface="+mn-ea"/>
                </a:endParaRPr>
              </a:p>
            </p:txBody>
          </p:sp>
          <p:pic>
            <p:nvPicPr>
              <p:cNvPr id="43" name="图片 5" descr="343435383036303b343532343134393bcdb7c4d4b7e7b1a9"/>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2593" y="6905"/>
                <a:ext cx="418" cy="418"/>
              </a:xfrm>
              <a:prstGeom prst="rect">
                <a:avLst/>
              </a:prstGeom>
            </p:spPr>
          </p:pic>
          <p:pic>
            <p:nvPicPr>
              <p:cNvPr id="44" name="图片 12" descr="343439383331313b343532303032383bbfcdbba7b9dcc0ed"/>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11478" y="8048"/>
                <a:ext cx="414" cy="414"/>
              </a:xfrm>
              <a:prstGeom prst="rect">
                <a:avLst/>
              </a:prstGeom>
            </p:spPr>
          </p:pic>
          <p:pic>
            <p:nvPicPr>
              <p:cNvPr id="45" name="图片 15" descr="343439383331313b343532303033313bd3a6d3c3c9ccb3c7"/>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7060" y="8071"/>
                <a:ext cx="368" cy="368"/>
              </a:xfrm>
              <a:prstGeom prst="rect">
                <a:avLst/>
              </a:prstGeom>
            </p:spPr>
          </p:pic>
          <p:pic>
            <p:nvPicPr>
              <p:cNvPr id="46" name="图片 19" descr="343435383038363b343532323339393bd6b4d0d0d5aad2aa"/>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15941" y="6930"/>
                <a:ext cx="363" cy="363"/>
              </a:xfrm>
              <a:prstGeom prst="rect">
                <a:avLst/>
              </a:prstGeom>
            </p:spPr>
          </p:pic>
          <p:sp>
            <p:nvSpPr>
              <p:cNvPr id="8" name="椭圆 7"/>
              <p:cNvSpPr/>
              <p:nvPr>
                <p:custDataLst>
                  <p:tags r:id="rId25"/>
                </p:custDataLst>
              </p:nvPr>
            </p:nvSpPr>
            <p:spPr>
              <a:xfrm>
                <a:off x="6623" y="5038"/>
                <a:ext cx="5651" cy="1758"/>
              </a:xfrm>
              <a:prstGeom prst="ellipse">
                <a:avLst/>
              </a:prstGeom>
              <a:gradFill>
                <a:gsLst>
                  <a:gs pos="4000">
                    <a:schemeClr val="accent1">
                      <a:lumMod val="60000"/>
                      <a:lumOff val="40000"/>
                      <a:alpha val="100000"/>
                    </a:schemeClr>
                  </a:gs>
                  <a:gs pos="45000">
                    <a:schemeClr val="bg1">
                      <a:lumMod val="98000"/>
                      <a:alpha val="25000"/>
                    </a:schemeClr>
                  </a:gs>
                  <a:gs pos="100000">
                    <a:schemeClr val="accent1">
                      <a:lumMod val="60000"/>
                      <a:lumOff val="40000"/>
                      <a:alpha val="100000"/>
                    </a:schemeClr>
                  </a:gs>
                </a:gsLst>
                <a:lin ang="16800000" scaled="0"/>
              </a:gradFill>
              <a:ln w="12700">
                <a:gradFill>
                  <a:gsLst>
                    <a:gs pos="0">
                      <a:schemeClr val="accent1">
                        <a:alpha val="0"/>
                      </a:schemeClr>
                    </a:gs>
                    <a:gs pos="73000">
                      <a:schemeClr val="accent1">
                        <a:alpha val="50000"/>
                      </a:schemeClr>
                    </a:gs>
                    <a:gs pos="100000">
                      <a:schemeClr val="accent1">
                        <a:alpha val="40000"/>
                      </a:schemeClr>
                    </a:gs>
                    <a:gs pos="57000">
                      <a:schemeClr val="accent1">
                        <a:alpha val="20000"/>
                      </a:schemeClr>
                    </a:gs>
                    <a:gs pos="44000">
                      <a:schemeClr val="accent1">
                        <a:alpha val="0"/>
                      </a:schemeClr>
                    </a:gs>
                  </a:gsLst>
                  <a:lin ang="5760000" scaled="0"/>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solidFill>
                    <a:schemeClr val="lt1"/>
                  </a:solidFill>
                  <a:latin typeface="微软雅黑" panose="020B0503020204020204" charset="-122"/>
                  <a:ea typeface="微软雅黑" panose="020B0503020204020204" charset="-122"/>
                  <a:sym typeface="+mn-ea"/>
                </a:endParaRPr>
              </a:p>
            </p:txBody>
          </p:sp>
          <p:sp>
            <p:nvSpPr>
              <p:cNvPr id="9" name="弧形 8"/>
              <p:cNvSpPr/>
              <p:nvPr>
                <p:custDataLst>
                  <p:tags r:id="rId26"/>
                </p:custDataLst>
              </p:nvPr>
            </p:nvSpPr>
            <p:spPr>
              <a:xfrm rot="10800000">
                <a:off x="5780" y="4956"/>
                <a:ext cx="7333" cy="2349"/>
              </a:xfrm>
              <a:prstGeom prst="arc">
                <a:avLst>
                  <a:gd name="adj1" fmla="val 9688906"/>
                  <a:gd name="adj2" fmla="val 1102107"/>
                </a:avLst>
              </a:prstGeom>
              <a:ln w="1905">
                <a:gradFill>
                  <a:gsLst>
                    <a:gs pos="100000">
                      <a:schemeClr val="accent1">
                        <a:alpha val="0"/>
                      </a:schemeClr>
                    </a:gs>
                    <a:gs pos="20000">
                      <a:schemeClr val="accent1">
                        <a:alpha val="41000"/>
                      </a:schemeClr>
                    </a:gs>
                    <a:gs pos="0">
                      <a:schemeClr val="accent1">
                        <a:alpha val="65000"/>
                      </a:schemeClr>
                    </a:gs>
                  </a:gsLst>
                  <a:lin ang="5400000" scaled="1"/>
                </a:gra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11" name="任意多边形 15"/>
              <p:cNvSpPr/>
              <p:nvPr>
                <p:custDataLst>
                  <p:tags r:id="rId27"/>
                </p:custDataLst>
              </p:nvPr>
            </p:nvSpPr>
            <p:spPr>
              <a:xfrm>
                <a:off x="7343" y="5023"/>
                <a:ext cx="4208" cy="6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chemeClr val="accent1">
                  <a:lumMod val="20000"/>
                  <a:lumOff val="80000"/>
                  <a:alpha val="44000"/>
                </a:schemeClr>
              </a:solidFill>
              <a:ln w="6350">
                <a:no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solidFill>
                    <a:schemeClr val="lt1"/>
                  </a:solidFill>
                  <a:latin typeface="微软雅黑" panose="020B0503020204020204" charset="-122"/>
                  <a:ea typeface="微软雅黑" panose="020B0503020204020204" charset="-122"/>
                  <a:sym typeface="+mn-ea"/>
                </a:endParaRPr>
              </a:p>
            </p:txBody>
          </p:sp>
          <p:sp>
            <p:nvSpPr>
              <p:cNvPr id="14" name="任意多边形 3"/>
              <p:cNvSpPr/>
              <p:nvPr>
                <p:custDataLst>
                  <p:tags r:id="rId28"/>
                </p:custDataLst>
              </p:nvPr>
            </p:nvSpPr>
            <p:spPr>
              <a:xfrm>
                <a:off x="6935" y="4957"/>
                <a:ext cx="5025" cy="150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chemeClr val="accent1">
                      <a:lumMod val="80000"/>
                      <a:lumOff val="20000"/>
                      <a:alpha val="60000"/>
                    </a:schemeClr>
                  </a:gs>
                  <a:gs pos="77000">
                    <a:schemeClr val="accent1">
                      <a:lumMod val="30000"/>
                      <a:lumOff val="70000"/>
                      <a:alpha val="50000"/>
                    </a:schemeClr>
                  </a:gs>
                  <a:gs pos="100000">
                    <a:schemeClr val="accent1">
                      <a:lumMod val="62000"/>
                      <a:lumOff val="38000"/>
                      <a:alpha val="50000"/>
                    </a:schemeClr>
                  </a:gs>
                </a:gsLst>
                <a:lin ang="16800000" scaled="0"/>
              </a:gradFill>
              <a:ln w="9525">
                <a:gradFill>
                  <a:gsLst>
                    <a:gs pos="0">
                      <a:schemeClr val="accent1">
                        <a:alpha val="0"/>
                      </a:schemeClr>
                    </a:gs>
                    <a:gs pos="73000">
                      <a:schemeClr val="accent1">
                        <a:alpha val="25000"/>
                      </a:schemeClr>
                    </a:gs>
                    <a:gs pos="100000">
                      <a:schemeClr val="accent1">
                        <a:alpha val="40000"/>
                      </a:schemeClr>
                    </a:gs>
                    <a:gs pos="57000">
                      <a:schemeClr val="accent1">
                        <a:alpha val="20000"/>
                      </a:schemeClr>
                    </a:gs>
                    <a:gs pos="44000">
                      <a:schemeClr val="accent1">
                        <a:alpha val="0"/>
                      </a:schemeClr>
                    </a:gs>
                  </a:gsLst>
                  <a:lin ang="5400000" scaled="1"/>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solidFill>
                    <a:schemeClr val="lt1"/>
                  </a:solidFill>
                  <a:latin typeface="微软雅黑" panose="020B0503020204020204" charset="-122"/>
                  <a:ea typeface="微软雅黑" panose="020B0503020204020204" charset="-122"/>
                  <a:sym typeface="+mn-ea"/>
                </a:endParaRPr>
              </a:p>
            </p:txBody>
          </p:sp>
          <p:sp>
            <p:nvSpPr>
              <p:cNvPr id="19" name="椭圆 18"/>
              <p:cNvSpPr/>
              <p:nvPr>
                <p:custDataLst>
                  <p:tags r:id="rId29"/>
                </p:custDataLst>
              </p:nvPr>
            </p:nvSpPr>
            <p:spPr>
              <a:xfrm>
                <a:off x="6935" y="5023"/>
                <a:ext cx="5025" cy="1435"/>
              </a:xfrm>
              <a:prstGeom prst="ellipse">
                <a:avLst/>
              </a:prstGeom>
              <a:noFill/>
              <a:ln w="6350">
                <a:gradFill>
                  <a:gsLst>
                    <a:gs pos="0">
                      <a:schemeClr val="accent1">
                        <a:alpha val="5000"/>
                      </a:schemeClr>
                    </a:gs>
                    <a:gs pos="64000">
                      <a:schemeClr val="accent1">
                        <a:alpha val="25000"/>
                      </a:schemeClr>
                    </a:gs>
                    <a:gs pos="100000">
                      <a:schemeClr val="accent1">
                        <a:alpha val="0"/>
                      </a:schemeClr>
                    </a:gs>
                    <a:gs pos="57000">
                      <a:schemeClr val="accent1">
                        <a:alpha val="20000"/>
                      </a:schemeClr>
                    </a:gs>
                    <a:gs pos="44000">
                      <a:schemeClr val="accent1">
                        <a:alpha val="5000"/>
                      </a:schemeClr>
                    </a:gs>
                  </a:gsLst>
                  <a:lin ang="21060000" scaled="1"/>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solidFill>
                    <a:schemeClr val="lt1"/>
                  </a:solidFill>
                  <a:latin typeface="微软雅黑" panose="020B0503020204020204" charset="-122"/>
                  <a:ea typeface="微软雅黑" panose="020B0503020204020204" charset="-122"/>
                  <a:sym typeface="+mn-ea"/>
                </a:endParaRPr>
              </a:p>
            </p:txBody>
          </p:sp>
          <p:sp>
            <p:nvSpPr>
              <p:cNvPr id="20" name="椭圆 19"/>
              <p:cNvSpPr/>
              <p:nvPr>
                <p:custDataLst>
                  <p:tags r:id="rId30"/>
                </p:custDataLst>
              </p:nvPr>
            </p:nvSpPr>
            <p:spPr>
              <a:xfrm>
                <a:off x="6935" y="4239"/>
                <a:ext cx="5025" cy="1435"/>
              </a:xfrm>
              <a:prstGeom prst="ellipse">
                <a:avLst/>
              </a:prstGeom>
              <a:gradFill>
                <a:gsLst>
                  <a:gs pos="0">
                    <a:schemeClr val="accent1">
                      <a:alpha val="0"/>
                    </a:schemeClr>
                  </a:gs>
                  <a:gs pos="37000">
                    <a:schemeClr val="bg2"/>
                  </a:gs>
                  <a:gs pos="81000">
                    <a:schemeClr val="bg2"/>
                  </a:gs>
                  <a:gs pos="100000">
                    <a:schemeClr val="accent1">
                      <a:lumMod val="60000"/>
                      <a:lumOff val="40000"/>
                      <a:alpha val="100000"/>
                    </a:schemeClr>
                  </a:gs>
                </a:gsLst>
                <a:lin ang="4620000" scaled="0"/>
              </a:gradFill>
              <a:ln w="6350">
                <a:gradFill>
                  <a:gsLst>
                    <a:gs pos="0">
                      <a:schemeClr val="accent1">
                        <a:alpha val="20000"/>
                      </a:schemeClr>
                    </a:gs>
                    <a:gs pos="73000">
                      <a:schemeClr val="accent1">
                        <a:alpha val="25000"/>
                      </a:schemeClr>
                    </a:gs>
                    <a:gs pos="100000">
                      <a:schemeClr val="accent1">
                        <a:alpha val="40000"/>
                      </a:schemeClr>
                    </a:gs>
                    <a:gs pos="57000">
                      <a:schemeClr val="accent1">
                        <a:alpha val="20000"/>
                      </a:schemeClr>
                    </a:gs>
                    <a:gs pos="44000">
                      <a:schemeClr val="accent1">
                        <a:alpha val="5000"/>
                      </a:schemeClr>
                    </a:gs>
                  </a:gsLst>
                  <a:lin ang="21060000" scaled="1"/>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b="1">
                  <a:solidFill>
                    <a:schemeClr val="lt1"/>
                  </a:solidFill>
                  <a:latin typeface="微软雅黑" panose="020B0503020204020204" charset="-122"/>
                  <a:ea typeface="微软雅黑" panose="020B0503020204020204" charset="-122"/>
                  <a:sym typeface="+mn-ea"/>
                </a:endParaRPr>
              </a:p>
            </p:txBody>
          </p:sp>
          <p:sp>
            <p:nvSpPr>
              <p:cNvPr id="21" name="椭圆 20"/>
              <p:cNvSpPr/>
              <p:nvPr>
                <p:custDataLst>
                  <p:tags r:id="rId31"/>
                </p:custDataLst>
              </p:nvPr>
            </p:nvSpPr>
            <p:spPr>
              <a:xfrm>
                <a:off x="7341" y="4844"/>
                <a:ext cx="4212" cy="391"/>
              </a:xfrm>
              <a:prstGeom prst="ellipse">
                <a:avLst/>
              </a:prstGeom>
              <a:gradFill>
                <a:gsLst>
                  <a:gs pos="0">
                    <a:schemeClr val="accent1">
                      <a:alpha val="53000"/>
                    </a:schemeClr>
                  </a:gs>
                  <a:gs pos="66000">
                    <a:schemeClr val="bg1">
                      <a:alpha val="19000"/>
                    </a:schemeClr>
                  </a:gs>
                  <a:gs pos="25000">
                    <a:schemeClr val="accent1">
                      <a:alpha val="31000"/>
                    </a:schemeClr>
                  </a:gs>
                </a:gsLst>
                <a:path path="circle">
                  <a:fillToRect l="50000" t="50000" r="50000" b="50000"/>
                </a:path>
                <a:tileRect/>
              </a:gradFill>
              <a:ln>
                <a:noFill/>
              </a:ln>
              <a:effectLst>
                <a:softEdge rad="6350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lt1"/>
                  </a:solidFill>
                  <a:latin typeface="微软雅黑" panose="020B0503020204020204" charset="-122"/>
                  <a:ea typeface="微软雅黑" panose="020B0503020204020204" charset="-122"/>
                </a:endParaRPr>
              </a:p>
            </p:txBody>
          </p:sp>
          <p:sp>
            <p:nvSpPr>
              <p:cNvPr id="22" name="弧形 21"/>
              <p:cNvSpPr/>
              <p:nvPr>
                <p:custDataLst>
                  <p:tags r:id="rId32"/>
                </p:custDataLst>
              </p:nvPr>
            </p:nvSpPr>
            <p:spPr>
              <a:xfrm rot="10800000">
                <a:off x="5297" y="4647"/>
                <a:ext cx="8299" cy="2658"/>
              </a:xfrm>
              <a:prstGeom prst="arc">
                <a:avLst>
                  <a:gd name="adj1" fmla="val 9741748"/>
                  <a:gd name="adj2" fmla="val 1074510"/>
                </a:avLst>
              </a:prstGeom>
              <a:ln w="9525">
                <a:gradFill>
                  <a:gsLst>
                    <a:gs pos="100000">
                      <a:schemeClr val="bg2"/>
                    </a:gs>
                    <a:gs pos="39000">
                      <a:schemeClr val="accent1">
                        <a:alpha val="62000"/>
                      </a:schemeClr>
                    </a:gs>
                    <a:gs pos="20000">
                      <a:schemeClr val="accent1">
                        <a:alpha val="54000"/>
                      </a:schemeClr>
                    </a:gs>
                    <a:gs pos="0">
                      <a:schemeClr val="accent1">
                        <a:lumMod val="50000"/>
                        <a:lumOff val="50000"/>
                        <a:alpha val="100000"/>
                      </a:schemeClr>
                    </a:gs>
                  </a:gsLst>
                  <a:lin ang="5400000" scaled="1"/>
                </a:gra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23" name="等腰三角形 22"/>
              <p:cNvSpPr/>
              <p:nvPr>
                <p:custDataLst>
                  <p:tags r:id="rId33"/>
                </p:custDataLst>
              </p:nvPr>
            </p:nvSpPr>
            <p:spPr>
              <a:xfrm rot="4080000">
                <a:off x="5698" y="5169"/>
                <a:ext cx="212" cy="389"/>
              </a:xfrm>
              <a:prstGeom prst="triangle">
                <a:avLst>
                  <a:gd name="adj" fmla="val 29196"/>
                </a:avLst>
              </a:prstGeom>
              <a:gradFill>
                <a:gsLst>
                  <a:gs pos="1000">
                    <a:schemeClr val="accent1">
                      <a:lumMod val="40000"/>
                      <a:lumOff val="60000"/>
                      <a:alpha val="100000"/>
                    </a:schemeClr>
                  </a:gs>
                  <a:gs pos="86000">
                    <a:schemeClr val="accent1">
                      <a:lumMod val="10000"/>
                      <a:lumOff val="90000"/>
                      <a:alpha val="73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chemeClr val="lt1"/>
                  </a:solidFill>
                  <a:latin typeface="微软雅黑" panose="020B0503020204020204" charset="-122"/>
                  <a:ea typeface="微软雅黑" panose="020B0503020204020204" charset="-122"/>
                  <a:sym typeface="+mn-ea"/>
                </a:endParaRPr>
              </a:p>
            </p:txBody>
          </p:sp>
          <p:sp>
            <p:nvSpPr>
              <p:cNvPr id="24" name="等腰三角形 23"/>
              <p:cNvSpPr/>
              <p:nvPr>
                <p:custDataLst>
                  <p:tags r:id="rId34"/>
                </p:custDataLst>
              </p:nvPr>
            </p:nvSpPr>
            <p:spPr>
              <a:xfrm rot="16680000">
                <a:off x="7573" y="6993"/>
                <a:ext cx="212" cy="389"/>
              </a:xfrm>
              <a:prstGeom prst="triangle">
                <a:avLst>
                  <a:gd name="adj" fmla="val 62096"/>
                </a:avLst>
              </a:prstGeom>
              <a:gradFill>
                <a:gsLst>
                  <a:gs pos="1000">
                    <a:schemeClr val="accent1">
                      <a:lumMod val="60000"/>
                      <a:lumOff val="40000"/>
                      <a:alpha val="100000"/>
                    </a:schemeClr>
                  </a:gs>
                  <a:gs pos="86000">
                    <a:schemeClr val="accent1">
                      <a:lumMod val="30000"/>
                      <a:lumOff val="70000"/>
                      <a:alpha val="10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chemeClr val="lt1"/>
                  </a:solidFill>
                  <a:latin typeface="微软雅黑" panose="020B0503020204020204" charset="-122"/>
                  <a:ea typeface="微软雅黑" panose="020B0503020204020204" charset="-122"/>
                  <a:sym typeface="+mn-ea"/>
                </a:endParaRPr>
              </a:p>
            </p:txBody>
          </p:sp>
          <p:sp>
            <p:nvSpPr>
              <p:cNvPr id="25" name="等腰三角形 24"/>
              <p:cNvSpPr/>
              <p:nvPr>
                <p:custDataLst>
                  <p:tags r:id="rId35"/>
                </p:custDataLst>
              </p:nvPr>
            </p:nvSpPr>
            <p:spPr>
              <a:xfrm rot="15600000">
                <a:off x="10841" y="7029"/>
                <a:ext cx="212" cy="389"/>
              </a:xfrm>
              <a:prstGeom prst="triangle">
                <a:avLst>
                  <a:gd name="adj" fmla="val 60926"/>
                </a:avLst>
              </a:prstGeom>
              <a:gradFill>
                <a:gsLst>
                  <a:gs pos="1000">
                    <a:schemeClr val="accent1">
                      <a:lumMod val="60000"/>
                      <a:lumOff val="40000"/>
                      <a:alpha val="100000"/>
                    </a:schemeClr>
                  </a:gs>
                  <a:gs pos="86000">
                    <a:schemeClr val="accent1">
                      <a:lumMod val="30000"/>
                      <a:lumOff val="70000"/>
                      <a:alpha val="10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chemeClr val="lt1"/>
                  </a:solidFill>
                  <a:latin typeface="微软雅黑" panose="020B0503020204020204" charset="-122"/>
                  <a:ea typeface="微软雅黑" panose="020B0503020204020204" charset="-122"/>
                  <a:sym typeface="+mn-ea"/>
                </a:endParaRPr>
              </a:p>
            </p:txBody>
          </p:sp>
          <p:sp>
            <p:nvSpPr>
              <p:cNvPr id="26" name="等腰三角形 25"/>
              <p:cNvSpPr/>
              <p:nvPr>
                <p:custDataLst>
                  <p:tags r:id="rId36"/>
                </p:custDataLst>
              </p:nvPr>
            </p:nvSpPr>
            <p:spPr>
              <a:xfrm rot="19080000" flipV="1">
                <a:off x="13110" y="5274"/>
                <a:ext cx="212" cy="389"/>
              </a:xfrm>
              <a:prstGeom prst="triangle">
                <a:avLst>
                  <a:gd name="adj" fmla="val 83002"/>
                </a:avLst>
              </a:prstGeom>
              <a:gradFill>
                <a:gsLst>
                  <a:gs pos="1000">
                    <a:schemeClr val="accent1">
                      <a:lumMod val="40000"/>
                      <a:lumOff val="60000"/>
                      <a:alpha val="100000"/>
                    </a:schemeClr>
                  </a:gs>
                  <a:gs pos="86000">
                    <a:schemeClr val="accent1">
                      <a:lumMod val="10000"/>
                      <a:lumOff val="90000"/>
                      <a:alpha val="73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chemeClr val="lt1"/>
                  </a:solidFill>
                  <a:latin typeface="微软雅黑" panose="020B0503020204020204" charset="-122"/>
                  <a:ea typeface="微软雅黑" panose="020B0503020204020204" charset="-122"/>
                  <a:sym typeface="+mn-ea"/>
                </a:endParaRPr>
              </a:p>
            </p:txBody>
          </p:sp>
          <p:sp>
            <p:nvSpPr>
              <p:cNvPr id="27" name="矩形 26"/>
              <p:cNvSpPr/>
              <p:nvPr>
                <p:custDataLst>
                  <p:tags r:id="rId37"/>
                </p:custDataLst>
              </p:nvPr>
            </p:nvSpPr>
            <p:spPr>
              <a:xfrm>
                <a:off x="7210" y="3384"/>
                <a:ext cx="4510" cy="1617"/>
              </a:xfrm>
              <a:prstGeom prst="rect">
                <a:avLst/>
              </a:prstGeom>
              <a:noFill/>
            </p:spPr>
            <p:txBody>
              <a:bodyPr wrap="square" rtlCol="0" anchor="b" anchorCtr="0">
                <a:noAutofit/>
              </a:bodyPr>
              <a:lstStyle/>
              <a:p>
                <a:pPr algn="ctr">
                  <a:spcBef>
                    <a:spcPct val="0"/>
                  </a:spcBef>
                  <a:spcAft>
                    <a:spcPct val="0"/>
                  </a:spcAft>
                </a:pPr>
                <a:r>
                  <a:rPr lang="zh-CN" altLang="en-US" sz="2400" b="1" dirty="0">
                    <a:ln w="0">
                      <a:noFill/>
                    </a:ln>
                    <a:solidFill>
                      <a:schemeClr val="accent1"/>
                    </a:solidFill>
                    <a:latin typeface="微软雅黑" panose="020B0503020204020204" charset="-122"/>
                    <a:ea typeface="微软雅黑" panose="020B0503020204020204" charset="-122"/>
                    <a:cs typeface="+mn-ea"/>
                    <a:sym typeface="+mn-ea"/>
                  </a:rPr>
                  <a:t>应用场景</a:t>
                </a:r>
                <a:endParaRPr lang="zh-CN" altLang="en-US" sz="2400" b="1" dirty="0">
                  <a:ln w="0">
                    <a:noFill/>
                  </a:ln>
                  <a:solidFill>
                    <a:schemeClr val="accent1"/>
                  </a:solidFill>
                  <a:latin typeface="微软雅黑" panose="020B0503020204020204" charset="-122"/>
                  <a:ea typeface="微软雅黑" panose="020B0503020204020204" charset="-122"/>
                  <a:cs typeface="+mn-ea"/>
                  <a:sym typeface="+mn-ea"/>
                </a:endParaRPr>
              </a:p>
            </p:txBody>
          </p:sp>
        </p:grpSp>
      </p:grpSp>
      <p:sp>
        <p:nvSpPr>
          <p:cNvPr id="39" name="Text Placeholder 33"/>
          <p:cNvSpPr txBox="1"/>
          <p:nvPr>
            <p:custDataLst>
              <p:tags r:id="rId38"/>
            </p:custDataLst>
          </p:nvPr>
        </p:nvSpPr>
        <p:spPr>
          <a:xfrm>
            <a:off x="392430" y="5475605"/>
            <a:ext cx="11681460" cy="86550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40000"/>
              </a:lnSpc>
            </a:pP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能够提供辅助编程服务的AIGC大模型包括Codex、GitHub Copilot、CodeGeeX、aiXcoder、豆包、通义灵码</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等。这里以我国的字节跳动公司研发的豆包大模型为例介绍使用方法。</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 name="组合 1"/>
          <p:cNvGrpSpPr/>
          <p:nvPr/>
        </p:nvGrpSpPr>
        <p:grpSpPr>
          <a:xfrm>
            <a:off x="-301625" y="184150"/>
            <a:ext cx="10284460" cy="761320"/>
            <a:chOff x="-475" y="290"/>
            <a:chExt cx="16196" cy="1199"/>
          </a:xfrm>
        </p:grpSpPr>
        <p:grpSp>
          <p:nvGrpSpPr>
            <p:cNvPr id="3" name="组合 2"/>
            <p:cNvGrpSpPr/>
            <p:nvPr userDrawn="1"/>
          </p:nvGrpSpPr>
          <p:grpSpPr>
            <a:xfrm rot="16200000">
              <a:off x="-663" y="478"/>
              <a:ext cx="1199" cy="823"/>
              <a:chOff x="5821505" y="-28185"/>
              <a:chExt cx="761320" cy="522378"/>
            </a:xfrm>
          </p:grpSpPr>
          <p:sp>
            <p:nvSpPr>
              <p:cNvPr id="6" name="弧形 5"/>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矩形 6"/>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 name="文本框 9"/>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.6 AIGC技术在辅助编程中的应用</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39"/>
    </p:custData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79400" y="1075055"/>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编程工作一般是在电脑上进行，所以这里使用电脑端的豆包大模型（手机端的豆包APP也提供了编程辅助功能）</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60419" name="图片 1"/>
          <p:cNvPicPr>
            <a:picLocks noChangeAspect="1"/>
          </p:cNvPicPr>
          <p:nvPr/>
        </p:nvPicPr>
        <p:blipFill>
          <a:blip r:embed="rId2"/>
          <a:stretch>
            <a:fillRect/>
          </a:stretch>
        </p:blipFill>
        <p:spPr>
          <a:xfrm>
            <a:off x="8396605" y="1593215"/>
            <a:ext cx="3355340" cy="4577715"/>
          </a:xfrm>
          <a:prstGeom prst="rect">
            <a:avLst/>
          </a:prstGeom>
          <a:noFill/>
          <a:ln w="9525">
            <a:noFill/>
          </a:ln>
        </p:spPr>
      </p:pic>
      <p:sp>
        <p:nvSpPr>
          <p:cNvPr id="2" name="文本框 1"/>
          <p:cNvSpPr txBox="1"/>
          <p:nvPr/>
        </p:nvSpPr>
        <p:spPr>
          <a:xfrm>
            <a:off x="8491220" y="6216650"/>
            <a:ext cx="307467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 豆包大模型操作首页</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7" name="组合 6"/>
          <p:cNvGrpSpPr/>
          <p:nvPr/>
        </p:nvGrpSpPr>
        <p:grpSpPr>
          <a:xfrm>
            <a:off x="370840" y="1953895"/>
            <a:ext cx="7722235" cy="3978275"/>
            <a:chOff x="584" y="2215"/>
            <a:chExt cx="10704" cy="1740"/>
          </a:xfrm>
        </p:grpSpPr>
        <p:sp>
          <p:nvSpPr>
            <p:cNvPr id="3" name="矩形 2"/>
            <p:cNvSpPr/>
            <p:nvPr>
              <p:custDataLst>
                <p:tags r:id="rId3"/>
              </p:custDataLst>
            </p:nvPr>
          </p:nvSpPr>
          <p:spPr>
            <a:xfrm>
              <a:off x="958" y="2215"/>
              <a:ext cx="10330" cy="1740"/>
            </a:xfrm>
            <a:prstGeom prst="rect">
              <a:avLst/>
            </a:prstGeom>
            <a:solidFill>
              <a:srgbClr val="26B8F2">
                <a:alpha val="10000"/>
              </a:srgbClr>
            </a:solidFill>
            <a:ln w="12700" cap="flat" cmpd="sng" algn="ctr">
              <a:noFill/>
              <a:prstDash val="solid"/>
              <a:miter lim="800000"/>
            </a:ln>
            <a:effectLst/>
          </p:spPr>
          <p:txBody>
            <a:bodyPr wrap="square" lIns="215900" tIns="167577" rIns="215900" bIns="167578" rtlCol="0" anchor="ctr">
              <a:noAutofit/>
            </a:bodyPr>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访问豆包大模型官网（</a:t>
              </a:r>
              <a:r>
                <a:rPr b="1" spc="200">
                  <a:solidFill>
                    <a:srgbClr val="26B8F2"/>
                  </a:solidFill>
                  <a:uFillTx/>
                  <a:latin typeface="微软雅黑" panose="020B0503020204020204" charset="-122"/>
                  <a:ea typeface="微软雅黑" panose="020B0503020204020204" charset="-122"/>
                </a:rPr>
                <a:t>https://www.doubao.com/</a:t>
              </a:r>
              <a:r>
                <a:rPr b="1" spc="200">
                  <a:uFillTx/>
                  <a:latin typeface="微软雅黑" panose="020B0503020204020204" charset="-122"/>
                  <a:ea typeface="微软雅黑" panose="020B0503020204020204" charset="-122"/>
                </a:rPr>
                <a:t>），注册用户以后，进入大模型操作首页（如图所示），点击</a:t>
              </a:r>
              <a:r>
                <a:rPr b="1" spc="200">
                  <a:solidFill>
                    <a:srgbClr val="26B8F2"/>
                  </a:solidFill>
                  <a:uFillTx/>
                  <a:latin typeface="微软雅黑" panose="020B0503020204020204" charset="-122"/>
                  <a:ea typeface="微软雅黑" panose="020B0503020204020204" charset="-122"/>
                </a:rPr>
                <a:t>“我的智能体”</a:t>
              </a:r>
              <a:r>
                <a:rPr b="1" spc="200">
                  <a:uFillTx/>
                  <a:latin typeface="微软雅黑" panose="020B0503020204020204" charset="-122"/>
                  <a:ea typeface="微软雅黑" panose="020B0503020204020204" charset="-122"/>
                </a:rPr>
                <a:t>，再点击</a:t>
              </a:r>
              <a:r>
                <a:rPr b="1" spc="200">
                  <a:solidFill>
                    <a:srgbClr val="26B8F2"/>
                  </a:solidFill>
                  <a:uFillTx/>
                  <a:latin typeface="微软雅黑" panose="020B0503020204020204" charset="-122"/>
                  <a:ea typeface="微软雅黑" panose="020B0503020204020204" charset="-122"/>
                </a:rPr>
                <a:t>“编程助理”</a:t>
              </a:r>
              <a:r>
                <a:rPr b="1" spc="200">
                  <a:uFillTx/>
                  <a:latin typeface="微软雅黑" panose="020B0503020204020204" charset="-122"/>
                  <a:ea typeface="微软雅黑" panose="020B0503020204020204" charset="-122"/>
                </a:rPr>
                <a:t>，然后，在页面中输入提示词，比如输入“请编写一段Python代码，使用turtle库，绘制一个五角星”，然后，豆包就会自动生成一段Python代码（如图所示）。在Python中运行这段代码，就可以成功绘制一个五角星。</a:t>
              </a:r>
              <a:endParaRPr b="1" spc="200">
                <a:solidFill>
                  <a:schemeClr val="tx1"/>
                </a:solidFill>
                <a:uFillTx/>
                <a:latin typeface="微软雅黑" panose="020B0503020204020204" charset="-122"/>
                <a:ea typeface="微软雅黑" panose="020B0503020204020204" charset="-122"/>
                <a:sym typeface="+mn-ea"/>
              </a:endParaRPr>
            </a:p>
          </p:txBody>
        </p:sp>
        <p:sp>
          <p:nvSpPr>
            <p:cNvPr id="6" name="矩形 5"/>
            <p:cNvSpPr/>
            <p:nvPr>
              <p:custDataLst>
                <p:tags r:id="rId4"/>
              </p:custDataLst>
            </p:nvPr>
          </p:nvSpPr>
          <p:spPr>
            <a:xfrm>
              <a:off x="584" y="2215"/>
              <a:ext cx="275" cy="1740"/>
            </a:xfrm>
            <a:prstGeom prst="rect">
              <a:avLst/>
            </a:prstGeom>
            <a:solidFill>
              <a:srgbClr val="26B8F2"/>
            </a:solidFill>
            <a:ln w="12700" cap="flat" cmpd="sng" algn="ctr">
              <a:noFill/>
              <a:prstDash val="solid"/>
              <a:miter lim="800000"/>
            </a:ln>
            <a:effectLst/>
          </p:spPr>
          <p:txBody>
            <a:bodyPr rtlCol="0" anchor="ctr"/>
            <a:p>
              <a:pPr algn="ctr"/>
              <a:endParaRPr lang="zh-CN" altLang="en-US" sz="1600">
                <a:solidFill>
                  <a:srgbClr val="FFFFFF"/>
                </a:solidFill>
                <a:latin typeface="Arial" panose="020B0604020202020204" pitchFamily="34" charset="0"/>
                <a:ea typeface="微软雅黑" panose="020B0503020204020204" charset="-122"/>
              </a:endParaRPr>
            </a:p>
          </p:txBody>
        </p:sp>
      </p:grpSp>
      <p:grpSp>
        <p:nvGrpSpPr>
          <p:cNvPr id="5" name="组合 4"/>
          <p:cNvGrpSpPr/>
          <p:nvPr/>
        </p:nvGrpSpPr>
        <p:grpSpPr>
          <a:xfrm>
            <a:off x="-301625" y="184150"/>
            <a:ext cx="10284460" cy="761320"/>
            <a:chOff x="-475" y="290"/>
            <a:chExt cx="16196" cy="1199"/>
          </a:xfrm>
        </p:grpSpPr>
        <p:grpSp>
          <p:nvGrpSpPr>
            <p:cNvPr id="8" name="组合 7"/>
            <p:cNvGrpSpPr/>
            <p:nvPr userDrawn="1"/>
          </p:nvGrpSpPr>
          <p:grpSpPr>
            <a:xfrm rot="16200000">
              <a:off x="-663" y="478"/>
              <a:ext cx="1199" cy="823"/>
              <a:chOff x="5821505" y="-28185"/>
              <a:chExt cx="761320" cy="522378"/>
            </a:xfrm>
          </p:grpSpPr>
          <p:sp>
            <p:nvSpPr>
              <p:cNvPr id="9" name="弧形 8"/>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.6 AIGC技术在辅助编程中的应用</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5"/>
    </p:custData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2" name="图片 2"/>
          <p:cNvPicPr>
            <a:picLocks noChangeAspect="1"/>
          </p:cNvPicPr>
          <p:nvPr/>
        </p:nvPicPr>
        <p:blipFill>
          <a:blip r:embed="rId1"/>
          <a:stretch>
            <a:fillRect/>
          </a:stretch>
        </p:blipFill>
        <p:spPr>
          <a:xfrm>
            <a:off x="2646045" y="905510"/>
            <a:ext cx="6899910" cy="5123815"/>
          </a:xfrm>
          <a:prstGeom prst="rect">
            <a:avLst/>
          </a:prstGeom>
          <a:noFill/>
          <a:ln w="9525">
            <a:noFill/>
          </a:ln>
        </p:spPr>
      </p:pic>
      <p:sp>
        <p:nvSpPr>
          <p:cNvPr id="4" name="文本框 3"/>
          <p:cNvSpPr txBox="1"/>
          <p:nvPr/>
        </p:nvSpPr>
        <p:spPr>
          <a:xfrm>
            <a:off x="3048000" y="6073140"/>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 豆包自动生成的Python代码</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2" name="组合 1"/>
          <p:cNvGrpSpPr/>
          <p:nvPr/>
        </p:nvGrpSpPr>
        <p:grpSpPr>
          <a:xfrm>
            <a:off x="-301625" y="184150"/>
            <a:ext cx="10284460" cy="761320"/>
            <a:chOff x="-475" y="290"/>
            <a:chExt cx="16196" cy="1199"/>
          </a:xfrm>
        </p:grpSpPr>
        <p:grpSp>
          <p:nvGrpSpPr>
            <p:cNvPr id="3" name="组合 2"/>
            <p:cNvGrpSpPr/>
            <p:nvPr userDrawn="1"/>
          </p:nvGrpSpPr>
          <p:grpSpPr>
            <a:xfrm rot="16200000">
              <a:off x="-663" y="478"/>
              <a:ext cx="1199" cy="823"/>
              <a:chOff x="5821505" y="-28185"/>
              <a:chExt cx="761320" cy="522378"/>
            </a:xfrm>
          </p:grpSpPr>
          <p:sp>
            <p:nvSpPr>
              <p:cNvPr id="6" name="弧形 5"/>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矩形 6"/>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 name="文本框 9"/>
            <p:cNvSpPr txBox="1"/>
            <p:nvPr/>
          </p:nvSpPr>
          <p:spPr>
            <a:xfrm>
              <a:off x="594" y="442"/>
              <a:ext cx="15127" cy="725"/>
            </a:xfrm>
            <a:prstGeom prst="rect">
              <a:avLst/>
            </a:prstGeom>
            <a:noFill/>
          </p:spPr>
          <p:txBody>
            <a:bodyPr wrap="square" rtlCol="0">
              <a:spAutoFit/>
            </a:bodyPr>
            <a:p>
              <a:pPr algn="l"/>
              <a:r>
                <a:rPr 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.6 AIGC技术在辅助编程中的应用</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2"/>
    </p:custData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571639"/>
            <a:ext cx="204787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4.7 AI</a:t>
            </a:r>
            <a:r>
              <a:rPr lang="zh-CN" sz="3200" b="1" dirty="0">
                <a:solidFill>
                  <a:schemeClr val="bg1"/>
                </a:solidFill>
                <a:latin typeface="等线" panose="02010600030101010101" charset="-122"/>
                <a:ea typeface="等线" panose="02010600030101010101" charset="-122"/>
                <a:cs typeface="+mn-ea"/>
                <a:sym typeface="Segoe UI" panose="020B0502040204020203" pitchFamily="34" charset="0"/>
              </a:rPr>
              <a:t>搜索</a:t>
            </a:r>
            <a:endParaRPr lang="zh-CN"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36731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4.7 AI</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搜索</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607060" y="918210"/>
            <a:ext cx="10459085" cy="3415030"/>
          </a:xfrm>
          <a:prstGeom prst="rect">
            <a:avLst/>
          </a:prstGeom>
          <a:noFill/>
        </p:spPr>
        <p:txBody>
          <a:bodyPr wrap="square" rtlCol="0">
            <a:spAutoFit/>
          </a:bodyPr>
          <a:p>
            <a:pPr algn="just"/>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搜索，即人工智能搜索引擎，是一种利用先进的人工智能技术，特别是深度学习和自然语言处理（</a:t>
            </a:r>
            <a:r>
              <a:rPr lang="en-US" altLang="zh-CN">
                <a:latin typeface="微软雅黑" panose="020B0503020204020204" charset="-122"/>
                <a:ea typeface="微软雅黑" panose="020B0503020204020204" charset="-122"/>
                <a:cs typeface="微软雅黑" panose="020B0503020204020204" charset="-122"/>
              </a:rPr>
              <a:t>NLP</a:t>
            </a:r>
            <a:r>
              <a:rPr lang="zh-CN" altLang="en-US">
                <a:latin typeface="微软雅黑" panose="020B0503020204020204" charset="-122"/>
                <a:ea typeface="微软雅黑" panose="020B0503020204020204" charset="-122"/>
                <a:cs typeface="微软雅黑" panose="020B0503020204020204" charset="-122"/>
              </a:rPr>
              <a:t>），来理解和响应用户的查询需求的新型搜索工具。它不仅仅是传统搜索引擎（比如百度）的简单升级，而是通过模拟人类的思维方式和行为模式，为用户提供更加精准、个性化且高效的信息检索服务。</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搜索通过收集和分析用户的历史搜索数据和行为模式，构建用户画像，从而实现更加精准的个性化搜索服务。这种数据驱动的智能决策机制，使得</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搜索能够不断自我优化，提升用户体验。</a:t>
            </a:r>
            <a:endParaRPr lang="zh-CN" altLang="en-US">
              <a:latin typeface="微软雅黑" panose="020B0503020204020204" charset="-122"/>
              <a:ea typeface="微软雅黑" panose="020B0503020204020204" charset="-122"/>
              <a:cs typeface="微软雅黑" panose="020B0503020204020204" charset="-122"/>
            </a:endParaRPr>
          </a:p>
          <a:p>
            <a:pPr algn="just"/>
            <a:endParaRPr lang="zh-CN" altLang="en-US">
              <a:latin typeface="微软雅黑" panose="020B0503020204020204" charset="-122"/>
              <a:ea typeface="微软雅黑" panose="020B0503020204020204" charset="-122"/>
              <a:cs typeface="微软雅黑" panose="020B0503020204020204" charset="-122"/>
            </a:endParaRPr>
          </a:p>
          <a:p>
            <a:pPr algn="just"/>
            <a:r>
              <a:rPr lang="zh-CN" altLang="en-US">
                <a:latin typeface="微软雅黑" panose="020B0503020204020204" charset="-122"/>
                <a:ea typeface="微软雅黑" panose="020B0503020204020204" charset="-122"/>
                <a:cs typeface="微软雅黑" panose="020B0503020204020204" charset="-122"/>
              </a:rPr>
              <a:t>纳米</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搜索是</a:t>
            </a:r>
            <a:r>
              <a:rPr lang="en-US" altLang="zh-CN">
                <a:latin typeface="微软雅黑" panose="020B0503020204020204" charset="-122"/>
                <a:ea typeface="微软雅黑" panose="020B0503020204020204" charset="-122"/>
                <a:cs typeface="微软雅黑" panose="020B0503020204020204" charset="-122"/>
              </a:rPr>
              <a:t>360</a:t>
            </a:r>
            <a:r>
              <a:rPr lang="zh-CN" altLang="en-US">
                <a:latin typeface="微软雅黑" panose="020B0503020204020204" charset="-122"/>
                <a:ea typeface="微软雅黑" panose="020B0503020204020204" charset="-122"/>
                <a:cs typeface="微软雅黑" panose="020B0503020204020204" charset="-122"/>
              </a:rPr>
              <a:t>公司在</a:t>
            </a:r>
            <a:r>
              <a:rPr lang="en-US" altLang="zh-CN">
                <a:latin typeface="微软雅黑" panose="020B0503020204020204" charset="-122"/>
                <a:ea typeface="微软雅黑" panose="020B0503020204020204" charset="-122"/>
                <a:cs typeface="微软雅黑" panose="020B0503020204020204" charset="-122"/>
              </a:rPr>
              <a:t>2024</a:t>
            </a:r>
            <a:r>
              <a:rPr lang="zh-CN" altLang="en-US">
                <a:latin typeface="微软雅黑" panose="020B0503020204020204" charset="-122"/>
                <a:ea typeface="微软雅黑" panose="020B0503020204020204" charset="-122"/>
                <a:cs typeface="微软雅黑" panose="020B0503020204020204" charset="-122"/>
              </a:rPr>
              <a:t>年</a:t>
            </a:r>
            <a:r>
              <a:rPr lang="en-US" altLang="zh-CN">
                <a:latin typeface="微软雅黑" panose="020B0503020204020204" charset="-122"/>
                <a:ea typeface="微软雅黑" panose="020B0503020204020204" charset="-122"/>
                <a:cs typeface="微软雅黑" panose="020B0503020204020204" charset="-122"/>
              </a:rPr>
              <a:t>12</a:t>
            </a:r>
            <a:r>
              <a:rPr lang="zh-CN" altLang="en-US">
                <a:latin typeface="微软雅黑" panose="020B0503020204020204" charset="-122"/>
                <a:ea typeface="微软雅黑" panose="020B0503020204020204" charset="-122"/>
                <a:cs typeface="微软雅黑" panose="020B0503020204020204" charset="-122"/>
              </a:rPr>
              <a:t>月推出的全新</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搜索应用，结合了自然语言处理、机器学习以及专家协同技术，致力于打破传统搜索引擎的局限，提供智能化、多样化的搜索体验。其核心特点包括：</a:t>
            </a:r>
            <a:endParaRPr lang="zh-CN" altLang="en-US">
              <a:latin typeface="微软雅黑" panose="020B0503020204020204" charset="-122"/>
              <a:ea typeface="微软雅黑" panose="020B0503020204020204" charset="-122"/>
              <a:cs typeface="微软雅黑" panose="020B0503020204020204" charset="-122"/>
            </a:endParaRPr>
          </a:p>
          <a:p>
            <a:pPr algn="just"/>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）多模态搜索：支持文字、语音、拍照、视频等多种输入方式，满足不同场景下的需求，实现</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一切皆可搜索</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algn="just"/>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）智能工具集成：内置</a:t>
            </a:r>
            <a:r>
              <a:rPr lang="en-US" altLang="zh-CN">
                <a:latin typeface="微软雅黑" panose="020B0503020204020204" charset="-122"/>
                <a:ea typeface="微软雅黑" panose="020B0503020204020204" charset="-122"/>
                <a:cs typeface="微软雅黑" panose="020B0503020204020204" charset="-122"/>
              </a:rPr>
              <a:t>16</a:t>
            </a:r>
            <a:r>
              <a:rPr lang="zh-CN" altLang="en-US">
                <a:latin typeface="微软雅黑" panose="020B0503020204020204" charset="-122"/>
                <a:ea typeface="微软雅黑" panose="020B0503020204020204" charset="-122"/>
                <a:cs typeface="微软雅黑" panose="020B0503020204020204" charset="-122"/>
              </a:rPr>
              <a:t>款顶尖大模型，如豆包、文心一言等，为用户提供一站式</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智慧体验。</a:t>
            </a:r>
            <a:endParaRPr lang="zh-CN" altLang="en-US">
              <a:latin typeface="微软雅黑" panose="020B0503020204020204" charset="-122"/>
              <a:ea typeface="微软雅黑" panose="020B0503020204020204" charset="-122"/>
              <a:cs typeface="微软雅黑" panose="020B0503020204020204" charset="-122"/>
            </a:endParaRPr>
          </a:p>
          <a:p>
            <a:pPr algn="just"/>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）慢思考模式：通过专家协同和多模型协作，深入分析复杂问题，提供更专业、更全面的答案。</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3544570" y="4407535"/>
            <a:ext cx="4785360" cy="2151380"/>
          </a:xfrm>
          <a:prstGeom prst="rect">
            <a:avLst/>
          </a:prstGeom>
        </p:spPr>
      </p:pic>
    </p:spTree>
    <p:custDataLst>
      <p:tags r:id="rId2"/>
    </p:custData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571639"/>
            <a:ext cx="286067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4.8 AI</a:t>
            </a:r>
            <a:r>
              <a:rPr lang="zh-CN" sz="3200" b="1" dirty="0">
                <a:solidFill>
                  <a:schemeClr val="bg1"/>
                </a:solidFill>
                <a:latin typeface="等线" panose="02010600030101010101" charset="-122"/>
                <a:ea typeface="等线" panose="02010600030101010101" charset="-122"/>
                <a:cs typeface="+mn-ea"/>
                <a:sym typeface="Segoe UI" panose="020B0502040204020203" pitchFamily="34" charset="0"/>
              </a:rPr>
              <a:t>智能办公</a:t>
            </a:r>
            <a:endParaRPr lang="zh-CN"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36731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4.8 AI</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智能办公</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6" name="文本框 5"/>
          <p:cNvSpPr txBox="1"/>
          <p:nvPr/>
        </p:nvSpPr>
        <p:spPr>
          <a:xfrm>
            <a:off x="477520" y="945515"/>
            <a:ext cx="10774045" cy="3692525"/>
          </a:xfrm>
          <a:prstGeom prst="rect">
            <a:avLst/>
          </a:prstGeom>
          <a:noFill/>
        </p:spPr>
        <p:txBody>
          <a:bodyPr wrap="square" rtlCol="0">
            <a:spAutoFit/>
          </a:bodyPr>
          <a:p>
            <a:r>
              <a:rPr lang="zh-CN" altLang="en-US">
                <a:latin typeface="微软雅黑" panose="020B0503020204020204" charset="-122"/>
                <a:ea typeface="微软雅黑" panose="020B0503020204020204" charset="-122"/>
                <a:cs typeface="微软雅黑" panose="020B0503020204020204" charset="-122"/>
              </a:rPr>
              <a:t>在人工智能时代，</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智能办公正以前所未有的态势重塑我们的工作模式与体验，成为推动办公效率提升和办公方式变革的核心力量。</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智能办公将人工智能技术深度融入办公场景的各个环节，例如文档处理、数据分析、演示制作等。</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在</a:t>
            </a:r>
            <a:r>
              <a:rPr lang="zh-CN" altLang="en-US" b="1">
                <a:solidFill>
                  <a:srgbClr val="FF0000"/>
                </a:solidFill>
                <a:latin typeface="微软雅黑" panose="020B0503020204020204" charset="-122"/>
                <a:ea typeface="微软雅黑" panose="020B0503020204020204" charset="-122"/>
                <a:cs typeface="微软雅黑" panose="020B0503020204020204" charset="-122"/>
              </a:rPr>
              <a:t>文档处理</a:t>
            </a:r>
            <a:r>
              <a:rPr lang="zh-CN" altLang="en-US">
                <a:latin typeface="微软雅黑" panose="020B0503020204020204" charset="-122"/>
                <a:ea typeface="微软雅黑" panose="020B0503020204020204" charset="-122"/>
                <a:cs typeface="微软雅黑" panose="020B0503020204020204" charset="-122"/>
              </a:rPr>
              <a:t>领域，</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智能办公带来了前所未有的变革。以往需要人工手动输入文字、排版以及校对纠错等工作需要耗费大量时间和精力，如今</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文档处理技术极大地提升了这些任务的效率与质量。具体如下：</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）生成式文本。通过对大量文本数据的学习，</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能够根据用户提供的提示词、主题或简单描述，快速生成内容完整、逻辑连贯的文档初稿。无论是新闻稿件、公告通知还是学术论文，都能借助这一功能节省撰写时间。例如，市场调研公司在需要撰写季度报告时，</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可以迅速整合数据和市场趋势信息，生成报告框架与初步内容，供使用者进一步完善。</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）文档智能排版。</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能够自动识别文档内容的结构，如标题、段落、列表等，并根据用户预设的格式模板进行快速排版。这不仅提高了排版效率，还确保了文档格式的一致性和规范性。对于需要处理大量文档的办公人员来说，这一功能大大减轻了工作负担。</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4.8 AI</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智能办公</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6" name="文本框 5"/>
          <p:cNvSpPr txBox="1"/>
          <p:nvPr/>
        </p:nvSpPr>
        <p:spPr>
          <a:xfrm>
            <a:off x="477520" y="945515"/>
            <a:ext cx="10774045" cy="2861310"/>
          </a:xfrm>
          <a:prstGeom prst="rect">
            <a:avLst/>
          </a:prstGeom>
          <a:noFill/>
        </p:spPr>
        <p:txBody>
          <a:bodyPr wrap="square" rtlCol="0">
            <a:spAutoFit/>
          </a:bodyPr>
          <a:p>
            <a:r>
              <a:rPr lang="zh-CN" altLang="en-US" b="1">
                <a:solidFill>
                  <a:srgbClr val="FF0000"/>
                </a:solidFill>
                <a:latin typeface="微软雅黑" panose="020B0503020204020204" charset="-122"/>
                <a:ea typeface="微软雅黑" panose="020B0503020204020204" charset="-122"/>
                <a:cs typeface="微软雅黑" panose="020B0503020204020204" charset="-122"/>
              </a:rPr>
              <a:t>数据分析</a:t>
            </a:r>
            <a:r>
              <a:rPr lang="zh-CN" altLang="en-US">
                <a:latin typeface="微软雅黑" panose="020B0503020204020204" charset="-122"/>
                <a:ea typeface="微软雅黑" panose="020B0503020204020204" charset="-122"/>
                <a:cs typeface="微软雅黑" panose="020B0503020204020204" charset="-122"/>
              </a:rPr>
              <a:t>是办公场景中的重要环节。传统的数据分析需要人工进行数据收集、清洗、分析和可视化，过程烦琐且容易出错。而借助人工智能技术，这些工作可以更加高效、精准地完成。</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通过大模型算法，</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能够从海量数据中发现潜在的模式、趋势和关联关系。例如，电商企业可以利用</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分析用户的购买行为、浏览记录和搜索关键词，挖掘出用户的潜在需求和消费偏好，从而制定精准的营销策略。</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自动数据可视化功能让数据分析结果的呈现更加直观、清晰。</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能够根据数据分析结果自动生成各种类型的表格图表和图形，如柱状图、折线图、饼图等，并进行合理的布局和配色。办公人员无需花费大量时间手动制作图表，就能快速将数据转化为易于理解的可视化信息，为决策提供有力支持。</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4.8 AI</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智能办公</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3" name="图片 2"/>
          <p:cNvPicPr>
            <a:picLocks noChangeAspect="1"/>
          </p:cNvPicPr>
          <p:nvPr/>
        </p:nvPicPr>
        <p:blipFill>
          <a:blip r:embed="rId1"/>
          <a:stretch>
            <a:fillRect/>
          </a:stretch>
        </p:blipFill>
        <p:spPr>
          <a:xfrm>
            <a:off x="1435735" y="1360805"/>
            <a:ext cx="3258185" cy="2253615"/>
          </a:xfrm>
          <a:prstGeom prst="rect">
            <a:avLst/>
          </a:prstGeom>
        </p:spPr>
      </p:pic>
      <p:sp>
        <p:nvSpPr>
          <p:cNvPr id="4" name="文本框 3"/>
          <p:cNvSpPr txBox="1"/>
          <p:nvPr/>
        </p:nvSpPr>
        <p:spPr>
          <a:xfrm>
            <a:off x="5170805" y="1786890"/>
            <a:ext cx="5080000" cy="1076325"/>
          </a:xfrm>
          <a:prstGeom prst="rect">
            <a:avLst/>
          </a:prstGeom>
        </p:spPr>
        <p:txBody>
          <a:bodyPr>
            <a:spAutoFit/>
          </a:bodyPr>
          <a:p>
            <a:pPr marL="0" indent="0" algn="l"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写作助手（帮我写、帮我改、</a:t>
            </a: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伴写）</a:t>
            </a:r>
            <a:endParaRPr lang="zh-CN" altLang="en-US" sz="1600">
              <a:latin typeface="微软雅黑" panose="020B0503020204020204" charset="-122"/>
              <a:ea typeface="微软雅黑" panose="020B0503020204020204" charset="-122"/>
              <a:cs typeface="微软雅黑" panose="020B0503020204020204" charset="-122"/>
            </a:endParaRPr>
          </a:p>
          <a:p>
            <a:pPr marL="0" indent="0" algn="l"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设计助手（</a:t>
            </a: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排版、</a:t>
            </a: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格式）</a:t>
            </a:r>
            <a:endParaRPr lang="zh-CN" altLang="en-US" sz="1600">
              <a:latin typeface="微软雅黑" panose="020B0503020204020204" charset="-122"/>
              <a:ea typeface="微软雅黑" panose="020B0503020204020204" charset="-122"/>
              <a:cs typeface="微软雅黑" panose="020B0503020204020204" charset="-122"/>
            </a:endParaRPr>
          </a:p>
          <a:p>
            <a:pPr marL="0" indent="0" algn="l"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阅读助手（全文总结、文档问答、划词解释和翻译）</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数据助手（</a:t>
            </a: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写公式、</a:t>
            </a: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数据分析）</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5" name="图片 2" descr="10-1"/>
          <p:cNvPicPr>
            <a:picLocks noChangeAspect="1"/>
          </p:cNvPicPr>
          <p:nvPr/>
        </p:nvPicPr>
        <p:blipFill>
          <a:blip r:embed="rId2"/>
          <a:stretch>
            <a:fillRect/>
          </a:stretch>
        </p:blipFill>
        <p:spPr>
          <a:xfrm>
            <a:off x="497840" y="4076700"/>
            <a:ext cx="11431270" cy="1090930"/>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未来人工智能发展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5</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个阶段</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 name="图片 2"/>
          <p:cNvPicPr>
            <a:picLocks noChangeAspect="1"/>
          </p:cNvPicPr>
          <p:nvPr/>
        </p:nvPicPr>
        <p:blipFill>
          <a:blip r:embed="rId6"/>
          <a:srcRect r="1681"/>
          <a:stretch>
            <a:fillRect/>
          </a:stretch>
        </p:blipFill>
        <p:spPr>
          <a:xfrm>
            <a:off x="6268085" y="1314450"/>
            <a:ext cx="5384800" cy="5191125"/>
          </a:xfrm>
          <a:prstGeom prst="rect">
            <a:avLst/>
          </a:prstGeom>
        </p:spPr>
      </p:pic>
      <p:pic>
        <p:nvPicPr>
          <p:cNvPr id="4" name="图片 3"/>
          <p:cNvPicPr>
            <a:picLocks noChangeAspect="1"/>
          </p:cNvPicPr>
          <p:nvPr/>
        </p:nvPicPr>
        <p:blipFill>
          <a:blip r:embed="rId7"/>
          <a:stretch>
            <a:fillRect/>
          </a:stretch>
        </p:blipFill>
        <p:spPr>
          <a:xfrm>
            <a:off x="520065" y="2177415"/>
            <a:ext cx="5307965" cy="3437255"/>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9</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总结</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141" name="图形 138"/>
          <p:cNvGrpSpPr/>
          <p:nvPr/>
        </p:nvGrpSpPr>
        <p:grpSpPr>
          <a:xfrm rot="0">
            <a:off x="588010" y="1737360"/>
            <a:ext cx="11098530" cy="2395855"/>
            <a:chOff x="3843343" y="2601912"/>
            <a:chExt cx="4615761" cy="1939288"/>
          </a:xfrm>
        </p:grpSpPr>
        <p:sp>
          <p:nvSpPr>
            <p:cNvPr id="142" name="任意多边形: 形状 141"/>
            <p:cNvSpPr/>
            <p:nvPr/>
          </p:nvSpPr>
          <p:spPr>
            <a:xfrm>
              <a:off x="3849765" y="2608334"/>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任意多边形: 形状 142"/>
            <p:cNvSpPr/>
            <p:nvPr/>
          </p:nvSpPr>
          <p:spPr>
            <a:xfrm>
              <a:off x="3843343" y="260191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rgbClr val="23181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44" name="图形 138"/>
          <p:cNvGrpSpPr/>
          <p:nvPr/>
        </p:nvGrpSpPr>
        <p:grpSpPr>
          <a:xfrm rot="0">
            <a:off x="542925" y="1692275"/>
            <a:ext cx="11098530" cy="2395855"/>
            <a:chOff x="3798393" y="2556962"/>
            <a:chExt cx="4615761" cy="1939288"/>
          </a:xfrm>
        </p:grpSpPr>
        <p:sp>
          <p:nvSpPr>
            <p:cNvPr id="145" name="任意多边形: 形状 144"/>
            <p:cNvSpPr/>
            <p:nvPr/>
          </p:nvSpPr>
          <p:spPr>
            <a:xfrm>
              <a:off x="3804815" y="2563383"/>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任意多边形: 形状 145"/>
            <p:cNvSpPr/>
            <p:nvPr/>
          </p:nvSpPr>
          <p:spPr>
            <a:xfrm>
              <a:off x="3798393" y="255696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rgbClr val="23181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47" name="图形 138"/>
          <p:cNvGrpSpPr/>
          <p:nvPr/>
        </p:nvGrpSpPr>
        <p:grpSpPr>
          <a:xfrm rot="0">
            <a:off x="471170" y="1615440"/>
            <a:ext cx="11159490" cy="2427605"/>
            <a:chOff x="3726473" y="2479904"/>
            <a:chExt cx="4641447" cy="1964974"/>
          </a:xfrm>
        </p:grpSpPr>
        <p:sp>
          <p:nvSpPr>
            <p:cNvPr id="148" name="任意多边形: 形状 147"/>
            <p:cNvSpPr/>
            <p:nvPr/>
          </p:nvSpPr>
          <p:spPr>
            <a:xfrm>
              <a:off x="3745737" y="2499168"/>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任意多边形: 形状 148"/>
            <p:cNvSpPr/>
            <p:nvPr/>
          </p:nvSpPr>
          <p:spPr>
            <a:xfrm>
              <a:off x="3726473" y="2479904"/>
              <a:ext cx="4641447" cy="1964974"/>
            </a:xfrm>
            <a:custGeom>
              <a:avLst/>
              <a:gdLst>
                <a:gd name="connsiteX0" fmla="*/ 4641448 w 4641447"/>
                <a:gd name="connsiteY0" fmla="*/ 1964975 h 1964974"/>
                <a:gd name="connsiteX1" fmla="*/ 0 w 4641447"/>
                <a:gd name="connsiteY1" fmla="*/ 1964975 h 1964974"/>
                <a:gd name="connsiteX2" fmla="*/ 0 w 4641447"/>
                <a:gd name="connsiteY2" fmla="*/ 0 h 1964974"/>
                <a:gd name="connsiteX3" fmla="*/ 4641448 w 4641447"/>
                <a:gd name="connsiteY3" fmla="*/ 0 h 1964974"/>
                <a:gd name="connsiteX4" fmla="*/ 4641448 w 4641447"/>
                <a:gd name="connsiteY4" fmla="*/ 1964975 h 1964974"/>
                <a:gd name="connsiteX5" fmla="*/ 38529 w 4641447"/>
                <a:gd name="connsiteY5" fmla="*/ 1926446 h 1964974"/>
                <a:gd name="connsiteX6" fmla="*/ 4602919 w 4641447"/>
                <a:gd name="connsiteY6" fmla="*/ 1926446 h 1964974"/>
                <a:gd name="connsiteX7" fmla="*/ 4602919 w 4641447"/>
                <a:gd name="connsiteY7" fmla="*/ 38529 h 1964974"/>
                <a:gd name="connsiteX8" fmla="*/ 38529 w 4641447"/>
                <a:gd name="connsiteY8" fmla="*/ 38529 h 1964974"/>
                <a:gd name="connsiteX9" fmla="*/ 38529 w 4641447"/>
                <a:gd name="connsiteY9" fmla="*/ 1926446 h 19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1447" h="1964974">
                  <a:moveTo>
                    <a:pt x="4641448" y="1964975"/>
                  </a:moveTo>
                  <a:lnTo>
                    <a:pt x="0" y="1964975"/>
                  </a:lnTo>
                  <a:lnTo>
                    <a:pt x="0" y="0"/>
                  </a:lnTo>
                  <a:lnTo>
                    <a:pt x="4641448" y="0"/>
                  </a:lnTo>
                  <a:lnTo>
                    <a:pt x="4641448" y="1964975"/>
                  </a:lnTo>
                  <a:close/>
                  <a:moveTo>
                    <a:pt x="38529" y="1926446"/>
                  </a:moveTo>
                  <a:lnTo>
                    <a:pt x="4602919" y="1926446"/>
                  </a:lnTo>
                  <a:lnTo>
                    <a:pt x="4602919" y="38529"/>
                  </a:lnTo>
                  <a:lnTo>
                    <a:pt x="38529" y="38529"/>
                  </a:lnTo>
                  <a:lnTo>
                    <a:pt x="38529" y="1926446"/>
                  </a:lnTo>
                  <a:close/>
                </a:path>
              </a:pathLst>
            </a:custGeom>
            <a:solidFill>
              <a:srgbClr val="23181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50" name="图形 138"/>
          <p:cNvGrpSpPr/>
          <p:nvPr/>
        </p:nvGrpSpPr>
        <p:grpSpPr>
          <a:xfrm rot="0">
            <a:off x="536575" y="1453515"/>
            <a:ext cx="415290" cy="653415"/>
            <a:chOff x="3792167" y="2318369"/>
            <a:chExt cx="415557" cy="653420"/>
          </a:xfrm>
          <a:solidFill>
            <a:srgbClr val="007BD4"/>
          </a:solidFill>
        </p:grpSpPr>
        <p:sp>
          <p:nvSpPr>
            <p:cNvPr id="151" name="任意多边形: 形状 150"/>
            <p:cNvSpPr/>
            <p:nvPr/>
          </p:nvSpPr>
          <p:spPr>
            <a:xfrm>
              <a:off x="3839491" y="2424679"/>
              <a:ext cx="51371" cy="55224"/>
            </a:xfrm>
            <a:custGeom>
              <a:avLst/>
              <a:gdLst>
                <a:gd name="connsiteX0" fmla="*/ 17980 w 51371"/>
                <a:gd name="connsiteY0" fmla="*/ 55225 h 55224"/>
                <a:gd name="connsiteX1" fmla="*/ 0 w 51371"/>
                <a:gd name="connsiteY1" fmla="*/ 11559 h 55224"/>
                <a:gd name="connsiteX2" fmla="*/ 30823 w 51371"/>
                <a:gd name="connsiteY2" fmla="*/ 0 h 55224"/>
                <a:gd name="connsiteX3" fmla="*/ 51372 w 51371"/>
                <a:gd name="connsiteY3" fmla="*/ 55225 h 55224"/>
              </a:gdLst>
              <a:ahLst/>
              <a:cxnLst>
                <a:cxn ang="0">
                  <a:pos x="connsiteX0" y="connsiteY0"/>
                </a:cxn>
                <a:cxn ang="0">
                  <a:pos x="connsiteX1" y="connsiteY1"/>
                </a:cxn>
                <a:cxn ang="0">
                  <a:pos x="connsiteX2" y="connsiteY2"/>
                </a:cxn>
                <a:cxn ang="0">
                  <a:pos x="connsiteX3" y="connsiteY3"/>
                </a:cxn>
              </a:cxnLst>
              <a:rect l="l" t="t" r="r" b="b"/>
              <a:pathLst>
                <a:path w="51371" h="55224">
                  <a:moveTo>
                    <a:pt x="17980" y="55225"/>
                  </a:moveTo>
                  <a:lnTo>
                    <a:pt x="0" y="11559"/>
                  </a:lnTo>
                  <a:lnTo>
                    <a:pt x="30823" y="0"/>
                  </a:lnTo>
                  <a:lnTo>
                    <a:pt x="51372" y="55225"/>
                  </a:lnTo>
                  <a:close/>
                </a:path>
              </a:pathLst>
            </a:custGeom>
            <a:solidFill>
              <a:srgbClr val="007BD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任意多边形: 形状 151"/>
            <p:cNvSpPr/>
            <p:nvPr/>
          </p:nvSpPr>
          <p:spPr>
            <a:xfrm>
              <a:off x="3792167" y="2318369"/>
              <a:ext cx="415557" cy="653420"/>
            </a:xfrm>
            <a:custGeom>
              <a:avLst/>
              <a:gdLst>
                <a:gd name="connsiteX0" fmla="*/ 287487 w 415557"/>
                <a:gd name="connsiteY0" fmla="*/ 653420 h 653420"/>
                <a:gd name="connsiteX1" fmla="*/ 184744 w 415557"/>
                <a:gd name="connsiteY1" fmla="*/ 587921 h 653420"/>
                <a:gd name="connsiteX2" fmla="*/ 4942 w 415557"/>
                <a:gd name="connsiteY2" fmla="*/ 123006 h 653420"/>
                <a:gd name="connsiteX3" fmla="*/ 65304 w 415557"/>
                <a:gd name="connsiteY3" fmla="*/ 7419 h 653420"/>
                <a:gd name="connsiteX4" fmla="*/ 137225 w 415557"/>
                <a:gd name="connsiteY4" fmla="*/ 6135 h 653420"/>
                <a:gd name="connsiteX5" fmla="*/ 187312 w 415557"/>
                <a:gd name="connsiteY5" fmla="*/ 53654 h 653420"/>
                <a:gd name="connsiteX6" fmla="*/ 228410 w 415557"/>
                <a:gd name="connsiteY6" fmla="*/ 162819 h 653420"/>
                <a:gd name="connsiteX7" fmla="*/ 193734 w 415557"/>
                <a:gd name="connsiteY7" fmla="*/ 162819 h 653420"/>
                <a:gd name="connsiteX8" fmla="*/ 157773 w 415557"/>
                <a:gd name="connsiteY8" fmla="*/ 63928 h 653420"/>
                <a:gd name="connsiteX9" fmla="*/ 126950 w 415557"/>
                <a:gd name="connsiteY9" fmla="*/ 35674 h 653420"/>
                <a:gd name="connsiteX10" fmla="*/ 76863 w 415557"/>
                <a:gd name="connsiteY10" fmla="*/ 36958 h 653420"/>
                <a:gd name="connsiteX11" fmla="*/ 35765 w 415557"/>
                <a:gd name="connsiteY11" fmla="*/ 111447 h 653420"/>
                <a:gd name="connsiteX12" fmla="*/ 214282 w 415557"/>
                <a:gd name="connsiteY12" fmla="*/ 577647 h 653420"/>
                <a:gd name="connsiteX13" fmla="*/ 323448 w 415557"/>
                <a:gd name="connsiteY13" fmla="*/ 616176 h 653420"/>
                <a:gd name="connsiteX14" fmla="*/ 379957 w 415557"/>
                <a:gd name="connsiteY14" fmla="*/ 514716 h 653420"/>
                <a:gd name="connsiteX15" fmla="*/ 205292 w 415557"/>
                <a:gd name="connsiteY15" fmla="*/ 57507 h 653420"/>
                <a:gd name="connsiteX16" fmla="*/ 234831 w 415557"/>
                <a:gd name="connsiteY16" fmla="*/ 45948 h 653420"/>
                <a:gd name="connsiteX17" fmla="*/ 409495 w 415557"/>
                <a:gd name="connsiteY17" fmla="*/ 501873 h 653420"/>
                <a:gd name="connsiteX18" fmla="*/ 335006 w 415557"/>
                <a:gd name="connsiteY18" fmla="*/ 644430 h 653420"/>
                <a:gd name="connsiteX19" fmla="*/ 287487 w 415557"/>
                <a:gd name="connsiteY19" fmla="*/ 653420 h 65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557" h="653420">
                  <a:moveTo>
                    <a:pt x="287487" y="653420"/>
                  </a:moveTo>
                  <a:cubicBezTo>
                    <a:pt x="241253" y="653420"/>
                    <a:pt x="200155" y="629019"/>
                    <a:pt x="184744" y="587921"/>
                  </a:cubicBezTo>
                  <a:lnTo>
                    <a:pt x="4942" y="123006"/>
                  </a:lnTo>
                  <a:cubicBezTo>
                    <a:pt x="-11754" y="78055"/>
                    <a:pt x="15216" y="26683"/>
                    <a:pt x="65304" y="7419"/>
                  </a:cubicBezTo>
                  <a:cubicBezTo>
                    <a:pt x="89706" y="-1571"/>
                    <a:pt x="115392" y="-2855"/>
                    <a:pt x="137225" y="6135"/>
                  </a:cubicBezTo>
                  <a:cubicBezTo>
                    <a:pt x="160342" y="15125"/>
                    <a:pt x="178322" y="31821"/>
                    <a:pt x="187312" y="53654"/>
                  </a:cubicBezTo>
                  <a:lnTo>
                    <a:pt x="228410" y="162819"/>
                  </a:lnTo>
                  <a:lnTo>
                    <a:pt x="193734" y="162819"/>
                  </a:lnTo>
                  <a:lnTo>
                    <a:pt x="157773" y="63928"/>
                  </a:lnTo>
                  <a:cubicBezTo>
                    <a:pt x="152636" y="51085"/>
                    <a:pt x="141077" y="40811"/>
                    <a:pt x="126950" y="35674"/>
                  </a:cubicBezTo>
                  <a:cubicBezTo>
                    <a:pt x="111539" y="30536"/>
                    <a:pt x="93558" y="30536"/>
                    <a:pt x="76863" y="36958"/>
                  </a:cubicBezTo>
                  <a:cubicBezTo>
                    <a:pt x="43471" y="49801"/>
                    <a:pt x="24206" y="83193"/>
                    <a:pt x="35765" y="111447"/>
                  </a:cubicBezTo>
                  <a:lnTo>
                    <a:pt x="214282" y="577647"/>
                  </a:lnTo>
                  <a:cubicBezTo>
                    <a:pt x="228410" y="616176"/>
                    <a:pt x="278497" y="632872"/>
                    <a:pt x="323448" y="616176"/>
                  </a:cubicBezTo>
                  <a:cubicBezTo>
                    <a:pt x="369682" y="598196"/>
                    <a:pt x="394084" y="553245"/>
                    <a:pt x="379957" y="514716"/>
                  </a:cubicBezTo>
                  <a:lnTo>
                    <a:pt x="205292" y="57507"/>
                  </a:lnTo>
                  <a:lnTo>
                    <a:pt x="234831" y="45948"/>
                  </a:lnTo>
                  <a:lnTo>
                    <a:pt x="409495" y="501873"/>
                  </a:lnTo>
                  <a:cubicBezTo>
                    <a:pt x="430044" y="557098"/>
                    <a:pt x="396652" y="621313"/>
                    <a:pt x="335006" y="644430"/>
                  </a:cubicBezTo>
                  <a:cubicBezTo>
                    <a:pt x="318310" y="650852"/>
                    <a:pt x="302899" y="653420"/>
                    <a:pt x="287487" y="653420"/>
                  </a:cubicBezTo>
                  <a:close/>
                </a:path>
              </a:pathLst>
            </a:custGeom>
            <a:solidFill>
              <a:srgbClr val="007BD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 name="文本框 3"/>
          <p:cNvSpPr txBox="1"/>
          <p:nvPr/>
        </p:nvSpPr>
        <p:spPr>
          <a:xfrm>
            <a:off x="731520" y="2016125"/>
            <a:ext cx="10664190" cy="2026920"/>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40000"/>
              </a:lnSpc>
              <a:spcBef>
                <a:spcPts val="0"/>
              </a:spcBef>
              <a:spcAft>
                <a:spcPts val="0"/>
              </a:spcAft>
            </a:pPr>
            <a:r>
              <a:rPr spc="200">
                <a:solidFill>
                  <a:schemeClr val="tx1"/>
                </a:solidFill>
                <a:uFillTx/>
                <a:latin typeface="微软雅黑" panose="020B0503020204020204" charset="-122"/>
                <a:ea typeface="微软雅黑" panose="020B0503020204020204" charset="-122"/>
                <a:cs typeface="微软雅黑" panose="020B0503020204020204" charset="-122"/>
              </a:rPr>
              <a:t>大模型是人工智能领域的重要研究方向，其强大的语言理解和生成能力使得它在自然语言处理、机器翻译、智能客服等领域有着广泛的应用。大模型的训练需要大量的数据和计算资源，同时也需要先进的技术和算法支持。随着技术的不断发展，大模型的应用场景也在不断扩展，未来将会更加广泛地应用于各个领域。</a:t>
            </a:r>
            <a:endParaRPr lang="zh-CN" altLang="en-US" spc="200">
              <a:solidFill>
                <a:schemeClr val="tx1"/>
              </a:solidFill>
              <a:uFillTx/>
              <a:latin typeface="微软雅黑" panose="020B0503020204020204" charset="-122"/>
              <a:ea typeface="微软雅黑" panose="020B0503020204020204" charset="-122"/>
              <a:cs typeface="微软雅黑" panose="020B0503020204020204" charset="-122"/>
            </a:endParaRPr>
          </a:p>
        </p:txBody>
      </p:sp>
      <p:pic>
        <p:nvPicPr>
          <p:cNvPr id="5" name="图片 4" descr="banner_logo"/>
          <p:cNvPicPr>
            <a:picLocks noChangeAspect="1"/>
          </p:cNvPicPr>
          <p:nvPr/>
        </p:nvPicPr>
        <p:blipFill>
          <a:blip r:embed="rId6"/>
          <a:stretch>
            <a:fillRect/>
          </a:stretch>
        </p:blipFill>
        <p:spPr>
          <a:xfrm>
            <a:off x="4303713" y="4255770"/>
            <a:ext cx="3584575" cy="2464435"/>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9ce608c2c87baa222c6e22ef90af2de3"/>
          <p:cNvPicPr>
            <a:picLocks noChangeAspect="1"/>
          </p:cNvPicPr>
          <p:nvPr/>
        </p:nvPicPr>
        <p:blipFill>
          <a:blip r:embed="rId1"/>
          <a:stretch>
            <a:fillRect/>
          </a:stretch>
        </p:blipFill>
        <p:spPr>
          <a:xfrm flipH="1">
            <a:off x="6838950" y="904875"/>
            <a:ext cx="5066665" cy="5953125"/>
          </a:xfrm>
          <a:prstGeom prst="rect">
            <a:avLst/>
          </a:prstGeom>
        </p:spPr>
      </p:pic>
      <p:sp>
        <p:nvSpPr>
          <p:cNvPr id="5" name="文本框 4"/>
          <p:cNvSpPr txBox="1"/>
          <p:nvPr/>
        </p:nvSpPr>
        <p:spPr>
          <a:xfrm>
            <a:off x="245110" y="2802890"/>
            <a:ext cx="7572375" cy="1445260"/>
          </a:xfrm>
          <a:prstGeom prst="rect">
            <a:avLst/>
          </a:prstGeom>
          <a:noFill/>
        </p:spPr>
        <p:txBody>
          <a:bodyPr wrap="square" rtlCol="0">
            <a:spAutoFit/>
          </a:bodyPr>
          <a:p>
            <a:pPr algn="ctr"/>
            <a:r>
              <a:rPr lang="zh-CN" altLang="en-US"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rPr>
              <a:t>谢谢</a:t>
            </a:r>
            <a:endParaRPr lang="zh-CN" altLang="en-US"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755789"/>
            <a:ext cx="305625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2. </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人工智能思维</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55146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人工智能思维</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圆角矩形 1"/>
          <p:cNvSpPr/>
          <p:nvPr>
            <p:custDataLst>
              <p:tags r:id="rId6"/>
            </p:custDataLst>
          </p:nvPr>
        </p:nvSpPr>
        <p:spPr>
          <a:xfrm>
            <a:off x="1217295" y="4282123"/>
            <a:ext cx="2340610" cy="532800"/>
          </a:xfrm>
          <a:prstGeom prst="roundRect">
            <a:avLst>
              <a:gd name="adj" fmla="val 50000"/>
            </a:avLst>
          </a:prstGeom>
          <a:solidFill>
            <a:srgbClr val="0059B2"/>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latin typeface="微软雅黑" panose="020B0503020204020204" charset="-122"/>
                <a:ea typeface="微软雅黑" panose="020B0503020204020204" charset="-122"/>
                <a:cs typeface="+mn-ea"/>
                <a:sym typeface="+mn-ea"/>
              </a:rPr>
              <a:t>了解</a:t>
            </a:r>
            <a:endParaRPr lang="zh-CN" altLang="en-US" sz="2000" b="1" dirty="0">
              <a:latin typeface="微软雅黑" panose="020B0503020204020204" charset="-122"/>
              <a:ea typeface="微软雅黑" panose="020B0503020204020204" charset="-122"/>
              <a:cs typeface="+mn-ea"/>
              <a:sym typeface="+mn-ea"/>
            </a:endParaRPr>
          </a:p>
        </p:txBody>
      </p:sp>
      <p:sp>
        <p:nvSpPr>
          <p:cNvPr id="5" name="矩形 4"/>
          <p:cNvSpPr/>
          <p:nvPr>
            <p:custDataLst>
              <p:tags r:id="rId7"/>
            </p:custDataLst>
          </p:nvPr>
        </p:nvSpPr>
        <p:spPr>
          <a:xfrm>
            <a:off x="955040" y="4938713"/>
            <a:ext cx="2865755" cy="969645"/>
          </a:xfrm>
          <a:prstGeom prst="rect">
            <a:avLst/>
          </a:prstGeom>
          <a:ln>
            <a:noFill/>
            <a:prstDash val="sysDash"/>
          </a:ln>
        </p:spPr>
        <p:txBody>
          <a:bodyPr vert="horz" wrap="square" lIns="0" tIns="0" rIns="0" bIns="0" rtlCol="0" anchor="t" anchorCtr="0">
            <a:noAutofit/>
          </a:bodyPr>
          <a:p>
            <a:pPr indent="-228600" algn="ctr">
              <a:lnSpc>
                <a:spcPct val="150000"/>
              </a:lnSpc>
              <a:spcBef>
                <a:spcPct val="0"/>
              </a:spcBef>
              <a:spcAft>
                <a:spcPct val="0"/>
              </a:spcAft>
            </a:pPr>
            <a:r>
              <a:rPr lang="zh-CN" altLang="en-US" sz="2000" b="1" dirty="0">
                <a:ln>
                  <a:noFill/>
                  <a:prstDash val="sysDot"/>
                </a:ln>
                <a:solidFill>
                  <a:schemeClr val="tx1">
                    <a:lumMod val="85000"/>
                    <a:lumOff val="15000"/>
                  </a:schemeClr>
                </a:solidFill>
                <a:latin typeface="+mn-ea"/>
                <a:cs typeface="+mn-ea"/>
              </a:rPr>
              <a:t>每个人都应了解人工智能的基础运行模式</a:t>
            </a:r>
            <a:endParaRPr lang="zh-CN" altLang="en-US" sz="2000" b="1" dirty="0">
              <a:ln>
                <a:noFill/>
                <a:prstDash val="sysDot"/>
              </a:ln>
              <a:solidFill>
                <a:schemeClr val="tx1">
                  <a:lumMod val="85000"/>
                  <a:lumOff val="15000"/>
                </a:schemeClr>
              </a:solidFill>
              <a:latin typeface="+mn-ea"/>
              <a:cs typeface="+mn-ea"/>
            </a:endParaRPr>
          </a:p>
        </p:txBody>
      </p:sp>
      <p:pic>
        <p:nvPicPr>
          <p:cNvPr id="9" name="http://photo-static-api.fotomore.com/creative/vcg/veer/400/new/VCG41N690675674.jpg?uid=386&amp;timestamp=1711111395&amp;sign=8e89527c29a3dd3c79e34ed8afc0535f" descr="机器人与数字显示工作"/>
          <p:cNvPicPr/>
          <p:nvPr>
            <p:custDataLst>
              <p:tags r:id="rId8"/>
            </p:custDataLst>
          </p:nvPr>
        </p:nvPicPr>
        <p:blipFill rotWithShape="1">
          <a:blip r:embed="rId9"/>
          <a:srcRect l="16676" r="16676"/>
          <a:stretch>
            <a:fillRect/>
          </a:stretch>
        </p:blipFill>
        <p:spPr>
          <a:xfrm>
            <a:off x="8699500" y="1704023"/>
            <a:ext cx="2340000" cy="2340000"/>
          </a:xfrm>
          <a:prstGeom prst="ellipse">
            <a:avLst/>
          </a:prstGeom>
          <a:ln w="3175" cap="flat" cmpd="sng" algn="ctr">
            <a:solidFill>
              <a:schemeClr val="tx1">
                <a:lumMod val="40000"/>
                <a:lumOff val="60000"/>
                <a:alpha val="20000"/>
              </a:schemeClr>
            </a:solidFill>
            <a:prstDash val="solid"/>
            <a:round/>
            <a:headEnd type="none" w="med" len="med"/>
            <a:tailEnd type="none" w="med" len="med"/>
          </a:ln>
        </p:spPr>
      </p:pic>
      <p:sp>
        <p:nvSpPr>
          <p:cNvPr id="20" name="圆角矩形 19"/>
          <p:cNvSpPr/>
          <p:nvPr>
            <p:custDataLst>
              <p:tags r:id="rId10"/>
            </p:custDataLst>
          </p:nvPr>
        </p:nvSpPr>
        <p:spPr>
          <a:xfrm>
            <a:off x="4964430" y="4282123"/>
            <a:ext cx="2340610" cy="532765"/>
          </a:xfrm>
          <a:prstGeom prst="roundRect">
            <a:avLst>
              <a:gd name="adj" fmla="val 50000"/>
            </a:avLst>
          </a:prstGeom>
          <a:solidFill>
            <a:srgbClr val="0059B2"/>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latin typeface="微软雅黑" panose="020B0503020204020204" charset="-122"/>
                <a:ea typeface="微软雅黑" panose="020B0503020204020204" charset="-122"/>
                <a:cs typeface="+mn-ea"/>
                <a:sym typeface="+mn-ea"/>
              </a:rPr>
              <a:t>区分</a:t>
            </a:r>
            <a:endParaRPr lang="zh-CN" altLang="en-US" sz="2000" b="1" dirty="0">
              <a:latin typeface="微软雅黑" panose="020B0503020204020204" charset="-122"/>
              <a:ea typeface="微软雅黑" panose="020B0503020204020204" charset="-122"/>
              <a:cs typeface="+mn-ea"/>
              <a:sym typeface="+mn-ea"/>
            </a:endParaRPr>
          </a:p>
        </p:txBody>
      </p:sp>
      <p:sp>
        <p:nvSpPr>
          <p:cNvPr id="17" name="矩形 16"/>
          <p:cNvSpPr/>
          <p:nvPr>
            <p:custDataLst>
              <p:tags r:id="rId11"/>
            </p:custDataLst>
          </p:nvPr>
        </p:nvSpPr>
        <p:spPr>
          <a:xfrm>
            <a:off x="4703445" y="4938713"/>
            <a:ext cx="2863215" cy="964565"/>
          </a:xfrm>
          <a:prstGeom prst="rect">
            <a:avLst/>
          </a:prstGeom>
          <a:ln>
            <a:noFill/>
            <a:prstDash val="sysDash"/>
          </a:ln>
        </p:spPr>
        <p:txBody>
          <a:bodyPr vert="horz" wrap="square" lIns="0" tIns="0" rIns="0" bIns="0" rtlCol="0" anchor="t" anchorCtr="0">
            <a:noAutofit/>
          </a:bodyPr>
          <a:p>
            <a:pPr indent="-228600" algn="ctr">
              <a:lnSpc>
                <a:spcPct val="150000"/>
              </a:lnSpc>
              <a:spcBef>
                <a:spcPct val="0"/>
              </a:spcBef>
              <a:spcAft>
                <a:spcPct val="0"/>
              </a:spcAft>
            </a:pPr>
            <a:r>
              <a:rPr lang="zh-CN" altLang="en-US" sz="2000" b="1" dirty="0">
                <a:ln>
                  <a:noFill/>
                  <a:prstDash val="sysDot"/>
                </a:ln>
                <a:solidFill>
                  <a:schemeClr val="tx1">
                    <a:lumMod val="85000"/>
                    <a:lumOff val="15000"/>
                  </a:schemeClr>
                </a:solidFill>
                <a:latin typeface="+mn-ea"/>
                <a:cs typeface="+mn-ea"/>
              </a:rPr>
              <a:t>具备区分人的能力</a:t>
            </a:r>
            <a:endParaRPr lang="zh-CN" altLang="en-US" sz="2000" b="1" dirty="0">
              <a:ln>
                <a:noFill/>
                <a:prstDash val="sysDot"/>
              </a:ln>
              <a:solidFill>
                <a:schemeClr val="tx1">
                  <a:lumMod val="85000"/>
                  <a:lumOff val="15000"/>
                </a:schemeClr>
              </a:solidFill>
              <a:latin typeface="+mn-ea"/>
              <a:cs typeface="+mn-ea"/>
            </a:endParaRPr>
          </a:p>
          <a:p>
            <a:pPr indent="-228600" algn="ctr">
              <a:lnSpc>
                <a:spcPct val="150000"/>
              </a:lnSpc>
              <a:spcBef>
                <a:spcPct val="0"/>
              </a:spcBef>
              <a:spcAft>
                <a:spcPct val="0"/>
              </a:spcAft>
            </a:pPr>
            <a:r>
              <a:rPr lang="zh-CN" altLang="en-US" sz="2000" b="1" dirty="0">
                <a:ln>
                  <a:noFill/>
                  <a:prstDash val="sysDot"/>
                </a:ln>
                <a:solidFill>
                  <a:schemeClr val="tx1">
                    <a:lumMod val="85000"/>
                    <a:lumOff val="15000"/>
                  </a:schemeClr>
                </a:solidFill>
                <a:latin typeface="+mn-ea"/>
                <a:cs typeface="+mn-ea"/>
              </a:rPr>
              <a:t>和机器的能力</a:t>
            </a:r>
            <a:endParaRPr lang="zh-CN" altLang="en-US" sz="2000" b="1" dirty="0">
              <a:ln>
                <a:noFill/>
                <a:prstDash val="sysDot"/>
              </a:ln>
              <a:solidFill>
                <a:schemeClr val="tx1">
                  <a:lumMod val="85000"/>
                  <a:lumOff val="15000"/>
                </a:schemeClr>
              </a:solidFill>
              <a:latin typeface="+mn-ea"/>
              <a:cs typeface="+mn-ea"/>
            </a:endParaRPr>
          </a:p>
        </p:txBody>
      </p:sp>
      <p:pic>
        <p:nvPicPr>
          <p:cNvPr id="97" name="http://photo-static-api.fotomore.com/creative/vcg/400/new/VCG41N1185763700.jpg?uid=386&amp;timestamp=1711111352&amp;sign=4263a96b2abaee81dcdc2d371ef96be9" descr="机器人展示蓝色地球仪"/>
          <p:cNvPicPr>
            <a:picLocks noChangeAspect="1"/>
          </p:cNvPicPr>
          <p:nvPr>
            <p:custDataLst>
              <p:tags r:id="rId12"/>
            </p:custDataLst>
          </p:nvPr>
        </p:nvPicPr>
        <p:blipFill rotWithShape="1">
          <a:blip r:embed="rId13"/>
          <a:srcRect l="16011" r="16011"/>
          <a:stretch>
            <a:fillRect/>
          </a:stretch>
        </p:blipFill>
        <p:spPr>
          <a:xfrm>
            <a:off x="1217930" y="1704023"/>
            <a:ext cx="2339975" cy="2340000"/>
          </a:xfrm>
          <a:prstGeom prst="ellipse">
            <a:avLst/>
          </a:prstGeom>
          <a:ln w="3175" cap="flat" cmpd="sng" algn="ctr">
            <a:solidFill>
              <a:schemeClr val="tx1">
                <a:lumMod val="40000"/>
                <a:lumOff val="60000"/>
                <a:alpha val="20000"/>
              </a:schemeClr>
            </a:solidFill>
            <a:prstDash val="solid"/>
            <a:round/>
            <a:headEnd type="none" w="med" len="med"/>
            <a:tailEnd type="none" w="med" len="med"/>
          </a:ln>
        </p:spPr>
      </p:pic>
      <p:sp>
        <p:nvSpPr>
          <p:cNvPr id="18" name="圆角矩形 17"/>
          <p:cNvSpPr/>
          <p:nvPr>
            <p:custDataLst>
              <p:tags r:id="rId14"/>
            </p:custDataLst>
          </p:nvPr>
        </p:nvSpPr>
        <p:spPr>
          <a:xfrm>
            <a:off x="8698865" y="4282123"/>
            <a:ext cx="2341245" cy="532765"/>
          </a:xfrm>
          <a:prstGeom prst="roundRect">
            <a:avLst>
              <a:gd name="adj" fmla="val 50000"/>
            </a:avLst>
          </a:prstGeom>
          <a:solidFill>
            <a:srgbClr val="0059B2"/>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latin typeface="微软雅黑" panose="020B0503020204020204" charset="-122"/>
                <a:ea typeface="微软雅黑" panose="020B0503020204020204" charset="-122"/>
                <a:cs typeface="+mn-ea"/>
                <a:sym typeface="+mn-ea"/>
              </a:rPr>
              <a:t>协作</a:t>
            </a:r>
            <a:endParaRPr lang="zh-CN" altLang="en-US" sz="2000" b="1" dirty="0">
              <a:latin typeface="微软雅黑" panose="020B0503020204020204" charset="-122"/>
              <a:ea typeface="微软雅黑" panose="020B0503020204020204" charset="-122"/>
              <a:cs typeface="+mn-ea"/>
              <a:sym typeface="+mn-ea"/>
            </a:endParaRPr>
          </a:p>
        </p:txBody>
      </p:sp>
      <p:sp>
        <p:nvSpPr>
          <p:cNvPr id="19" name="矩形 18"/>
          <p:cNvSpPr/>
          <p:nvPr>
            <p:custDataLst>
              <p:tags r:id="rId15"/>
            </p:custDataLst>
          </p:nvPr>
        </p:nvSpPr>
        <p:spPr>
          <a:xfrm>
            <a:off x="8342630" y="4939030"/>
            <a:ext cx="3190240" cy="969645"/>
          </a:xfrm>
          <a:prstGeom prst="rect">
            <a:avLst/>
          </a:prstGeom>
          <a:ln>
            <a:noFill/>
            <a:prstDash val="sysDash"/>
          </a:ln>
        </p:spPr>
        <p:txBody>
          <a:bodyPr vert="horz" wrap="square" lIns="0" tIns="0" rIns="0" bIns="0" rtlCol="0" anchor="t" anchorCtr="0">
            <a:noAutofit/>
          </a:bodyPr>
          <a:p>
            <a:pPr indent="-228600" algn="ctr">
              <a:lnSpc>
                <a:spcPct val="150000"/>
              </a:lnSpc>
              <a:spcBef>
                <a:spcPct val="0"/>
              </a:spcBef>
              <a:spcAft>
                <a:spcPct val="0"/>
              </a:spcAft>
            </a:pPr>
            <a:r>
              <a:rPr lang="zh-CN" altLang="en-US" sz="2000" b="1" dirty="0">
                <a:ln>
                  <a:noFill/>
                  <a:prstDash val="sysDot"/>
                </a:ln>
                <a:solidFill>
                  <a:schemeClr val="tx1">
                    <a:lumMod val="85000"/>
                    <a:lumOff val="15000"/>
                  </a:schemeClr>
                </a:solidFill>
                <a:latin typeface="+mn-ea"/>
                <a:cs typeface="+mn-ea"/>
              </a:rPr>
              <a:t>拥有和人工智能协作的能力，懂得如何运用人工智能</a:t>
            </a:r>
            <a:endParaRPr lang="zh-CN" altLang="en-US" sz="2000" b="1" dirty="0">
              <a:ln>
                <a:noFill/>
                <a:prstDash val="sysDot"/>
              </a:ln>
              <a:solidFill>
                <a:schemeClr val="tx1">
                  <a:lumMod val="85000"/>
                  <a:lumOff val="15000"/>
                </a:schemeClr>
              </a:solidFill>
              <a:latin typeface="+mn-ea"/>
              <a:cs typeface="+mn-ea"/>
            </a:endParaRPr>
          </a:p>
        </p:txBody>
      </p:sp>
      <p:pic>
        <p:nvPicPr>
          <p:cNvPr id="52" name="http://photo-static-api.fotomore.com/creative/vcg/veer/400/new/VCG41N143922244.jpg?uid=386&amp;timestamp=1711111352&amp;sign=4263a96b2abaee81dcdc2d371ef96be9" descr="使用未来主义界面的女性机器人"/>
          <p:cNvPicPr>
            <a:picLocks noChangeAspect="1"/>
          </p:cNvPicPr>
          <p:nvPr>
            <p:custDataLst>
              <p:tags r:id="rId16"/>
            </p:custDataLst>
          </p:nvPr>
        </p:nvPicPr>
        <p:blipFill rotWithShape="1">
          <a:blip r:embed="rId17"/>
          <a:srcRect l="11534" r="11534"/>
          <a:stretch>
            <a:fillRect/>
          </a:stretch>
        </p:blipFill>
        <p:spPr>
          <a:xfrm>
            <a:off x="4965065" y="1704023"/>
            <a:ext cx="2339975" cy="2340000"/>
          </a:xfrm>
          <a:prstGeom prst="ellipse">
            <a:avLst/>
          </a:prstGeom>
          <a:ln w="3175" cap="flat" cmpd="sng" algn="ctr">
            <a:solidFill>
              <a:schemeClr val="tx1">
                <a:lumMod val="40000"/>
                <a:lumOff val="60000"/>
                <a:alpha val="20000"/>
              </a:schemeClr>
            </a:solidFill>
            <a:prstDash val="solid"/>
            <a:round/>
            <a:headEnd type="none" w="med" len="med"/>
            <a:tailEnd type="none" w="med" len="me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755789"/>
            <a:ext cx="497649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3.</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大模型：人工智能的前沿</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55146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843280" y="3788410"/>
            <a:ext cx="4114800" cy="1630045"/>
          </a:xfrm>
          <a:prstGeom prst="rect">
            <a:avLst/>
          </a:prstGeom>
          <a:noFill/>
        </p:spPr>
        <p:txBody>
          <a:bodyPr wrap="square" rtlCol="0">
            <a:spAutoFit/>
          </a:bodyPr>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3.1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大模型的概念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3.2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大模型的发展历程</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3.3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人工智能与大模型的关系</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3.4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大模型产品</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3.5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大模型原理</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3.6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大模型特点</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
        <p:nvSpPr>
          <p:cNvPr id="3" name="文本框 2"/>
          <p:cNvSpPr txBox="1"/>
          <p:nvPr>
            <p:custDataLst>
              <p:tags r:id="rId5"/>
            </p:custDataLst>
          </p:nvPr>
        </p:nvSpPr>
        <p:spPr>
          <a:xfrm>
            <a:off x="3226435" y="3764280"/>
            <a:ext cx="4114800" cy="1373505"/>
          </a:xfrm>
          <a:prstGeom prst="rect">
            <a:avLst/>
          </a:prstGeom>
          <a:noFill/>
        </p:spPr>
        <p:txBody>
          <a:bodyPr wrap="square" rtlCol="0">
            <a:spAutoFit/>
          </a:bodyPr>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3.7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大模型分类</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3.8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大模型应用领域（在各个行业的应用）</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3.9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大模型对工作和生活的影响</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3.10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本地部署大模型</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3.11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基于大模型的智能体</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 大模型的概念</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3385" y="1467485"/>
            <a:ext cx="11352530" cy="2291080"/>
          </a:xfrm>
          <a:prstGeom prst="rect">
            <a:avLst/>
          </a:prstGeom>
          <a:noFill/>
        </p:spPr>
        <p:txBody>
          <a:bodyPr wrap="square" rtlCol="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大模型通常指的是大规模的人工智能模型，是一种基于深度学习技术，具有海量参数、强大的学习能力和泛化能力，能够处理和生成多种类型数据的人工智能模型</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通常说的大模型的</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的特点体现在：</a:t>
            </a:r>
            <a:r>
              <a:rPr lang="zh-CN" altLang="en-US" sz="1600" dirty="0">
                <a:solidFill>
                  <a:srgbClr val="FF0000"/>
                </a:solidFill>
                <a:ea typeface="微软雅黑" panose="020B0503020204020204" charset="-122"/>
                <a:cs typeface="宋体" panose="02010600030101010101" pitchFamily="2" charset="-122"/>
                <a:sym typeface="Arial" panose="020B0604020202020204" pitchFamily="34" charset="0"/>
              </a:rPr>
              <a:t>参数数量庞大</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rgbClr val="FF0000"/>
                </a:solidFill>
                <a:ea typeface="微软雅黑" panose="020B0503020204020204" charset="-122"/>
                <a:cs typeface="宋体" panose="02010600030101010101" pitchFamily="2" charset="-122"/>
                <a:sym typeface="Arial" panose="020B0604020202020204" pitchFamily="34" charset="0"/>
              </a:rPr>
              <a:t>训练数据量大</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rgbClr val="FF0000"/>
                </a:solidFill>
                <a:ea typeface="微软雅黑" panose="020B0503020204020204" charset="-122"/>
                <a:cs typeface="宋体" panose="02010600030101010101" pitchFamily="2" charset="-122"/>
                <a:sym typeface="Arial" panose="020B0604020202020204" pitchFamily="34" charset="0"/>
              </a:rPr>
              <a:t>计算资源需求高</a:t>
            </a:r>
            <a:endParaRPr lang="zh-CN" altLang="en-US" sz="1600" dirty="0">
              <a:solidFill>
                <a:srgbClr val="FF0000"/>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2020</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年，</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OpenAI</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公司推出了</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GPT-3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，模型参数规模达到了</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1750</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亿，</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年</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月发布的</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GPT-4</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的参数规模是</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GPT-3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的</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10</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倍以上，达到</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1.8</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万亿，</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2021</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年</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11</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月阿里推出的</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M6 </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模型的参数量达</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10</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万亿</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2" name="http://photo-static-api.fotomore.com/creative/vcg/veer/400/new/VCG41N681506564.jpg?uid=386&amp;timestamp=1711340629&amp;sign=4027002dab0d8dde74931e960f4ef9de" descr="带有工业网络的Android机器人"/>
          <p:cNvPicPr>
            <a:picLocks noChangeAspect="1"/>
          </p:cNvPicPr>
          <p:nvPr/>
        </p:nvPicPr>
        <p:blipFill>
          <a:blip r:embed="rId7"/>
          <a:stretch>
            <a:fillRect/>
          </a:stretch>
        </p:blipFill>
        <p:spPr>
          <a:xfrm>
            <a:off x="413385" y="4063365"/>
            <a:ext cx="2658745" cy="1772285"/>
          </a:xfrm>
          <a:prstGeom prst="rect">
            <a:avLst/>
          </a:prstGeom>
          <a:effectLst>
            <a:reflection blurRad="6350" stA="52000" endA="300" endPos="35000" dir="5400000" sy="-100000" algn="bl" rotWithShape="0"/>
          </a:effectLst>
        </p:spPr>
      </p:pic>
      <p:pic>
        <p:nvPicPr>
          <p:cNvPr id="4" name="http://photo-static-api.fotomore.com/creative/vcg/veer/400/new/VCG41N612622938.jpg?uid=386&amp;timestamp=1711340686&amp;sign=265e09cb612652dd5b61823e8ef142a9" descr="CPS(信息物理系统)概念抽象图像"/>
          <p:cNvPicPr>
            <a:picLocks noChangeAspect="1"/>
          </p:cNvPicPr>
          <p:nvPr/>
        </p:nvPicPr>
        <p:blipFill>
          <a:blip r:embed="rId8"/>
          <a:stretch>
            <a:fillRect/>
          </a:stretch>
        </p:blipFill>
        <p:spPr>
          <a:xfrm>
            <a:off x="3212465" y="4063365"/>
            <a:ext cx="2669540" cy="1779270"/>
          </a:xfrm>
          <a:prstGeom prst="rect">
            <a:avLst/>
          </a:prstGeom>
          <a:effectLst>
            <a:reflection blurRad="6350" stA="52000" endA="300" endPos="35000" dir="5400000" sy="-100000" algn="bl" rotWithShape="0"/>
          </a:effectLst>
        </p:spPr>
      </p:pic>
      <p:pic>
        <p:nvPicPr>
          <p:cNvPr id="5" name="http://photo-static-api.fotomore.com/creative/vcg/veer/400/new/VCG41N478170124.jpg?uid=386&amp;timestamp=1711340727&amp;sign=282aa51d411843ecbab97f5ceb6641d2" descr="模糊城市背景下的网络激光目标"/>
          <p:cNvPicPr>
            <a:picLocks noChangeAspect="1"/>
          </p:cNvPicPr>
          <p:nvPr/>
        </p:nvPicPr>
        <p:blipFill>
          <a:blip r:embed="rId9"/>
          <a:stretch>
            <a:fillRect/>
          </a:stretch>
        </p:blipFill>
        <p:spPr>
          <a:xfrm>
            <a:off x="5989955" y="4063365"/>
            <a:ext cx="2668270" cy="1786255"/>
          </a:xfrm>
          <a:prstGeom prst="rect">
            <a:avLst/>
          </a:prstGeom>
          <a:effectLst>
            <a:reflection blurRad="6350" stA="52000" endA="300" endPos="35000" dir="5400000" sy="-100000" algn="bl" rotWithShape="0"/>
          </a:effectLst>
        </p:spPr>
      </p:pic>
      <p:pic>
        <p:nvPicPr>
          <p:cNvPr id="6" name="http://photo-static-api.fotomore.com/creative/vcg/veer/400/new/VCG41N690675676.jpg?uid=386&amp;timestamp=1711340754&amp;sign=c02bf60d5faa8495b09ca75632ea0fe7" descr="机器人与数字显示工作"/>
          <p:cNvPicPr>
            <a:picLocks noChangeAspect="1"/>
          </p:cNvPicPr>
          <p:nvPr/>
        </p:nvPicPr>
        <p:blipFill>
          <a:blip r:embed="rId10"/>
          <a:stretch>
            <a:fillRect/>
          </a:stretch>
        </p:blipFill>
        <p:spPr>
          <a:xfrm>
            <a:off x="8766175" y="4063365"/>
            <a:ext cx="2679065" cy="1785620"/>
          </a:xfrm>
          <a:prstGeom prst="rect">
            <a:avLst/>
          </a:prstGeom>
          <a:effectLst>
            <a:reflection blurRad="6350" stA="52000" endA="300" endPos="35000" dir="5400000"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 大模型的概念</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3385" y="1440815"/>
            <a:ext cx="11352530" cy="918210"/>
          </a:xfrm>
          <a:prstGeom prst="rect">
            <a:avLst/>
          </a:prstGeom>
          <a:noFill/>
        </p:spPr>
        <p:txBody>
          <a:bodyPr wrap="square" rtlCol="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大模型的设计和训练旨在提供更强大、更准确的模型性能，以应对更复杂、更庞大的数据集或任务。大模型通常能够学习到更细微的模式和规律，具有更强的泛化能力和表达能力</a:t>
            </a:r>
            <a:endPar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sp>
        <p:nvSpPr>
          <p:cNvPr id="39" name="矩形: 圆角 38"/>
          <p:cNvSpPr/>
          <p:nvPr>
            <p:custDataLst>
              <p:tags r:id="rId7"/>
            </p:custDataLst>
          </p:nvPr>
        </p:nvSpPr>
        <p:spPr>
          <a:xfrm>
            <a:off x="1151255" y="2769870"/>
            <a:ext cx="2289810" cy="3581400"/>
          </a:xfrm>
          <a:prstGeom prst="roundRect">
            <a:avLst>
              <a:gd name="adj" fmla="val 12043"/>
            </a:avLst>
          </a:prstGeom>
          <a:solidFill>
            <a:srgbClr val="FFFFFF"/>
          </a:solidFill>
          <a:ln>
            <a:solidFill>
              <a:schemeClr val="accent1"/>
            </a:solidFill>
          </a:ln>
          <a:effectLst>
            <a:outerShdw blurRad="368300" dist="101600" dir="5400000" sx="98000" sy="98000" algn="t" rotWithShape="0">
              <a:srgbClr val="376FFF">
                <a:lumMod val="50000"/>
                <a:alpha val="4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7" name="矩形 6"/>
          <p:cNvSpPr/>
          <p:nvPr>
            <p:custDataLst>
              <p:tags r:id="rId8"/>
            </p:custDataLst>
          </p:nvPr>
        </p:nvSpPr>
        <p:spPr>
          <a:xfrm>
            <a:off x="1206500" y="3489325"/>
            <a:ext cx="2156460" cy="1360805"/>
          </a:xfrm>
          <a:prstGeom prst="rect">
            <a:avLst/>
          </a:prstGeom>
          <a:ln>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sz="1200" dirty="0">
                <a:ln>
                  <a:noFill/>
                  <a:prstDash val="sysDot"/>
                </a:ln>
                <a:solidFill>
                  <a:schemeClr val="dk1">
                    <a:lumMod val="100000"/>
                  </a:schemeClr>
                </a:solidFill>
                <a:latin typeface="+mn-ea"/>
                <a:cs typeface="+mn-ea"/>
              </a:rPr>
              <a:t>大模型具有更强的上下文理解能力，能够理解更复杂的语意和语境。这使得它们能够产生更准确、更连贯的回答</a:t>
            </a:r>
            <a:endParaRPr lang="zh-CN" altLang="en-US" sz="1200" dirty="0">
              <a:ln>
                <a:noFill/>
                <a:prstDash val="sysDot"/>
              </a:ln>
              <a:solidFill>
                <a:schemeClr val="dk1">
                  <a:lumMod val="100000"/>
                </a:schemeClr>
              </a:solidFill>
              <a:latin typeface="+mn-ea"/>
              <a:cs typeface="+mn-ea"/>
            </a:endParaRPr>
          </a:p>
        </p:txBody>
      </p:sp>
      <p:sp>
        <p:nvSpPr>
          <p:cNvPr id="8" name="矩形 7"/>
          <p:cNvSpPr/>
          <p:nvPr>
            <p:custDataLst>
              <p:tags r:id="rId9"/>
            </p:custDataLst>
          </p:nvPr>
        </p:nvSpPr>
        <p:spPr bwMode="auto">
          <a:xfrm>
            <a:off x="1438275" y="2981325"/>
            <a:ext cx="1715770" cy="341630"/>
          </a:xfrm>
          <a:prstGeom prst="rect">
            <a:avLst/>
          </a:prstGeom>
          <a:noFill/>
          <a:ln>
            <a:noFill/>
          </a:ln>
        </p:spPr>
        <p:txBody>
          <a:bodyPr wrap="square" lIns="0" tIns="0" rIns="0" bIns="0" rtlCol="0" anchor="b" anchorCtr="0">
            <a:noAutofit/>
          </a:bodyPr>
          <a:p>
            <a:pPr lvl="0" algn="ctr">
              <a:spcBef>
                <a:spcPct val="0"/>
              </a:spcBef>
              <a:spcAft>
                <a:spcPct val="0"/>
              </a:spcAft>
              <a:buClrTx/>
              <a:buSzTx/>
              <a:buFontTx/>
            </a:pPr>
            <a:r>
              <a:rPr lang="zh-CN" altLang="en-US" sz="1600" b="1" dirty="0">
                <a:solidFill>
                  <a:schemeClr val="accent1"/>
                </a:solidFill>
                <a:uFillTx/>
                <a:latin typeface="微软雅黑" panose="020B0503020204020204" charset="-122"/>
                <a:ea typeface="微软雅黑" panose="020B0503020204020204" charset="-122"/>
                <a:cs typeface="+mn-ea"/>
                <a:sym typeface="+mn-ea"/>
              </a:rPr>
              <a:t>上下文理解能力</a:t>
            </a:r>
            <a:endParaRPr lang="zh-CN" altLang="en-US" sz="1600" b="1" dirty="0">
              <a:solidFill>
                <a:schemeClr val="accent1"/>
              </a:solidFill>
              <a:uFillTx/>
              <a:latin typeface="微软雅黑" panose="020B0503020204020204" charset="-122"/>
              <a:ea typeface="微软雅黑" panose="020B0503020204020204" charset="-122"/>
              <a:cs typeface="+mn-ea"/>
              <a:sym typeface="+mn-ea"/>
            </a:endParaRPr>
          </a:p>
        </p:txBody>
      </p:sp>
      <p:pic>
        <p:nvPicPr>
          <p:cNvPr id="95" name="http://photo-static-api.fotomore.com/creative/vcg/400/new/VCG41N1304484975.jpg?uid=386&amp;timestamp=1711424262&amp;sign=b95c833b64f4a84aa58dc92a4d0fe3fa" descr="仿人机器人阅读书的三维插图"/>
          <p:cNvPicPr>
            <a:picLocks noChangeAspect="1"/>
          </p:cNvPicPr>
          <p:nvPr>
            <p:custDataLst>
              <p:tags r:id="rId10"/>
            </p:custDataLst>
          </p:nvPr>
        </p:nvPicPr>
        <p:blipFill>
          <a:blip r:embed="rId11"/>
          <a:srcRect l="7883" r="7883"/>
          <a:stretch>
            <a:fillRect/>
          </a:stretch>
        </p:blipFill>
        <p:spPr>
          <a:xfrm>
            <a:off x="1435100" y="5004435"/>
            <a:ext cx="1722755" cy="1127760"/>
          </a:xfrm>
          <a:prstGeom prst="roundRect">
            <a:avLst>
              <a:gd name="adj" fmla="val 9668"/>
            </a:avLst>
          </a:prstGeom>
          <a:ln w="6350">
            <a:solidFill>
              <a:schemeClr val="accent1"/>
            </a:solidFill>
          </a:ln>
        </p:spPr>
      </p:pic>
      <p:sp>
        <p:nvSpPr>
          <p:cNvPr id="48" name="矩形: 圆角 47"/>
          <p:cNvSpPr/>
          <p:nvPr>
            <p:custDataLst>
              <p:tags r:id="rId12"/>
            </p:custDataLst>
          </p:nvPr>
        </p:nvSpPr>
        <p:spPr>
          <a:xfrm>
            <a:off x="6218555" y="2332990"/>
            <a:ext cx="2289810" cy="3581400"/>
          </a:xfrm>
          <a:prstGeom prst="roundRect">
            <a:avLst>
              <a:gd name="adj" fmla="val 12043"/>
            </a:avLst>
          </a:prstGeom>
          <a:solidFill>
            <a:srgbClr val="FFFFFF"/>
          </a:solidFill>
          <a:ln>
            <a:solidFill>
              <a:schemeClr val="accent1"/>
            </a:solidFill>
          </a:ln>
          <a:effectLst>
            <a:outerShdw blurRad="368300" dist="101600" dir="5400000" sx="98000" sy="98000" algn="t" rotWithShape="0">
              <a:srgbClr val="376FFF">
                <a:lumMod val="50000"/>
                <a:alpha val="4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9" name="矩形 8"/>
          <p:cNvSpPr/>
          <p:nvPr>
            <p:custDataLst>
              <p:tags r:id="rId13"/>
            </p:custDataLst>
          </p:nvPr>
        </p:nvSpPr>
        <p:spPr>
          <a:xfrm>
            <a:off x="6274435" y="3051810"/>
            <a:ext cx="2154555" cy="1360805"/>
          </a:xfrm>
          <a:prstGeom prst="rect">
            <a:avLst/>
          </a:prstGeom>
          <a:ln>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sz="1200" dirty="0">
                <a:ln>
                  <a:noFill/>
                  <a:prstDash val="sysDot"/>
                </a:ln>
                <a:solidFill>
                  <a:schemeClr val="dk1">
                    <a:lumMod val="100000"/>
                  </a:schemeClr>
                </a:solidFill>
                <a:latin typeface="+mn-ea"/>
                <a:cs typeface="+mn-ea"/>
              </a:rPr>
              <a:t>大模型可以从大量的数据中学习，并利用学到的知识和模式来提供更精准的答案和预测。这使得它们在解决复杂问题和应对新的场景时表现更加出色</a:t>
            </a:r>
            <a:endParaRPr lang="zh-CN" altLang="en-US" sz="1200" dirty="0">
              <a:ln>
                <a:noFill/>
                <a:prstDash val="sysDot"/>
              </a:ln>
              <a:solidFill>
                <a:schemeClr val="dk1">
                  <a:lumMod val="100000"/>
                </a:schemeClr>
              </a:solidFill>
              <a:latin typeface="+mn-ea"/>
              <a:cs typeface="+mn-ea"/>
            </a:endParaRPr>
          </a:p>
        </p:txBody>
      </p:sp>
      <p:sp>
        <p:nvSpPr>
          <p:cNvPr id="50" name="矩形 49"/>
          <p:cNvSpPr/>
          <p:nvPr>
            <p:custDataLst>
              <p:tags r:id="rId14"/>
            </p:custDataLst>
          </p:nvPr>
        </p:nvSpPr>
        <p:spPr bwMode="auto">
          <a:xfrm>
            <a:off x="6508115" y="2545080"/>
            <a:ext cx="1710690" cy="341630"/>
          </a:xfrm>
          <a:prstGeom prst="rect">
            <a:avLst/>
          </a:prstGeom>
          <a:noFill/>
          <a:ln>
            <a:noFill/>
          </a:ln>
        </p:spPr>
        <p:txBody>
          <a:bodyPr wrap="square" lIns="0" tIns="0" rIns="0" bIns="0" rtlCol="0" anchor="b" anchorCtr="0">
            <a:noAutofit/>
          </a:bodyPr>
          <a:p>
            <a:pPr lvl="0" algn="ctr">
              <a:spcBef>
                <a:spcPct val="0"/>
              </a:spcBef>
              <a:spcAft>
                <a:spcPct val="0"/>
              </a:spcAft>
              <a:buClrTx/>
              <a:buSzTx/>
              <a:buFontTx/>
            </a:pPr>
            <a:r>
              <a:rPr lang="zh-CN" altLang="en-US" sz="1600" b="1">
                <a:solidFill>
                  <a:schemeClr val="accent1"/>
                </a:solidFill>
                <a:uFillTx/>
                <a:latin typeface="微软雅黑" panose="020B0503020204020204" charset="-122"/>
                <a:ea typeface="微软雅黑" panose="020B0503020204020204" charset="-122"/>
                <a:cs typeface="+mn-ea"/>
                <a:sym typeface="+mn-ea"/>
              </a:rPr>
              <a:t>学习能力强</a:t>
            </a:r>
            <a:endParaRPr lang="zh-CN" altLang="en-US" sz="1600" b="1">
              <a:solidFill>
                <a:schemeClr val="accent1"/>
              </a:solidFill>
              <a:uFillTx/>
              <a:latin typeface="微软雅黑" panose="020B0503020204020204" charset="-122"/>
              <a:ea typeface="微软雅黑" panose="020B0503020204020204" charset="-122"/>
              <a:cs typeface="+mn-ea"/>
              <a:sym typeface="+mn-ea"/>
            </a:endParaRPr>
          </a:p>
        </p:txBody>
      </p:sp>
      <p:pic>
        <p:nvPicPr>
          <p:cNvPr id="97" name="http://photo-static-api.fotomore.com/creative/vcg/veer/400/new/VCG41N804256802.jpg?uid=386&amp;timestamp=1711424262&amp;sign=b95c833b64f4a84aa58dc92a4d0fe3fa" descr="机器人学习或机器学习"/>
          <p:cNvPicPr>
            <a:picLocks noChangeAspect="1"/>
          </p:cNvPicPr>
          <p:nvPr>
            <p:custDataLst>
              <p:tags r:id="rId15"/>
            </p:custDataLst>
          </p:nvPr>
        </p:nvPicPr>
        <p:blipFill>
          <a:blip r:embed="rId16"/>
          <a:srcRect t="520" b="520"/>
          <a:stretch>
            <a:fillRect/>
          </a:stretch>
        </p:blipFill>
        <p:spPr>
          <a:xfrm>
            <a:off x="6508750" y="4548505"/>
            <a:ext cx="1709420" cy="1127760"/>
          </a:xfrm>
          <a:prstGeom prst="roundRect">
            <a:avLst>
              <a:gd name="adj" fmla="val 7893"/>
            </a:avLst>
          </a:prstGeom>
          <a:ln w="6350">
            <a:solidFill>
              <a:schemeClr val="accent1"/>
            </a:solidFill>
          </a:ln>
        </p:spPr>
      </p:pic>
      <p:sp>
        <p:nvSpPr>
          <p:cNvPr id="44" name="矩形: 圆角 43"/>
          <p:cNvSpPr/>
          <p:nvPr>
            <p:custDataLst>
              <p:tags r:id="rId17"/>
            </p:custDataLst>
          </p:nvPr>
        </p:nvSpPr>
        <p:spPr>
          <a:xfrm>
            <a:off x="3684905" y="2332990"/>
            <a:ext cx="2289810" cy="3581400"/>
          </a:xfrm>
          <a:prstGeom prst="roundRect">
            <a:avLst>
              <a:gd name="adj" fmla="val 12043"/>
            </a:avLst>
          </a:prstGeom>
          <a:solidFill>
            <a:srgbClr val="FFFFFF"/>
          </a:solidFill>
          <a:ln>
            <a:solidFill>
              <a:schemeClr val="accent1"/>
            </a:solidFill>
          </a:ln>
          <a:effectLst>
            <a:outerShdw blurRad="368300" dist="101600" dir="5400000" sx="98000" sy="98000" algn="t" rotWithShape="0">
              <a:srgbClr val="376FFF">
                <a:lumMod val="50000"/>
                <a:alpha val="4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10" name="矩形 9"/>
          <p:cNvSpPr/>
          <p:nvPr>
            <p:custDataLst>
              <p:tags r:id="rId18"/>
            </p:custDataLst>
          </p:nvPr>
        </p:nvSpPr>
        <p:spPr>
          <a:xfrm>
            <a:off x="3740785" y="3052445"/>
            <a:ext cx="2154555" cy="1360805"/>
          </a:xfrm>
          <a:prstGeom prst="rect">
            <a:avLst/>
          </a:prstGeom>
          <a:ln>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sz="1200" dirty="0">
                <a:ln>
                  <a:noFill/>
                  <a:prstDash val="sysDot"/>
                </a:ln>
                <a:solidFill>
                  <a:schemeClr val="dk1">
                    <a:lumMod val="100000"/>
                  </a:schemeClr>
                </a:solidFill>
                <a:latin typeface="+mn-ea"/>
                <a:cs typeface="+mn-ea"/>
              </a:rPr>
              <a:t>大模型可以生成更自然、更流利的语言，减少了生成输出时呈现的错误或令人困惑的问题</a:t>
            </a:r>
            <a:endParaRPr lang="zh-CN" altLang="en-US" sz="1200" dirty="0">
              <a:ln>
                <a:noFill/>
                <a:prstDash val="sysDot"/>
              </a:ln>
              <a:solidFill>
                <a:schemeClr val="dk1">
                  <a:lumMod val="100000"/>
                </a:schemeClr>
              </a:solidFill>
              <a:latin typeface="+mn-ea"/>
              <a:cs typeface="+mn-ea"/>
            </a:endParaRPr>
          </a:p>
        </p:txBody>
      </p:sp>
      <p:sp>
        <p:nvSpPr>
          <p:cNvPr id="46" name="矩形 45"/>
          <p:cNvSpPr/>
          <p:nvPr>
            <p:custDataLst>
              <p:tags r:id="rId19"/>
            </p:custDataLst>
          </p:nvPr>
        </p:nvSpPr>
        <p:spPr bwMode="auto">
          <a:xfrm>
            <a:off x="3974465" y="2545080"/>
            <a:ext cx="1710690" cy="341630"/>
          </a:xfrm>
          <a:prstGeom prst="rect">
            <a:avLst/>
          </a:prstGeom>
          <a:noFill/>
          <a:ln>
            <a:noFill/>
          </a:ln>
        </p:spPr>
        <p:txBody>
          <a:bodyPr wrap="square" lIns="0" tIns="0" rIns="0" bIns="0" rtlCol="0" anchor="b" anchorCtr="0">
            <a:noAutofit/>
          </a:bodyPr>
          <a:p>
            <a:pPr lvl="0" algn="ctr">
              <a:spcBef>
                <a:spcPct val="0"/>
              </a:spcBef>
              <a:spcAft>
                <a:spcPct val="0"/>
              </a:spcAft>
              <a:buClrTx/>
              <a:buSzTx/>
              <a:buFontTx/>
            </a:pPr>
            <a:r>
              <a:rPr lang="zh-CN" altLang="en-US" sz="1600" b="1" dirty="0">
                <a:solidFill>
                  <a:schemeClr val="accent1"/>
                </a:solidFill>
                <a:uFillTx/>
                <a:latin typeface="微软雅黑" panose="020B0503020204020204" charset="-122"/>
                <a:ea typeface="微软雅黑" panose="020B0503020204020204" charset="-122"/>
                <a:cs typeface="+mn-ea"/>
                <a:sym typeface="+mn-ea"/>
              </a:rPr>
              <a:t>语言生成能力</a:t>
            </a:r>
            <a:endParaRPr lang="zh-CN" altLang="en-US" sz="1600" b="1" dirty="0">
              <a:solidFill>
                <a:schemeClr val="accent1"/>
              </a:solidFill>
              <a:uFillTx/>
              <a:latin typeface="微软雅黑" panose="020B0503020204020204" charset="-122"/>
              <a:ea typeface="微软雅黑" panose="020B0503020204020204" charset="-122"/>
              <a:cs typeface="+mn-ea"/>
              <a:sym typeface="+mn-ea"/>
            </a:endParaRPr>
          </a:p>
        </p:txBody>
      </p:sp>
      <p:pic>
        <p:nvPicPr>
          <p:cNvPr id="98" name="http://photo-static-api.fotomore.com/creative/vcg/400/new/VCG41N1300193548.jpg?uid=386&amp;timestamp=1711424243&amp;sign=a7d723355dceb81a56597e35fc66f5d1" descr="双手用数字编码图标做笔记的双重曝光。计算机学习的概念。"/>
          <p:cNvPicPr>
            <a:picLocks noChangeAspect="1"/>
          </p:cNvPicPr>
          <p:nvPr>
            <p:custDataLst>
              <p:tags r:id="rId20"/>
            </p:custDataLst>
          </p:nvPr>
        </p:nvPicPr>
        <p:blipFill>
          <a:blip r:embed="rId21"/>
          <a:srcRect t="703" b="703"/>
          <a:stretch>
            <a:fillRect/>
          </a:stretch>
        </p:blipFill>
        <p:spPr>
          <a:xfrm>
            <a:off x="3972560" y="4548505"/>
            <a:ext cx="1715135" cy="1127125"/>
          </a:xfrm>
          <a:prstGeom prst="roundRect">
            <a:avLst>
              <a:gd name="adj" fmla="val 10287"/>
            </a:avLst>
          </a:prstGeom>
          <a:ln w="6350">
            <a:solidFill>
              <a:schemeClr val="accent1"/>
            </a:solidFill>
          </a:ln>
        </p:spPr>
      </p:pic>
      <p:sp>
        <p:nvSpPr>
          <p:cNvPr id="52" name="矩形: 圆角 51"/>
          <p:cNvSpPr/>
          <p:nvPr>
            <p:custDataLst>
              <p:tags r:id="rId22"/>
            </p:custDataLst>
          </p:nvPr>
        </p:nvSpPr>
        <p:spPr>
          <a:xfrm>
            <a:off x="8752205" y="2769870"/>
            <a:ext cx="2289810" cy="3581400"/>
          </a:xfrm>
          <a:prstGeom prst="roundRect">
            <a:avLst>
              <a:gd name="adj" fmla="val 12043"/>
            </a:avLst>
          </a:prstGeom>
          <a:solidFill>
            <a:srgbClr val="FFFFFF"/>
          </a:solidFill>
          <a:ln>
            <a:solidFill>
              <a:schemeClr val="accent1"/>
            </a:solidFill>
          </a:ln>
          <a:effectLst>
            <a:outerShdw blurRad="368300" dist="101600" dir="5400000" sx="98000" sy="98000" algn="t" rotWithShape="0">
              <a:srgbClr val="376FFF">
                <a:lumMod val="50000"/>
                <a:alpha val="4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11" name="矩形 10"/>
          <p:cNvSpPr/>
          <p:nvPr>
            <p:custDataLst>
              <p:tags r:id="rId23"/>
            </p:custDataLst>
          </p:nvPr>
        </p:nvSpPr>
        <p:spPr>
          <a:xfrm>
            <a:off x="8808085" y="3488690"/>
            <a:ext cx="2154555" cy="1360805"/>
          </a:xfrm>
          <a:prstGeom prst="rect">
            <a:avLst/>
          </a:prstGeom>
          <a:ln>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sz="1200" dirty="0">
                <a:ln>
                  <a:noFill/>
                  <a:prstDash val="sysDot"/>
                </a:ln>
                <a:solidFill>
                  <a:schemeClr val="dk1">
                    <a:lumMod val="100000"/>
                  </a:schemeClr>
                </a:solidFill>
                <a:latin typeface="+mn-ea"/>
                <a:cs typeface="+mn-ea"/>
              </a:rPr>
              <a:t>学习到的知识和能力可以在不同的任务和领域中迁移和应用。这意味着一次训练就可以将模型应用于多种任务，无需重新训练</a:t>
            </a:r>
            <a:endParaRPr lang="zh-CN" altLang="en-US" sz="1200" dirty="0">
              <a:ln>
                <a:noFill/>
                <a:prstDash val="sysDot"/>
              </a:ln>
              <a:solidFill>
                <a:schemeClr val="dk1">
                  <a:lumMod val="100000"/>
                </a:schemeClr>
              </a:solidFill>
              <a:latin typeface="+mn-ea"/>
              <a:cs typeface="+mn-ea"/>
            </a:endParaRPr>
          </a:p>
        </p:txBody>
      </p:sp>
      <p:sp>
        <p:nvSpPr>
          <p:cNvPr id="54" name="矩形 53"/>
          <p:cNvSpPr/>
          <p:nvPr>
            <p:custDataLst>
              <p:tags r:id="rId24"/>
            </p:custDataLst>
          </p:nvPr>
        </p:nvSpPr>
        <p:spPr bwMode="auto">
          <a:xfrm>
            <a:off x="9041765" y="2980690"/>
            <a:ext cx="1710690" cy="341630"/>
          </a:xfrm>
          <a:prstGeom prst="rect">
            <a:avLst/>
          </a:prstGeom>
          <a:noFill/>
          <a:ln>
            <a:noFill/>
          </a:ln>
        </p:spPr>
        <p:txBody>
          <a:bodyPr wrap="square" lIns="0" tIns="0" rIns="0" bIns="0" rtlCol="0" anchor="b" anchorCtr="0">
            <a:noAutofit/>
          </a:bodyPr>
          <a:p>
            <a:pPr lvl="0" algn="ctr">
              <a:spcBef>
                <a:spcPct val="0"/>
              </a:spcBef>
              <a:spcAft>
                <a:spcPct val="0"/>
              </a:spcAft>
              <a:buClrTx/>
              <a:buSzTx/>
              <a:buFontTx/>
            </a:pPr>
            <a:r>
              <a:rPr lang="zh-CN" altLang="en-US" sz="1600" b="1">
                <a:solidFill>
                  <a:schemeClr val="accent1"/>
                </a:solidFill>
                <a:uFillTx/>
                <a:latin typeface="微软雅黑" panose="020B0503020204020204" charset="-122"/>
                <a:ea typeface="微软雅黑" panose="020B0503020204020204" charset="-122"/>
                <a:cs typeface="+mn-ea"/>
                <a:sym typeface="+mn-ea"/>
              </a:rPr>
              <a:t>可迁移性高</a:t>
            </a:r>
            <a:endParaRPr lang="zh-CN" altLang="en-US" sz="1600" b="1">
              <a:solidFill>
                <a:schemeClr val="accent1"/>
              </a:solidFill>
              <a:uFillTx/>
              <a:latin typeface="微软雅黑" panose="020B0503020204020204" charset="-122"/>
              <a:ea typeface="微软雅黑" panose="020B0503020204020204" charset="-122"/>
              <a:cs typeface="+mn-ea"/>
              <a:sym typeface="+mn-ea"/>
            </a:endParaRPr>
          </a:p>
        </p:txBody>
      </p:sp>
      <p:pic>
        <p:nvPicPr>
          <p:cNvPr id="56" name="http://photo-static-api.fotomore.com/creative/vcg/400/new/VCG41N1094943076.jpg?uid=386&amp;timestamp=1711424292&amp;sign=1dbadf5e2a9f563df72116ad5a44c06c" descr="视觉效果。未来的技术接口。与未来的技术人工智能和过程分析思维提高效率，以实现成功的结果。"/>
          <p:cNvPicPr>
            <a:picLocks noChangeAspect="1"/>
          </p:cNvPicPr>
          <p:nvPr>
            <p:custDataLst>
              <p:tags r:id="rId25"/>
            </p:custDataLst>
          </p:nvPr>
        </p:nvPicPr>
        <p:blipFill>
          <a:blip r:embed="rId26"/>
          <a:srcRect t="717" b="717"/>
          <a:stretch>
            <a:fillRect/>
          </a:stretch>
        </p:blipFill>
        <p:spPr>
          <a:xfrm>
            <a:off x="9033510" y="5004435"/>
            <a:ext cx="1727835" cy="1135380"/>
          </a:xfrm>
          <a:prstGeom prst="roundRect">
            <a:avLst>
              <a:gd name="adj" fmla="val 10789"/>
            </a:avLst>
          </a:prstGeom>
          <a:ln w="6350">
            <a:solidFill>
              <a:schemeClr val="accent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custDataLst>
              <p:tags r:id="rId1"/>
            </p:custDataLst>
          </p:nvPr>
        </p:nvSpPr>
        <p:spPr>
          <a:xfrm>
            <a:off x="608400" y="275025"/>
            <a:ext cx="10969200" cy="705600"/>
          </a:xfrm>
        </p:spPr>
        <p:txBody>
          <a:bodyPr/>
          <a:p>
            <a:pPr algn="l"/>
            <a:r>
              <a:rPr lang="zh-CN" sz="2800" dirty="0">
                <a:solidFill>
                  <a:schemeClr val="tx1"/>
                </a:solidFill>
                <a:latin typeface="微软雅黑" panose="020B0503020204020204" charset="-122"/>
                <a:ea typeface="微软雅黑" panose="020B0503020204020204" charset="-122"/>
                <a:sym typeface="+mn-ea"/>
              </a:rPr>
              <a:t>厦门大学大数据教学团队</a:t>
            </a:r>
            <a:endParaRPr lang="zh-CN" sz="2800" dirty="0">
              <a:solidFill>
                <a:schemeClr val="tx1"/>
              </a:solidFill>
              <a:latin typeface="微软雅黑" panose="020B0503020204020204" charset="-122"/>
              <a:ea typeface="微软雅黑" panose="020B0503020204020204" charset="-122"/>
              <a:sym typeface="+mn-ea"/>
            </a:endParaRPr>
          </a:p>
        </p:txBody>
      </p:sp>
      <p:sp>
        <p:nvSpPr>
          <p:cNvPr id="7" name="矩形 6"/>
          <p:cNvSpPr/>
          <p:nvPr/>
        </p:nvSpPr>
        <p:spPr>
          <a:xfrm>
            <a:off x="342900" y="457200"/>
            <a:ext cx="153035" cy="342900"/>
          </a:xfrm>
          <a:prstGeom prst="rect">
            <a:avLst/>
          </a:prstGeom>
          <a:solidFill>
            <a:schemeClr val="accent4"/>
          </a:solidFill>
          <a:ln>
            <a:solidFill>
              <a:schemeClr val="accent4"/>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2"/>
          <a:stretch>
            <a:fillRect/>
          </a:stretch>
        </p:blipFill>
        <p:spPr>
          <a:xfrm>
            <a:off x="220345" y="932180"/>
            <a:ext cx="6022340" cy="5614035"/>
          </a:xfrm>
          <a:prstGeom prst="rect">
            <a:avLst/>
          </a:prstGeom>
        </p:spPr>
      </p:pic>
      <p:sp>
        <p:nvSpPr>
          <p:cNvPr id="25" name="标题 5"/>
          <p:cNvSpPr>
            <a:spLocks noGrp="1"/>
          </p:cNvSpPr>
          <p:nvPr>
            <p:custDataLst>
              <p:tags r:id="rId3"/>
            </p:custDataLst>
          </p:nvPr>
        </p:nvSpPr>
        <p:spPr>
          <a:xfrm>
            <a:off x="5708015" y="1038860"/>
            <a:ext cx="6454140" cy="705485"/>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ea"/>
                <a:ea typeface="+mj-ea"/>
                <a:cs typeface="+mj-cs"/>
              </a:defRPr>
            </a:lvl1pPr>
          </a:lstStyle>
          <a:p>
            <a:pPr algn="ctr"/>
            <a:r>
              <a:rPr lang="zh-CN" altLang="en-US" sz="2400">
                <a:solidFill>
                  <a:schemeClr val="tx1"/>
                </a:solidFill>
                <a:latin typeface="+mn-ea"/>
                <a:cs typeface="+mn-ea"/>
                <a:sym typeface="+mn-ea"/>
              </a:rPr>
              <a:t>国内高校大数据教学的重要贡献者</a:t>
            </a:r>
            <a:endParaRPr lang="zh-CN" altLang="en-US" sz="2400" dirty="0">
              <a:solidFill>
                <a:schemeClr val="tx1"/>
              </a:solidFill>
              <a:latin typeface="+mn-ea"/>
              <a:cs typeface="+mn-ea"/>
              <a:sym typeface="+mn-ea"/>
            </a:endParaRPr>
          </a:p>
        </p:txBody>
      </p:sp>
      <p:sp>
        <p:nvSpPr>
          <p:cNvPr id="26" name="文本框 25"/>
          <p:cNvSpPr txBox="1"/>
          <p:nvPr/>
        </p:nvSpPr>
        <p:spPr>
          <a:xfrm>
            <a:off x="6352540" y="1745615"/>
            <a:ext cx="5625465" cy="3623945"/>
          </a:xfrm>
          <a:prstGeom prst="rect">
            <a:avLst/>
          </a:prstGeom>
          <a:noFill/>
        </p:spPr>
        <p:txBody>
          <a:bodyPr wrap="square" lIns="0" tIns="0" rIns="0" bIns="0" rtlCol="0" anchor="ctr">
            <a:noAutofit/>
          </a:bodyPr>
          <a:p>
            <a:pPr algn="l"/>
            <a:endParaRPr lang="zh-CN" altLang="en-US" kern="0" dirty="0">
              <a:solidFill>
                <a:schemeClr val="dk1">
                  <a:lumMod val="85000"/>
                  <a:lumOff val="15000"/>
                </a:schemeClr>
              </a:solidFill>
              <a:latin typeface="+mn-ea"/>
            </a:endParaRPr>
          </a:p>
          <a:p>
            <a:pPr algn="l"/>
            <a:r>
              <a:rPr lang="zh-CN" altLang="en-US" kern="0" dirty="0">
                <a:solidFill>
                  <a:schemeClr val="dk1">
                    <a:lumMod val="85000"/>
                    <a:lumOff val="15000"/>
                  </a:schemeClr>
                </a:solidFill>
                <a:latin typeface="+mn-ea"/>
              </a:rPr>
              <a:t>团队负责人：林子雨</a:t>
            </a:r>
            <a:r>
              <a:rPr lang="en-US" altLang="zh-CN" kern="0" dirty="0">
                <a:solidFill>
                  <a:schemeClr val="dk1">
                    <a:lumMod val="85000"/>
                    <a:lumOff val="15000"/>
                  </a:schemeClr>
                </a:solidFill>
                <a:latin typeface="+mn-ea"/>
              </a:rPr>
              <a:t>  </a:t>
            </a:r>
            <a:r>
              <a:rPr lang="zh-CN" altLang="en-US" kern="0" dirty="0">
                <a:solidFill>
                  <a:schemeClr val="dk1">
                    <a:lumMod val="85000"/>
                    <a:lumOff val="15000"/>
                  </a:schemeClr>
                </a:solidFill>
                <a:latin typeface="+mn-ea"/>
              </a:rPr>
              <a:t>副教授</a:t>
            </a:r>
            <a:endParaRPr lang="zh-CN" altLang="en-US" kern="0" dirty="0">
              <a:solidFill>
                <a:schemeClr val="dk1">
                  <a:lumMod val="85000"/>
                  <a:lumOff val="15000"/>
                </a:schemeClr>
              </a:solidFill>
              <a:latin typeface="+mn-ea"/>
            </a:endParaRPr>
          </a:p>
          <a:p>
            <a:pPr algn="l"/>
            <a:r>
              <a:rPr lang="zh-CN" altLang="en-US" kern="0" dirty="0">
                <a:solidFill>
                  <a:schemeClr val="dk1">
                    <a:lumMod val="85000"/>
                    <a:lumOff val="15000"/>
                  </a:schemeClr>
                </a:solidFill>
                <a:latin typeface="+mn-ea"/>
              </a:rPr>
              <a:t>年轻力量：核心成员全部</a:t>
            </a:r>
            <a:r>
              <a:rPr lang="en-US" altLang="zh-CN" kern="0" dirty="0">
                <a:solidFill>
                  <a:schemeClr val="dk1">
                    <a:lumMod val="85000"/>
                    <a:lumOff val="15000"/>
                  </a:schemeClr>
                </a:solidFill>
                <a:latin typeface="+mn-ea"/>
              </a:rPr>
              <a:t>46</a:t>
            </a:r>
            <a:r>
              <a:rPr lang="zh-CN" altLang="en-US" kern="0" dirty="0">
                <a:solidFill>
                  <a:schemeClr val="dk1">
                    <a:lumMod val="85000"/>
                    <a:lumOff val="15000"/>
                  </a:schemeClr>
                </a:solidFill>
                <a:latin typeface="+mn-ea"/>
              </a:rPr>
              <a:t>周岁以下</a:t>
            </a:r>
            <a:endParaRPr lang="zh-CN" altLang="en-US" kern="0" dirty="0">
              <a:solidFill>
                <a:schemeClr val="dk1">
                  <a:lumMod val="85000"/>
                  <a:lumOff val="15000"/>
                </a:schemeClr>
              </a:solidFill>
              <a:latin typeface="+mn-ea"/>
            </a:endParaRPr>
          </a:p>
          <a:p>
            <a:pPr algn="l"/>
            <a:r>
              <a:rPr lang="zh-CN" altLang="en-US" kern="0" dirty="0">
                <a:solidFill>
                  <a:schemeClr val="dk1">
                    <a:lumMod val="85000"/>
                    <a:lumOff val="15000"/>
                  </a:schemeClr>
                </a:solidFill>
                <a:latin typeface="+mn-ea"/>
              </a:rPr>
              <a:t>结构合理：</a:t>
            </a:r>
            <a:r>
              <a:rPr lang="zh-CN" altLang="en-US" kern="0" dirty="0">
                <a:solidFill>
                  <a:schemeClr val="dk1">
                    <a:lumMod val="85000"/>
                    <a:lumOff val="15000"/>
                  </a:schemeClr>
                </a:solidFill>
                <a:latin typeface="+mn-ea"/>
                <a:sym typeface="+mn-ea"/>
              </a:rPr>
              <a:t>教学型、</a:t>
            </a:r>
            <a:r>
              <a:rPr lang="zh-CN" altLang="en-US" kern="0" dirty="0">
                <a:solidFill>
                  <a:schemeClr val="dk1">
                    <a:lumMod val="85000"/>
                    <a:lumOff val="15000"/>
                  </a:schemeClr>
                </a:solidFill>
                <a:latin typeface="+mn-ea"/>
              </a:rPr>
              <a:t>科研型、实验工程师</a:t>
            </a:r>
            <a:endParaRPr lang="zh-CN" altLang="en-US" kern="0" dirty="0">
              <a:solidFill>
                <a:schemeClr val="dk1">
                  <a:lumMod val="85000"/>
                  <a:lumOff val="15000"/>
                </a:schemeClr>
              </a:solidFill>
              <a:latin typeface="+mn-ea"/>
            </a:endParaRPr>
          </a:p>
          <a:p>
            <a:pPr algn="l"/>
            <a:r>
              <a:rPr lang="zh-CN" altLang="en-US" kern="0" dirty="0">
                <a:solidFill>
                  <a:schemeClr val="dk1">
                    <a:lumMod val="85000"/>
                    <a:lumOff val="15000"/>
                  </a:schemeClr>
                </a:solidFill>
                <a:latin typeface="+mn-ea"/>
              </a:rPr>
              <a:t>专注专业：从</a:t>
            </a:r>
            <a:r>
              <a:rPr lang="en-US" altLang="zh-CN" kern="0" dirty="0">
                <a:solidFill>
                  <a:schemeClr val="dk1">
                    <a:lumMod val="85000"/>
                    <a:lumOff val="15000"/>
                  </a:schemeClr>
                </a:solidFill>
                <a:latin typeface="+mn-ea"/>
              </a:rPr>
              <a:t>2013</a:t>
            </a:r>
            <a:r>
              <a:rPr lang="zh-CN" altLang="en-US" kern="0" dirty="0">
                <a:solidFill>
                  <a:schemeClr val="dk1">
                    <a:lumMod val="85000"/>
                    <a:lumOff val="15000"/>
                  </a:schemeClr>
                </a:solidFill>
                <a:latin typeface="+mn-ea"/>
              </a:rPr>
              <a:t>年至今，</a:t>
            </a:r>
            <a:r>
              <a:rPr lang="en-US" altLang="zh-CN" kern="0" dirty="0">
                <a:solidFill>
                  <a:schemeClr val="dk1">
                    <a:lumMod val="85000"/>
                    <a:lumOff val="15000"/>
                  </a:schemeClr>
                </a:solidFill>
                <a:latin typeface="+mn-ea"/>
              </a:rPr>
              <a:t>11</a:t>
            </a:r>
            <a:r>
              <a:rPr lang="zh-CN" altLang="en-US" kern="0" dirty="0">
                <a:solidFill>
                  <a:schemeClr val="dk1">
                    <a:lumMod val="85000"/>
                    <a:lumOff val="15000"/>
                  </a:schemeClr>
                </a:solidFill>
                <a:latin typeface="+mn-ea"/>
              </a:rPr>
              <a:t>年专注于大数据教学</a:t>
            </a:r>
            <a:endParaRPr lang="zh-CN" altLang="en-US" kern="0" dirty="0">
              <a:solidFill>
                <a:schemeClr val="dk1">
                  <a:lumMod val="85000"/>
                  <a:lumOff val="15000"/>
                </a:schemeClr>
              </a:solidFill>
              <a:latin typeface="+mn-ea"/>
            </a:endParaRPr>
          </a:p>
          <a:p>
            <a:pPr algn="l"/>
            <a:r>
              <a:rPr lang="zh-CN" altLang="en-US" kern="0" dirty="0">
                <a:solidFill>
                  <a:schemeClr val="dk1">
                    <a:lumMod val="85000"/>
                    <a:lumOff val="15000"/>
                  </a:schemeClr>
                </a:solidFill>
                <a:latin typeface="+mn-ea"/>
              </a:rPr>
              <a:t>团队特点：眼光前瞻、紧跟技术、创新实干、执行力强</a:t>
            </a:r>
            <a:endParaRPr lang="zh-CN" altLang="en-US" kern="0" dirty="0">
              <a:solidFill>
                <a:schemeClr val="dk1">
                  <a:lumMod val="85000"/>
                  <a:lumOff val="15000"/>
                </a:schemeClr>
              </a:solidFill>
              <a:latin typeface="+mn-ea"/>
            </a:endParaRPr>
          </a:p>
          <a:p>
            <a:pPr algn="l"/>
            <a:r>
              <a:rPr lang="zh-CN" altLang="en-US" kern="0" dirty="0">
                <a:solidFill>
                  <a:schemeClr val="dk1">
                    <a:lumMod val="85000"/>
                    <a:lumOff val="15000"/>
                  </a:schemeClr>
                </a:solidFill>
                <a:latin typeface="+mn-ea"/>
              </a:rPr>
              <a:t>影响力高：多项指标在国内高校</a:t>
            </a:r>
            <a:r>
              <a:rPr lang="zh-CN" altLang="en-US" kern="0" dirty="0">
                <a:solidFill>
                  <a:schemeClr val="dk1">
                    <a:lumMod val="85000"/>
                    <a:lumOff val="15000"/>
                  </a:schemeClr>
                </a:solidFill>
                <a:latin typeface="+mn-ea"/>
                <a:sym typeface="+mn-ea"/>
              </a:rPr>
              <a:t>大数据教学领域领先</a:t>
            </a:r>
            <a:endParaRPr lang="zh-CN" altLang="en-US" kern="0" dirty="0">
              <a:solidFill>
                <a:schemeClr val="dk1">
                  <a:lumMod val="85000"/>
                  <a:lumOff val="15000"/>
                </a:schemeClr>
              </a:solidFill>
              <a:latin typeface="+mn-ea"/>
            </a:endParaRPr>
          </a:p>
          <a:p>
            <a:pPr marL="1200150" lvl="2" indent="-285750" algn="l">
              <a:buFont typeface="Arial" panose="020B0604020202020204" pitchFamily="34" charset="0"/>
              <a:buChar char="•"/>
            </a:pPr>
            <a:r>
              <a:rPr lang="zh-CN" altLang="en-US" kern="0" dirty="0">
                <a:solidFill>
                  <a:schemeClr val="dk1">
                    <a:lumMod val="85000"/>
                    <a:lumOff val="15000"/>
                  </a:schemeClr>
                </a:solidFill>
                <a:latin typeface="+mn-ea"/>
                <a:sym typeface="+mn-ea"/>
              </a:rPr>
              <a:t>教材数量</a:t>
            </a:r>
            <a:endParaRPr lang="zh-CN" altLang="en-US" kern="0" dirty="0">
              <a:solidFill>
                <a:schemeClr val="dk1">
                  <a:lumMod val="85000"/>
                  <a:lumOff val="15000"/>
                </a:schemeClr>
              </a:solidFill>
              <a:latin typeface="+mn-ea"/>
            </a:endParaRPr>
          </a:p>
          <a:p>
            <a:pPr marL="1200150" lvl="2" indent="-285750" algn="l">
              <a:buFont typeface="Arial" panose="020B0604020202020204" pitchFamily="34" charset="0"/>
              <a:buChar char="•"/>
            </a:pPr>
            <a:r>
              <a:rPr lang="zh-CN" altLang="en-US" kern="0" dirty="0">
                <a:solidFill>
                  <a:schemeClr val="dk1">
                    <a:lumMod val="85000"/>
                    <a:lumOff val="15000"/>
                  </a:schemeClr>
                </a:solidFill>
                <a:latin typeface="+mn-ea"/>
              </a:rPr>
              <a:t>教材占有率</a:t>
            </a:r>
            <a:endParaRPr lang="zh-CN" altLang="en-US" kern="0" dirty="0">
              <a:solidFill>
                <a:schemeClr val="dk1">
                  <a:lumMod val="85000"/>
                  <a:lumOff val="15000"/>
                </a:schemeClr>
              </a:solidFill>
              <a:latin typeface="+mn-ea"/>
            </a:endParaRPr>
          </a:p>
          <a:p>
            <a:pPr marL="1200150" lvl="2" indent="-285750" algn="l">
              <a:buFont typeface="Arial" panose="020B0604020202020204" pitchFamily="34" charset="0"/>
              <a:buChar char="•"/>
            </a:pPr>
            <a:r>
              <a:rPr lang="en-US" altLang="zh-CN" kern="0" dirty="0">
                <a:solidFill>
                  <a:schemeClr val="dk1">
                    <a:lumMod val="85000"/>
                    <a:lumOff val="15000"/>
                  </a:schemeClr>
                </a:solidFill>
                <a:latin typeface="+mn-ea"/>
              </a:rPr>
              <a:t>MOOC</a:t>
            </a:r>
            <a:r>
              <a:rPr lang="zh-CN" altLang="en-US" kern="0" dirty="0">
                <a:solidFill>
                  <a:schemeClr val="dk1">
                    <a:lumMod val="85000"/>
                    <a:lumOff val="15000"/>
                  </a:schemeClr>
                </a:solidFill>
                <a:latin typeface="+mn-ea"/>
              </a:rPr>
              <a:t>课程学习人数</a:t>
            </a:r>
            <a:endParaRPr lang="zh-CN" altLang="en-US" kern="0" dirty="0">
              <a:solidFill>
                <a:schemeClr val="dk1">
                  <a:lumMod val="85000"/>
                  <a:lumOff val="15000"/>
                </a:schemeClr>
              </a:solidFill>
              <a:latin typeface="+mn-ea"/>
            </a:endParaRPr>
          </a:p>
          <a:p>
            <a:pPr marL="1200150" lvl="2" indent="-285750" algn="l">
              <a:buFont typeface="Arial" panose="020B0604020202020204" pitchFamily="34" charset="0"/>
              <a:buChar char="•"/>
            </a:pPr>
            <a:r>
              <a:rPr lang="zh-CN" altLang="en-US" kern="0" dirty="0">
                <a:solidFill>
                  <a:schemeClr val="dk1">
                    <a:lumMod val="85000"/>
                    <a:lumOff val="15000"/>
                  </a:schemeClr>
                </a:solidFill>
                <a:latin typeface="+mn-ea"/>
              </a:rPr>
              <a:t>师资培养</a:t>
            </a:r>
            <a:endParaRPr lang="zh-CN" altLang="en-US" kern="0" dirty="0">
              <a:solidFill>
                <a:schemeClr val="dk1">
                  <a:lumMod val="85000"/>
                  <a:lumOff val="15000"/>
                </a:schemeClr>
              </a:solidFill>
              <a:latin typeface="+mn-ea"/>
            </a:endParaRPr>
          </a:p>
          <a:p>
            <a:pPr marL="1200150" lvl="2" indent="-285750" algn="l">
              <a:buFont typeface="Arial" panose="020B0604020202020204" pitchFamily="34" charset="0"/>
              <a:buChar char="•"/>
            </a:pPr>
            <a:r>
              <a:rPr lang="zh-CN" altLang="en-US" kern="0" dirty="0">
                <a:solidFill>
                  <a:schemeClr val="dk1">
                    <a:lumMod val="85000"/>
                    <a:lumOff val="15000"/>
                  </a:schemeClr>
                </a:solidFill>
                <a:latin typeface="+mn-ea"/>
              </a:rPr>
              <a:t>教学研讨会</a:t>
            </a:r>
            <a:endParaRPr lang="zh-CN" altLang="en-US" kern="0" dirty="0">
              <a:solidFill>
                <a:schemeClr val="dk1">
                  <a:lumMod val="85000"/>
                  <a:lumOff val="15000"/>
                </a:schemeClr>
              </a:solidFill>
              <a:latin typeface="+mn-ea"/>
            </a:endParaRPr>
          </a:p>
          <a:p>
            <a:pPr marL="1200150" lvl="2" indent="-285750" algn="l">
              <a:buFont typeface="Arial" panose="020B0604020202020204" pitchFamily="34" charset="0"/>
              <a:buChar char="•"/>
            </a:pPr>
            <a:r>
              <a:rPr lang="zh-CN" altLang="en-US" kern="0" dirty="0">
                <a:solidFill>
                  <a:schemeClr val="dk1">
                    <a:lumMod val="85000"/>
                    <a:lumOff val="15000"/>
                  </a:schemeClr>
                </a:solidFill>
                <a:latin typeface="+mn-ea"/>
              </a:rPr>
              <a:t>教学网站访问量</a:t>
            </a:r>
            <a:endParaRPr lang="zh-CN" altLang="en-US" kern="0" dirty="0">
              <a:solidFill>
                <a:schemeClr val="dk1">
                  <a:lumMod val="85000"/>
                  <a:lumOff val="15000"/>
                </a:schemeClr>
              </a:solidFill>
              <a:latin typeface="+mn-ea"/>
            </a:endParaRPr>
          </a:p>
          <a:p>
            <a:pPr marL="1200150" lvl="2" indent="-285750" algn="l">
              <a:buFont typeface="Arial" panose="020B0604020202020204" pitchFamily="34" charset="0"/>
              <a:buChar char="•"/>
            </a:pPr>
            <a:r>
              <a:rPr lang="zh-CN" altLang="en-US" kern="0" dirty="0">
                <a:solidFill>
                  <a:schemeClr val="dk1">
                    <a:lumMod val="85000"/>
                    <a:lumOff val="15000"/>
                  </a:schemeClr>
                </a:solidFill>
                <a:latin typeface="+mn-ea"/>
              </a:rPr>
              <a:t>在线讲座观看人数</a:t>
            </a:r>
            <a:endParaRPr lang="zh-CN" altLang="en-US" kern="0" dirty="0">
              <a:solidFill>
                <a:schemeClr val="dk1">
                  <a:lumMod val="85000"/>
                  <a:lumOff val="15000"/>
                </a:schemeClr>
              </a:solidFill>
              <a:latin typeface="+mn-ea"/>
            </a:endParaRPr>
          </a:p>
          <a:p>
            <a:pPr marL="1200150" lvl="2" indent="-285750" algn="l">
              <a:buFont typeface="Arial" panose="020B0604020202020204" pitchFamily="34" charset="0"/>
              <a:buChar char="•"/>
            </a:pPr>
            <a:r>
              <a:rPr lang="en-US" altLang="zh-CN" kern="0" dirty="0">
                <a:solidFill>
                  <a:schemeClr val="dk1">
                    <a:lumMod val="85000"/>
                    <a:lumOff val="15000"/>
                  </a:schemeClr>
                </a:solidFill>
                <a:latin typeface="+mn-ea"/>
              </a:rPr>
              <a:t>……</a:t>
            </a:r>
            <a:endParaRPr lang="zh-CN" altLang="en-US" kern="0" dirty="0">
              <a:solidFill>
                <a:schemeClr val="dk1">
                  <a:lumMod val="85000"/>
                  <a:lumOff val="15000"/>
                </a:schemeClr>
              </a:solidFill>
              <a:latin typeface="+mn-ea"/>
            </a:endParaRPr>
          </a:p>
          <a:p>
            <a:pPr algn="l"/>
            <a:endParaRPr lang="zh-CN" altLang="en-US" kern="0" dirty="0">
              <a:solidFill>
                <a:schemeClr val="dk1">
                  <a:lumMod val="85000"/>
                  <a:lumOff val="15000"/>
                </a:schemeClr>
              </a:solidFill>
              <a:latin typeface="+mn-ea"/>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大模型的发展历程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3385" y="1440815"/>
            <a:ext cx="11352530" cy="554355"/>
          </a:xfrm>
          <a:prstGeom prst="rect">
            <a:avLst/>
          </a:prstGeom>
          <a:noFill/>
        </p:spPr>
        <p:txBody>
          <a:bodyPr wrap="square" rtlCol="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大模型发展历经三个阶段，分别是萌芽期、沉淀期和爆发期</a:t>
            </a:r>
            <a:endPar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2291" name="图片 1"/>
          <p:cNvPicPr>
            <a:picLocks noChangeAspect="1"/>
          </p:cNvPicPr>
          <p:nvPr>
            <p:custDataLst>
              <p:tags r:id="rId7"/>
            </p:custDataLst>
          </p:nvPr>
        </p:nvPicPr>
        <p:blipFill>
          <a:blip r:embed="rId8"/>
          <a:srcRect t="1897"/>
          <a:stretch>
            <a:fillRect/>
          </a:stretch>
        </p:blipFill>
        <p:spPr>
          <a:xfrm>
            <a:off x="1515428" y="1995170"/>
            <a:ext cx="9161145" cy="443103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大模型的发展历程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4"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萌芽期（1950-2005）</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2" name="Text Placeholder 33"/>
          <p:cNvSpPr txBox="1"/>
          <p:nvPr>
            <p:custDataLst>
              <p:tags r:id="rId7"/>
            </p:custDataLst>
          </p:nvPr>
        </p:nvSpPr>
        <p:spPr>
          <a:xfrm>
            <a:off x="422910" y="1903095"/>
            <a:ext cx="6520180" cy="356171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这是一个</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以CNN（Convolutional Neural Networks，卷积神经网络）为代表的传统神经网络模型阶段</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marL="285750" indent="-285750" algn="l">
              <a:lnSpc>
                <a:spcPct val="150000"/>
              </a:lnSpc>
              <a:buFont typeface="Wingdings" panose="05000000000000000000" charset="0"/>
              <a:buChar char="n"/>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1956年，从计算机专家约翰·麦卡锡提出“人工智能”概念开始，AI发展由最开始基于小规模专家知识逐步发展为基于机器学习</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marL="285750" indent="-285750" algn="l">
              <a:lnSpc>
                <a:spcPct val="150000"/>
              </a:lnSpc>
              <a:buFont typeface="Wingdings" panose="05000000000000000000" charset="0"/>
              <a:buChar char="n"/>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1980年，卷积神经网络的雏形CNN诞生</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marL="285750" indent="-285750" algn="l">
              <a:lnSpc>
                <a:spcPct val="150000"/>
              </a:lnSpc>
              <a:buFont typeface="Wingdings" panose="05000000000000000000" charset="0"/>
              <a:buChar char="n"/>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1998年，现代卷积神经网络的基本结构LeNet-5诞生，机器学习方法由早期基于浅层机器学习的模型，变为了基于深度学习的模型，为自然语言生成、计算机视觉等领域的深入研究奠定了基础，对后续深度学习框架的迭代及大模型发展具有开创性的意义</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14" name="图片 113"/>
          <p:cNvPicPr/>
          <p:nvPr/>
        </p:nvPicPr>
        <p:blipFill>
          <a:blip r:embed="rId8"/>
          <a:stretch>
            <a:fillRect/>
          </a:stretch>
        </p:blipFill>
        <p:spPr>
          <a:xfrm>
            <a:off x="6943090" y="2126615"/>
            <a:ext cx="5012055" cy="334200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大模型的发展历程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4"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沉淀期（2006-2019）</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2" name="Text Placeholder 33"/>
          <p:cNvSpPr txBox="1"/>
          <p:nvPr>
            <p:custDataLst>
              <p:tags r:id="rId7"/>
            </p:custDataLst>
          </p:nvPr>
        </p:nvSpPr>
        <p:spPr>
          <a:xfrm>
            <a:off x="422910" y="1903095"/>
            <a:ext cx="5673725" cy="450723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这是一个</a:t>
            </a:r>
            <a:r>
              <a:rPr lang="zh-CN" altLang="en-US" sz="1400" dirty="0">
                <a:solidFill>
                  <a:srgbClr val="D0121B"/>
                </a:solidFill>
                <a:ea typeface="微软雅黑" panose="020B0503020204020204" charset="-122"/>
                <a:cs typeface="宋体" panose="02010600030101010101" pitchFamily="2" charset="-122"/>
                <a:sym typeface="Arial" panose="020B0604020202020204" pitchFamily="34" charset="0"/>
              </a:rPr>
              <a:t>以Transformer为代表的全新神经网络模型阶段</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2013年，自然语言处理模型 Word2Vec诞生，首次提出将单词转换为向量的“词向量模型”，以便计算机更好地理解和处理文本数据。</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2014年，被誉为21世纪最强大算法模型之一的GAN（Generative Adversarial Networks，对抗式生成网络）诞生，标志着深度学习进入了生成模型研究的新阶段</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2017年，Google颠覆性地提出了基于自注意力机制的神经网络结构——Transformer架构，奠定了大模型预训练算法架构的基础</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2018年，OpenAI基于Transformer架构发布了GPT-1大模型，意味着预训练大模型成为自然语言处理领域的主流，其中，GPT的英文全称是Generative Pre-Trained Transformer，是一种基于互联网的、可用数据来训练的、文本生成的深度学习模型</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2019年，OpenAI发布了GPT-2</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15" name="图片 114"/>
          <p:cNvPicPr/>
          <p:nvPr/>
        </p:nvPicPr>
        <p:blipFill>
          <a:blip r:embed="rId8"/>
          <a:stretch>
            <a:fillRect/>
          </a:stretch>
        </p:blipFill>
        <p:spPr>
          <a:xfrm>
            <a:off x="6096635" y="2171065"/>
            <a:ext cx="5605145" cy="373761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大模型的发展历程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4"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爆发期（2020-至今）</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2" name="Text Placeholder 33"/>
          <p:cNvSpPr txBox="1"/>
          <p:nvPr>
            <p:custDataLst>
              <p:tags r:id="rId7"/>
            </p:custDataLst>
          </p:nvPr>
        </p:nvSpPr>
        <p:spPr>
          <a:xfrm>
            <a:off x="422910" y="1903095"/>
            <a:ext cx="5998845" cy="437832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just">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这是一个</a:t>
            </a:r>
            <a:r>
              <a:rPr lang="zh-CN" altLang="en-US" sz="1400" dirty="0">
                <a:solidFill>
                  <a:srgbClr val="D0121B"/>
                </a:solidFill>
                <a:ea typeface="微软雅黑" panose="020B0503020204020204" charset="-122"/>
                <a:cs typeface="宋体" panose="02010600030101010101" pitchFamily="2" charset="-122"/>
                <a:sym typeface="Arial" panose="020B0604020202020204" pitchFamily="34" charset="0"/>
              </a:rPr>
              <a:t>以GPT为代表的预训练大模型阶段</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just">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2020年6月，OpenAI公司推出了GPT-3，模型参数规模达到了1750亿，成为当时最大的语言模型，并且在零样本学习任务上实现了巨大性能提升。随后，更多策略如基于人类反馈的强化学习（RLHF，Reinforcement Learning from Human Feedback）、代码预训练、指令微调等开始出现，被用于进一步提高推理能力和任务泛化</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just">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2022年11月，搭载了GPT3.5的ChatGPT（Chat Generative Pre-trained Transformer）横空出世，凭借逼真的自然语言交互与多场景内容生成能力，迅速引爆互联网，在全球范围内引起轰动，使得大模型的概念迅速进入普通大众的视野。ChatGPT是人工智能技术驱动的自然语言处理工具，它能够通过理解和学习人类的语言来进行对话，还能根据聊天的上下文进行互动，真正像人类一样来聊天交流，甚至能完成撰写邮件、视频脚本、文案、翻译、代码，写论文等任务</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16" name="图片 115"/>
          <p:cNvPicPr/>
          <p:nvPr/>
        </p:nvPicPr>
        <p:blipFill>
          <a:blip r:embed="rId8"/>
          <a:stretch>
            <a:fillRect/>
          </a:stretch>
        </p:blipFill>
        <p:spPr>
          <a:xfrm>
            <a:off x="6771640" y="2435860"/>
            <a:ext cx="4994275" cy="3258820"/>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大模型的发展历程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4"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爆发期（2020-至今）</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2" name="Text Placeholder 33"/>
          <p:cNvSpPr txBox="1"/>
          <p:nvPr>
            <p:custDataLst>
              <p:tags r:id="rId7"/>
            </p:custDataLst>
          </p:nvPr>
        </p:nvSpPr>
        <p:spPr>
          <a:xfrm>
            <a:off x="422910" y="1903095"/>
            <a:ext cx="11136630" cy="15684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OpenAI在2023年3月发布了GPT-4，它是一个多模态大模型（接受图像和文本输入，生成文本）。相比上一代的GPT-3，GPT-4可以更准确地解决难题，具有更广泛的常识和解决问题的能力。2023年12月，谷歌发布大模型Gemini，它可以同时识别文本、图像、音频、视频和代码五种类型信息，还可以理解并生成主流编程语言（如Python、Java、C++）的高质量代码，并拥有全面的安全性评估。</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2024</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年</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12</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月，</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DeepSeek</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迅速崛起，震撼全球，使得人工智能进入</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普惠</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时代</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17" name="图片 116"/>
          <p:cNvPicPr/>
          <p:nvPr/>
        </p:nvPicPr>
        <p:blipFill>
          <a:blip r:embed="rId8"/>
          <a:stretch>
            <a:fillRect/>
          </a:stretch>
        </p:blipFill>
        <p:spPr>
          <a:xfrm>
            <a:off x="660400" y="3573145"/>
            <a:ext cx="5506085" cy="2880995"/>
          </a:xfrm>
          <a:prstGeom prst="rect">
            <a:avLst/>
          </a:prstGeom>
          <a:noFill/>
          <a:ln w="9525">
            <a:noFill/>
          </a:ln>
          <a:effectLst>
            <a:reflection blurRad="6350" stA="52000" endA="300" endPos="35000" dir="5400000" sy="-100000" algn="bl" rotWithShape="0"/>
          </a:effectLst>
        </p:spPr>
      </p:pic>
      <p:pic>
        <p:nvPicPr>
          <p:cNvPr id="118" name="图片 117"/>
          <p:cNvPicPr/>
          <p:nvPr/>
        </p:nvPicPr>
        <p:blipFill>
          <a:blip r:embed="rId9"/>
          <a:stretch>
            <a:fillRect/>
          </a:stretch>
        </p:blipFill>
        <p:spPr>
          <a:xfrm>
            <a:off x="6413500" y="3573145"/>
            <a:ext cx="5118735" cy="2881630"/>
          </a:xfrm>
          <a:prstGeom prst="rect">
            <a:avLst/>
          </a:prstGeom>
          <a:noFill/>
          <a:ln w="9525">
            <a:noFill/>
          </a:ln>
          <a:effectLst>
            <a:reflection blurRad="6350" stA="52000" endA="300" endPos="35000" dir="5400000" sy="-100000" algn="bl" rotWithShape="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人工智能与大模型的关系</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Text Placeholder 33"/>
          <p:cNvSpPr txBox="1"/>
          <p:nvPr>
            <p:custDataLst>
              <p:tags r:id="rId6"/>
            </p:custDataLst>
          </p:nvPr>
        </p:nvSpPr>
        <p:spPr>
          <a:xfrm>
            <a:off x="422910" y="1516380"/>
            <a:ext cx="11136630" cy="15684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人工智能包含了机器学习，机器学习包含了深度学习，深度学习可以采用不同的模型，其中一种模型是预训练模型，</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预训练模型包含了预训练大模型（可以简称为“大模型”），预训练大模型包含了预训练大语言模型（可以简称为“大语言模型”）</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，预训练大语言模型的典型代表包括OpenAI的GPT和百度的文心ERNIE，ChatGPT是基于GPT开发的大模型产品，文心一言是基于文心ERNIE开发的大模型产品</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6387" name="图片 3"/>
          <p:cNvPicPr>
            <a:picLocks noChangeAspect="1"/>
          </p:cNvPicPr>
          <p:nvPr>
            <p:custDataLst>
              <p:tags r:id="rId7"/>
            </p:custDataLst>
          </p:nvPr>
        </p:nvPicPr>
        <p:blipFill>
          <a:blip r:embed="rId8"/>
          <a:stretch>
            <a:fillRect/>
          </a:stretch>
        </p:blipFill>
        <p:spPr>
          <a:xfrm>
            <a:off x="437833" y="3165475"/>
            <a:ext cx="11316335" cy="332549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755789"/>
            <a:ext cx="2875280"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3</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 大模型产品</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55146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843280" y="3788410"/>
            <a:ext cx="4114800" cy="603885"/>
          </a:xfrm>
          <a:prstGeom prst="rect">
            <a:avLst/>
          </a:prstGeom>
          <a:noFill/>
        </p:spPr>
        <p:txBody>
          <a:bodyPr wrap="square" rtlCol="0">
            <a:spAutoFit/>
          </a:bodyPr>
          <a:p>
            <a:pPr>
              <a:lnSpc>
                <a:spcPts val="2000"/>
              </a:lnSpc>
            </a:pPr>
            <a:r>
              <a:rPr 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a:t>
            </a:r>
            <a:r>
              <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t>
            </a:r>
            <a:r>
              <a:rPr 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a:t>
            </a:r>
            <a:r>
              <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.1 国外的大模型产品</a:t>
            </a:r>
            <a:endPar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a:t>
            </a:r>
            <a:r>
              <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t>
            </a:r>
            <a:r>
              <a:rPr 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a:t>
            </a:r>
            <a:r>
              <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.2 国内的大模型产品</a:t>
            </a:r>
            <a:endPar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 国外的大模型产品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ChatGPT</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3" name="Text Placeholder 33"/>
          <p:cNvSpPr txBox="1"/>
          <p:nvPr>
            <p:custDataLst>
              <p:tags r:id="rId7"/>
            </p:custDataLst>
          </p:nvPr>
        </p:nvSpPr>
        <p:spPr>
          <a:xfrm>
            <a:off x="422910" y="1903095"/>
            <a:ext cx="11210290" cy="23558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ChatGPT是一种</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由OpenAI训练的大语言模型</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。它是基于Transformer架构，经过大量文本数据训练而成，能够生成自然、流畅的语言，并具备回答问题、生成文本、语言翻译等多种功能</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ChatGPT的应用范围广泛，</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可以用于客服、问答系统、对话生成、文本生成等领域</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它能够理解人类语言，并能够回答各种问题，提供相关的知识和信息。与其他聊天机器人相比，ChatGPT具备更强的语言理解和生成能力，能够更自然地与人类交流，并且能够更好地适应不同的领域和场景。ChatGPT的训练数据来自互联网上的大量文本，因此，它能够涵盖多种语言风格和文化背景</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20" name="图片 119"/>
          <p:cNvPicPr/>
          <p:nvPr/>
        </p:nvPicPr>
        <p:blipFill>
          <a:blip r:embed="rId8"/>
          <a:stretch>
            <a:fillRect/>
          </a:stretch>
        </p:blipFill>
        <p:spPr>
          <a:xfrm>
            <a:off x="562610" y="4258945"/>
            <a:ext cx="3843020" cy="2017395"/>
          </a:xfrm>
          <a:prstGeom prst="rect">
            <a:avLst/>
          </a:prstGeom>
          <a:noFill/>
          <a:ln w="9525">
            <a:noFill/>
          </a:ln>
          <a:effectLst>
            <a:reflection blurRad="6350" stA="52000" endA="300" endPos="35000" dir="5400000" sy="-100000" algn="bl" rotWithShape="0"/>
          </a:effectLst>
        </p:spPr>
      </p:pic>
      <p:pic>
        <p:nvPicPr>
          <p:cNvPr id="121" name="图片 120"/>
          <p:cNvPicPr/>
          <p:nvPr/>
        </p:nvPicPr>
        <p:blipFill>
          <a:blip r:embed="rId9"/>
          <a:stretch>
            <a:fillRect/>
          </a:stretch>
        </p:blipFill>
        <p:spPr>
          <a:xfrm>
            <a:off x="4541520" y="4258945"/>
            <a:ext cx="3604895" cy="2027555"/>
          </a:xfrm>
          <a:prstGeom prst="rect">
            <a:avLst/>
          </a:prstGeom>
          <a:noFill/>
          <a:ln w="9525">
            <a:noFill/>
          </a:ln>
          <a:effectLst>
            <a:reflection blurRad="6350" stA="52000" endA="300" endPos="35000" dir="5400000" sy="-100000" algn="bl" rotWithShape="0"/>
          </a:effectLst>
        </p:spPr>
      </p:pic>
      <p:pic>
        <p:nvPicPr>
          <p:cNvPr id="122" name="图片 121"/>
          <p:cNvPicPr/>
          <p:nvPr/>
        </p:nvPicPr>
        <p:blipFill>
          <a:blip r:embed="rId10"/>
          <a:stretch>
            <a:fillRect/>
          </a:stretch>
        </p:blipFill>
        <p:spPr>
          <a:xfrm>
            <a:off x="8282305" y="4258945"/>
            <a:ext cx="3124200" cy="2016760"/>
          </a:xfrm>
          <a:prstGeom prst="rect">
            <a:avLst/>
          </a:prstGeom>
          <a:noFill/>
          <a:ln w="9525">
            <a:noFill/>
          </a:ln>
          <a:effectLst>
            <a:reflection blurRad="6350" stA="52000" endA="300" endPos="35000" dir="5400000" sy="-100000" algn="bl" rotWithShape="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 国外的大模型产品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Gemini</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3" name="Text Placeholder 33"/>
          <p:cNvSpPr txBox="1"/>
          <p:nvPr>
            <p:custDataLst>
              <p:tags r:id="rId7"/>
            </p:custDataLst>
          </p:nvPr>
        </p:nvSpPr>
        <p:spPr>
          <a:xfrm>
            <a:off x="422910" y="1903095"/>
            <a:ext cx="11210290" cy="23558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Gemini是谷歌发布的大模型，它能够</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同时处理多种类型的数据和任务，覆盖文本、图像、音频、视频等多个领域</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。Gemini采用了全新的架构，将多模态编码器和多模态解码器两个主要组件结合在一起，以提供最佳结果</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Gemini包括三种不同规模的模型：Gemini Ultra、Gemini Pro和Gemini Nano</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，适用于不同任务和设备。2023年12月6日，Gemini的初始版本已在Bard中提供，开发人员版本可通过Google Cloud的API获得。Gemini可以应用于Bard和Pixel 8 Pro智能手机。Gemini的应用范围广泛，包括</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问题回答、摘要生成、翻译、字幕生成、情感分析</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等任务。然而，</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由于其复杂性和黑箱性质，Gemini的可解释性仍然是一个挑战</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23" name="图片 122"/>
          <p:cNvPicPr/>
          <p:nvPr/>
        </p:nvPicPr>
        <p:blipFill>
          <a:blip r:embed="rId8"/>
          <a:stretch>
            <a:fillRect/>
          </a:stretch>
        </p:blipFill>
        <p:spPr>
          <a:xfrm>
            <a:off x="422910" y="4369435"/>
            <a:ext cx="3608705" cy="2030095"/>
          </a:xfrm>
          <a:prstGeom prst="rect">
            <a:avLst/>
          </a:prstGeom>
          <a:noFill/>
          <a:ln w="9525">
            <a:noFill/>
          </a:ln>
          <a:effectLst>
            <a:reflection blurRad="6350" stA="52000" endA="300" endPos="35000" dir="5400000" sy="-100000" algn="bl" rotWithShape="0"/>
          </a:effectLst>
        </p:spPr>
      </p:pic>
      <p:pic>
        <p:nvPicPr>
          <p:cNvPr id="124" name="图片 123"/>
          <p:cNvPicPr/>
          <p:nvPr/>
        </p:nvPicPr>
        <p:blipFill>
          <a:blip r:embed="rId9"/>
          <a:stretch>
            <a:fillRect/>
          </a:stretch>
        </p:blipFill>
        <p:spPr>
          <a:xfrm>
            <a:off x="4168775" y="4369435"/>
            <a:ext cx="3605530" cy="2030095"/>
          </a:xfrm>
          <a:prstGeom prst="rect">
            <a:avLst/>
          </a:prstGeom>
          <a:noFill/>
          <a:ln w="9525">
            <a:noFill/>
          </a:ln>
          <a:effectLst>
            <a:reflection blurRad="6350" stA="52000" endA="300" endPos="35000" dir="5400000" sy="-100000" algn="bl" rotWithShape="0"/>
          </a:effectLst>
        </p:spPr>
      </p:pic>
      <p:pic>
        <p:nvPicPr>
          <p:cNvPr id="125" name="图片 124"/>
          <p:cNvPicPr/>
          <p:nvPr/>
        </p:nvPicPr>
        <p:blipFill>
          <a:blip r:embed="rId10"/>
          <a:stretch>
            <a:fillRect/>
          </a:stretch>
        </p:blipFill>
        <p:spPr>
          <a:xfrm>
            <a:off x="7911465" y="4369435"/>
            <a:ext cx="3723005" cy="2089150"/>
          </a:xfrm>
          <a:prstGeom prst="rect">
            <a:avLst/>
          </a:prstGeom>
          <a:noFill/>
          <a:ln w="9525">
            <a:noFill/>
          </a:ln>
          <a:effectLst>
            <a:reflection blurRad="6350" stA="52000" endA="300" endPos="35000" dir="5400000" sy="-100000" algn="bl" rotWithShape="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 国外的大模型产品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Sora</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3" name="Text Placeholder 33"/>
          <p:cNvSpPr txBox="1"/>
          <p:nvPr>
            <p:custDataLst>
              <p:tags r:id="rId7"/>
            </p:custDataLst>
          </p:nvPr>
        </p:nvSpPr>
        <p:spPr>
          <a:xfrm>
            <a:off x="422910" y="1903095"/>
            <a:ext cx="6621145" cy="420243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2024年2月16日，OpenAI再次震撼全球科技界，发布了名为Sora的文本生成视频大模型，只需输入文本就能自动生成视频。这一技术的诞生，</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不仅标志着人工智能在视频生成领域的重大突破，更引发了关于人工智能发展对人类未来影响的深刻思考</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。随着Sora的发布，人工智能似乎正式踏入了通用人工智能（AGI：Artificial General Intelligence）的时代。</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AGI是指能够像人类一样进行各种智能活动的机器智能，包括理解语言、识别图像、进行复杂推理等</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Sora大模型能够直接输出长达60秒的视频，并且视频中包含了高度细致的背景、复杂的多角度镜头，以及富有情感的多个角色。这种能力已经超越了简单的图像或文本生成，开始触及到视频这一更加复杂和动态的媒介。这</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意味着人工智能不仅在处理静态信息上越来越强大，而且在动态内容的创造上也展现出了惊人的潜力</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26" name="图片 125"/>
          <p:cNvPicPr/>
          <p:nvPr/>
        </p:nvPicPr>
        <p:blipFill>
          <a:blip r:embed="rId8"/>
          <a:srcRect b="10869"/>
          <a:stretch>
            <a:fillRect/>
          </a:stretch>
        </p:blipFill>
        <p:spPr>
          <a:xfrm>
            <a:off x="7117715" y="2815590"/>
            <a:ext cx="4648200" cy="252222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399684" y="319550"/>
            <a:ext cx="3840480" cy="944746"/>
            <a:chOff x="983884" y="1682895"/>
            <a:chExt cx="384048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327"/>
              <a:ext cx="3840480" cy="645160"/>
            </a:xfrm>
            <a:prstGeom prst="rect">
              <a:avLst/>
            </a:prstGeom>
            <a:noFill/>
          </p:spPr>
          <p:txBody>
            <a:bodyPr wrap="none" rtlCol="0">
              <a:sp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团队负责人林子雨</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4" name="图片 0" descr="林子雨证件照2016版（西装低分辨）.jpg"/>
          <p:cNvPicPr>
            <a:picLocks noChangeAspect="1"/>
          </p:cNvPicPr>
          <p:nvPr>
            <p:custDataLst>
              <p:tags r:id="rId4"/>
            </p:custDataLst>
          </p:nvPr>
        </p:nvPicPr>
        <p:blipFill>
          <a:blip r:embed="rId5" cstate="print">
            <a:clrChange>
              <a:clrFrom>
                <a:srgbClr val="F8FCFF">
                  <a:alpha val="100000"/>
                </a:srgbClr>
              </a:clrFrom>
              <a:clrTo>
                <a:srgbClr val="F8FCFF">
                  <a:alpha val="100000"/>
                  <a:alpha val="0"/>
                </a:srgbClr>
              </a:clrTo>
            </a:clrChange>
          </a:blip>
          <a:stretch>
            <a:fillRect/>
          </a:stretch>
        </p:blipFill>
        <p:spPr>
          <a:xfrm>
            <a:off x="8825230" y="1595438"/>
            <a:ext cx="2614295" cy="3665855"/>
          </a:xfrm>
          <a:prstGeom prst="rect">
            <a:avLst/>
          </a:prstGeom>
        </p:spPr>
      </p:pic>
      <p:sp>
        <p:nvSpPr>
          <p:cNvPr id="4100" name="TextBox 7"/>
          <p:cNvSpPr txBox="1"/>
          <p:nvPr>
            <p:custDataLst>
              <p:tags r:id="rId6"/>
            </p:custDataLst>
          </p:nvPr>
        </p:nvSpPr>
        <p:spPr>
          <a:xfrm>
            <a:off x="966470" y="1704975"/>
            <a:ext cx="7858760" cy="4246245"/>
          </a:xfrm>
          <a:prstGeom prst="rect">
            <a:avLst/>
          </a:prstGeom>
          <a:noFill/>
          <a:ln w="9525">
            <a:noFill/>
          </a:ln>
        </p:spPr>
        <p:txBody>
          <a:bodyPr wrap="square">
            <a:spAutoFit/>
          </a:bodyPr>
          <a:p>
            <a:pPr>
              <a:lnSpc>
                <a:spcPct val="150000"/>
              </a:lnSpc>
            </a:pPr>
            <a:r>
              <a:rPr lang="zh-CN" sz="2000" dirty="0">
                <a:latin typeface="微软雅黑" panose="020B0503020204020204" charset="-122"/>
                <a:ea typeface="微软雅黑" panose="020B0503020204020204" charset="-122"/>
                <a:cs typeface="微软雅黑" panose="020B0503020204020204" charset="-122"/>
              </a:rPr>
              <a:t>厦门大学计算机科学与技术系副教授</a:t>
            </a:r>
            <a:endParaRPr lang="zh-CN" sz="2000" dirty="0">
              <a:latin typeface="微软雅黑" panose="020B0503020204020204" charset="-122"/>
              <a:ea typeface="微软雅黑" panose="020B0503020204020204" charset="-122"/>
              <a:cs typeface="微软雅黑" panose="020B0503020204020204" charset="-122"/>
            </a:endParaRPr>
          </a:p>
          <a:p>
            <a:pPr>
              <a:lnSpc>
                <a:spcPct val="150000"/>
              </a:lnSpc>
            </a:pPr>
            <a:r>
              <a:rPr lang="zh-CN" sz="2000" dirty="0">
                <a:latin typeface="微软雅黑" panose="020B0503020204020204" charset="-122"/>
                <a:ea typeface="微软雅黑" panose="020B0503020204020204" charset="-122"/>
                <a:cs typeface="微软雅黑" panose="020B0503020204020204" charset="-122"/>
              </a:rPr>
              <a:t>以第一作者编著出版</a:t>
            </a:r>
            <a:r>
              <a:rPr lang="en-US" altLang="zh-CN" sz="2000" dirty="0">
                <a:latin typeface="微软雅黑" panose="020B0503020204020204" charset="-122"/>
                <a:ea typeface="微软雅黑" panose="020B0503020204020204" charset="-122"/>
                <a:cs typeface="微软雅黑" panose="020B0503020204020204" charset="-122"/>
              </a:rPr>
              <a:t>15</a:t>
            </a:r>
            <a:r>
              <a:rPr lang="zh-CN" altLang="en-US" sz="2000" dirty="0">
                <a:latin typeface="微软雅黑" panose="020B0503020204020204" charset="-122"/>
                <a:ea typeface="微软雅黑" panose="020B0503020204020204" charset="-122"/>
                <a:cs typeface="微软雅黑" panose="020B0503020204020204" charset="-122"/>
              </a:rPr>
              <a:t>本大数据系列教材被国内</a:t>
            </a:r>
            <a:r>
              <a:rPr lang="en-US" altLang="zh-CN" sz="2000" dirty="0">
                <a:latin typeface="微软雅黑" panose="020B0503020204020204" charset="-122"/>
                <a:ea typeface="微软雅黑" panose="020B0503020204020204" charset="-122"/>
                <a:cs typeface="微软雅黑" panose="020B0503020204020204" charset="-122"/>
              </a:rPr>
              <a:t>1000</a:t>
            </a:r>
            <a:r>
              <a:rPr lang="zh-CN" altLang="en-US" sz="2000" dirty="0">
                <a:latin typeface="微软雅黑" panose="020B0503020204020204" charset="-122"/>
                <a:ea typeface="微软雅黑" panose="020B0503020204020204" charset="-122"/>
                <a:cs typeface="微软雅黑" panose="020B0503020204020204" charset="-122"/>
              </a:rPr>
              <a:t>余所高校采用</a:t>
            </a:r>
            <a:endParaRPr sz="2000" dirty="0">
              <a:latin typeface="微软雅黑" panose="020B0503020204020204" charset="-122"/>
              <a:ea typeface="微软雅黑" panose="020B0503020204020204" charset="-122"/>
              <a:cs typeface="微软雅黑" panose="020B0503020204020204" charset="-122"/>
            </a:endParaRPr>
          </a:p>
          <a:p>
            <a:pPr>
              <a:lnSpc>
                <a:spcPct val="150000"/>
              </a:lnSpc>
            </a:pPr>
            <a:r>
              <a:rPr sz="2000" dirty="0">
                <a:latin typeface="微软雅黑" panose="020B0503020204020204" charset="-122"/>
                <a:ea typeface="微软雅黑" panose="020B0503020204020204" charset="-122"/>
                <a:cs typeface="微软雅黑" panose="020B0503020204020204" charset="-122"/>
              </a:rPr>
              <a:t>荣获“2022年福建省高等教育教学成果奖特等奖（个人排名第一）”</a:t>
            </a:r>
            <a:endParaRPr sz="2000" dirty="0">
              <a:latin typeface="微软雅黑" panose="020B0503020204020204" charset="-122"/>
              <a:ea typeface="微软雅黑" panose="020B0503020204020204" charset="-122"/>
              <a:cs typeface="微软雅黑" panose="020B0503020204020204" charset="-122"/>
            </a:endParaRPr>
          </a:p>
          <a:p>
            <a:pPr>
              <a:lnSpc>
                <a:spcPct val="150000"/>
              </a:lnSpc>
            </a:pPr>
            <a:r>
              <a:rPr sz="2000" dirty="0">
                <a:latin typeface="微软雅黑" panose="020B0503020204020204" charset="-122"/>
                <a:ea typeface="微软雅黑" panose="020B0503020204020204" charset="-122"/>
                <a:cs typeface="微软雅黑" panose="020B0503020204020204" charset="-122"/>
              </a:rPr>
              <a:t>入选“2021年高校计算机专业优秀教师奖励计划”</a:t>
            </a:r>
            <a:endParaRPr sz="2000" dirty="0">
              <a:latin typeface="微软雅黑" panose="020B0503020204020204" charset="-122"/>
              <a:ea typeface="微软雅黑" panose="020B0503020204020204" charset="-122"/>
              <a:cs typeface="微软雅黑" panose="020B0503020204020204" charset="-122"/>
            </a:endParaRPr>
          </a:p>
          <a:p>
            <a:pPr>
              <a:lnSpc>
                <a:spcPct val="150000"/>
              </a:lnSpc>
            </a:pPr>
            <a:r>
              <a:rPr sz="2000" dirty="0">
                <a:latin typeface="微软雅黑" panose="020B0503020204020204" charset="-122"/>
                <a:ea typeface="微软雅黑" panose="020B0503020204020204" charset="-122"/>
                <a:cs typeface="微软雅黑" panose="020B0503020204020204" charset="-122"/>
              </a:rPr>
              <a:t>2018年国家精品在线开放课程（</a:t>
            </a:r>
            <a:r>
              <a:rPr lang="zh-CN" sz="2000" dirty="0">
                <a:latin typeface="微软雅黑" panose="020B0503020204020204" charset="-122"/>
                <a:ea typeface="微软雅黑" panose="020B0503020204020204" charset="-122"/>
                <a:cs typeface="微软雅黑" panose="020B0503020204020204" charset="-122"/>
              </a:rPr>
              <a:t>独立主讲</a:t>
            </a:r>
            <a:r>
              <a:rPr sz="2000" dirty="0">
                <a:latin typeface="微软雅黑" panose="020B0503020204020204" charset="-122"/>
                <a:ea typeface="微软雅黑" panose="020B0503020204020204" charset="-122"/>
                <a:cs typeface="微软雅黑" panose="020B0503020204020204" charset="-122"/>
              </a:rPr>
              <a:t>）</a:t>
            </a:r>
            <a:endParaRPr sz="2000" dirty="0">
              <a:latin typeface="微软雅黑" panose="020B0503020204020204" charset="-122"/>
              <a:ea typeface="微软雅黑" panose="020B0503020204020204" charset="-122"/>
              <a:cs typeface="微软雅黑" panose="020B0503020204020204" charset="-122"/>
            </a:endParaRPr>
          </a:p>
          <a:p>
            <a:pPr>
              <a:lnSpc>
                <a:spcPct val="150000"/>
              </a:lnSpc>
            </a:pPr>
            <a:r>
              <a:rPr sz="2000" dirty="0">
                <a:latin typeface="微软雅黑" panose="020B0503020204020204" charset="-122"/>
                <a:ea typeface="微软雅黑" panose="020B0503020204020204" charset="-122"/>
                <a:cs typeface="微软雅黑" panose="020B0503020204020204" charset="-122"/>
              </a:rPr>
              <a:t>2020年国家级线上一流本科课程（</a:t>
            </a:r>
            <a:r>
              <a:rPr lang="zh-CN" sz="2000" dirty="0">
                <a:latin typeface="微软雅黑" panose="020B0503020204020204" charset="-122"/>
                <a:ea typeface="微软雅黑" panose="020B0503020204020204" charset="-122"/>
                <a:cs typeface="微软雅黑" panose="020B0503020204020204" charset="-122"/>
                <a:sym typeface="+mn-ea"/>
              </a:rPr>
              <a:t>独立主讲</a:t>
            </a:r>
            <a:r>
              <a:rPr sz="2000" dirty="0">
                <a:latin typeface="微软雅黑" panose="020B0503020204020204" charset="-122"/>
                <a:ea typeface="微软雅黑" panose="020B0503020204020204" charset="-122"/>
                <a:cs typeface="微软雅黑" panose="020B0503020204020204" charset="-122"/>
              </a:rPr>
              <a:t>）</a:t>
            </a:r>
            <a:endParaRPr sz="2000" dirty="0">
              <a:latin typeface="微软雅黑" panose="020B0503020204020204" charset="-122"/>
              <a:ea typeface="微软雅黑" panose="020B0503020204020204" charset="-122"/>
              <a:cs typeface="微软雅黑" panose="020B0503020204020204" charset="-122"/>
            </a:endParaRPr>
          </a:p>
          <a:p>
            <a:pPr>
              <a:lnSpc>
                <a:spcPct val="150000"/>
              </a:lnSpc>
            </a:pPr>
            <a:r>
              <a:rPr sz="2000" dirty="0">
                <a:latin typeface="微软雅黑" panose="020B0503020204020204" charset="-122"/>
                <a:ea typeface="微软雅黑" panose="020B0503020204020204" charset="-122"/>
                <a:cs typeface="微软雅黑" panose="020B0503020204020204" charset="-122"/>
              </a:rPr>
              <a:t>2021年国家级线上一流本科课程（</a:t>
            </a:r>
            <a:r>
              <a:rPr lang="zh-CN" sz="2000" dirty="0">
                <a:latin typeface="微软雅黑" panose="020B0503020204020204" charset="-122"/>
                <a:ea typeface="微软雅黑" panose="020B0503020204020204" charset="-122"/>
                <a:cs typeface="微软雅黑" panose="020B0503020204020204" charset="-122"/>
                <a:sym typeface="+mn-ea"/>
              </a:rPr>
              <a:t>独立主讲</a:t>
            </a:r>
            <a:r>
              <a:rPr sz="2000" dirty="0">
                <a:latin typeface="微软雅黑" panose="020B0503020204020204" charset="-122"/>
                <a:ea typeface="微软雅黑" panose="020B0503020204020204" charset="-122"/>
                <a:cs typeface="微软雅黑" panose="020B0503020204020204" charset="-122"/>
              </a:rPr>
              <a:t>）</a:t>
            </a:r>
            <a:endParaRPr sz="2000" dirty="0">
              <a:latin typeface="微软雅黑" panose="020B0503020204020204" charset="-122"/>
              <a:ea typeface="微软雅黑" panose="020B0503020204020204" charset="-122"/>
              <a:cs typeface="微软雅黑" panose="020B0503020204020204" charset="-122"/>
            </a:endParaRPr>
          </a:p>
          <a:p>
            <a:pPr>
              <a:lnSpc>
                <a:spcPct val="150000"/>
              </a:lnSpc>
            </a:pPr>
            <a:r>
              <a:rPr sz="2000" dirty="0">
                <a:latin typeface="微软雅黑" panose="020B0503020204020204" charset="-122"/>
                <a:ea typeface="微软雅黑" panose="020B0503020204020204" charset="-122"/>
                <a:cs typeface="微软雅黑" panose="020B0503020204020204" charset="-122"/>
              </a:rPr>
              <a:t>入选“2023年教育部国家智慧教育公共服务平台应用典型案例”</a:t>
            </a:r>
            <a:endParaRPr sz="200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dirty="0">
                <a:latin typeface="微软雅黑" panose="020B0503020204020204" charset="-122"/>
                <a:ea typeface="微软雅黑" panose="020B0503020204020204" charset="-122"/>
                <a:cs typeface="微软雅黑" panose="020B0503020204020204" charset="-122"/>
              </a:rPr>
              <a:t>个人主页：</a:t>
            </a:r>
            <a:r>
              <a:rPr lang="en-US" altLang="zh-CN" sz="2000" dirty="0">
                <a:latin typeface="微软雅黑" panose="020B0503020204020204" charset="-122"/>
                <a:ea typeface="微软雅黑" panose="020B0503020204020204" charset="-122"/>
                <a:cs typeface="微软雅黑" panose="020B0503020204020204" charset="-122"/>
              </a:rPr>
              <a:t>https://dblab.xmu.edu.cn/post/linziyu/</a:t>
            </a:r>
            <a:endParaRPr lang="en-US" altLang="zh-CN" sz="20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 国外的大模型产品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Sora</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3" name="Text Placeholder 33"/>
          <p:cNvSpPr txBox="1"/>
          <p:nvPr>
            <p:custDataLst>
              <p:tags r:id="rId7"/>
            </p:custDataLst>
          </p:nvPr>
        </p:nvSpPr>
        <p:spPr>
          <a:xfrm>
            <a:off x="422910" y="1903095"/>
            <a:ext cx="5052695" cy="353822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20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右图是Sora根据文本自动生成的视频画面，一位戴着墨镜、穿着皮衣的时尚女子走在雨后夜晚的东京市区街道上，抹了鲜艳唇彩的唇角微微翘起，即便带着墨镜也能看到她的微笑，地面的积水映出了她的身影和灯红酒绿的霓虹灯，热闹非凡的唐人街正在进行舞龙表演，熙熙攘攘的人群目光都聚焦在跃动的彩龙身上，整个环境的喜庆氛围仿佛令人身临其境</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4" name="图片 3"/>
          <p:cNvPicPr>
            <a:picLocks noChangeAspect="1"/>
          </p:cNvPicPr>
          <p:nvPr/>
        </p:nvPicPr>
        <p:blipFill>
          <a:blip r:embed="rId8"/>
          <a:stretch>
            <a:fillRect/>
          </a:stretch>
        </p:blipFill>
        <p:spPr>
          <a:xfrm>
            <a:off x="5777230" y="1412240"/>
            <a:ext cx="5619750" cy="430149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 国外的大模型产品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en-US" altLang="zh-CN"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OpenAI o3</a:t>
            </a:r>
            <a:endParaRPr lang="en-US" altLang="zh-CN"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3" name="Text Placeholder 33"/>
          <p:cNvSpPr txBox="1"/>
          <p:nvPr>
            <p:custDataLst>
              <p:tags r:id="rId7"/>
            </p:custDataLst>
          </p:nvPr>
        </p:nvSpPr>
        <p:spPr>
          <a:xfrm>
            <a:off x="677545" y="1972945"/>
            <a:ext cx="11048365" cy="107632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200000"/>
              </a:lnSpc>
            </a:pP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2024</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年</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12</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月</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日，</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OpenAI</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发布推理模型</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o3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，无论在软件工程、编写代码，还是竞赛数学、掌握人类博士级别的自然科学知识能力方面，</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o3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都达到了很高的水平</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2" name="图片 1"/>
          <p:cNvPicPr>
            <a:picLocks noChangeAspect="1"/>
          </p:cNvPicPr>
          <p:nvPr/>
        </p:nvPicPr>
        <p:blipFill>
          <a:blip r:embed="rId8"/>
          <a:stretch>
            <a:fillRect/>
          </a:stretch>
        </p:blipFill>
        <p:spPr>
          <a:xfrm>
            <a:off x="6365240" y="3362325"/>
            <a:ext cx="5360035" cy="3192145"/>
          </a:xfrm>
          <a:prstGeom prst="rect">
            <a:avLst/>
          </a:prstGeom>
        </p:spPr>
      </p:pic>
      <p:pic>
        <p:nvPicPr>
          <p:cNvPr id="5" name="图片 4"/>
          <p:cNvPicPr/>
          <p:nvPr/>
        </p:nvPicPr>
        <p:blipFill>
          <a:blip r:embed="rId9"/>
          <a:stretch>
            <a:fillRect/>
          </a:stretch>
        </p:blipFill>
        <p:spPr>
          <a:xfrm>
            <a:off x="410845" y="3362325"/>
            <a:ext cx="5752465" cy="319151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 国内的大模型产品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aphicFrame>
        <p:nvGraphicFramePr>
          <p:cNvPr id="2" name="表格 1"/>
          <p:cNvGraphicFramePr/>
          <p:nvPr/>
        </p:nvGraphicFramePr>
        <p:xfrm>
          <a:off x="1294765" y="2148840"/>
          <a:ext cx="9826625" cy="3591560"/>
        </p:xfrm>
        <a:graphic>
          <a:graphicData uri="http://schemas.openxmlformats.org/drawingml/2006/table">
            <a:tbl>
              <a:tblPr/>
              <a:tblGrid>
                <a:gridCol w="2517140"/>
                <a:gridCol w="3279140"/>
                <a:gridCol w="4030345"/>
              </a:tblGrid>
              <a:tr h="0">
                <a:tc>
                  <a:txBody>
                    <a:bodyPr/>
                    <a:p>
                      <a:pPr marL="0" indent="0" algn="ctr">
                        <a:spcBef>
                          <a:spcPct val="0"/>
                        </a:spcBef>
                        <a:spcAft>
                          <a:spcPct val="0"/>
                        </a:spcAft>
                      </a:pPr>
                      <a:r>
                        <a:rPr lang="zh-CN" sz="2400">
                          <a:latin typeface="微软雅黑" panose="020B0503020204020204" charset="-122"/>
                          <a:ea typeface="微软雅黑" panose="020B0503020204020204" charset="-122"/>
                        </a:rPr>
                        <a:t>大模型</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2400">
                          <a:latin typeface="微软雅黑" panose="020B0503020204020204" charset="-122"/>
                          <a:ea typeface="微软雅黑" panose="020B0503020204020204" charset="-122"/>
                        </a:rPr>
                        <a:t>图标</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2400">
                          <a:latin typeface="微软雅黑" panose="020B0503020204020204" charset="-122"/>
                          <a:ea typeface="微软雅黑" panose="020B0503020204020204" charset="-122"/>
                        </a:rPr>
                        <a:t>指标排名</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95935">
                <a:tc>
                  <a:txBody>
                    <a:bodyPr/>
                    <a:p>
                      <a:pPr marL="0" indent="0" algn="ctr">
                        <a:spcBef>
                          <a:spcPct val="0"/>
                        </a:spcBef>
                        <a:spcAft>
                          <a:spcPct val="0"/>
                        </a:spcAft>
                      </a:pPr>
                      <a:r>
                        <a:rPr lang="en-US" altLang="zh-CN" sz="2400">
                          <a:latin typeface="微软雅黑" panose="020B0503020204020204" charset="-122"/>
                          <a:ea typeface="微软雅黑" panose="020B0503020204020204" charset="-122"/>
                        </a:rPr>
                        <a:t>DeepSeek</a:t>
                      </a:r>
                      <a:endParaRPr lang="en-US" alt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2400">
                          <a:latin typeface="微软雅黑" panose="020B0503020204020204" charset="-122"/>
                          <a:ea typeface="微软雅黑" panose="020B0503020204020204" charset="-122"/>
                        </a:rPr>
                        <a:t> </a:t>
                      </a:r>
                      <a:endParaRPr lang="en-US" alt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2400">
                          <a:latin typeface="微软雅黑" panose="020B0503020204020204" charset="-122"/>
                          <a:ea typeface="微软雅黑" panose="020B0503020204020204" charset="-122"/>
                        </a:rPr>
                        <a:t>能力测评第一</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86410">
                <a:tc>
                  <a:txBody>
                    <a:bodyPr/>
                    <a:p>
                      <a:pPr marL="0" indent="0" algn="ctr">
                        <a:spcBef>
                          <a:spcPct val="0"/>
                        </a:spcBef>
                        <a:spcAft>
                          <a:spcPct val="0"/>
                        </a:spcAft>
                      </a:pPr>
                      <a:r>
                        <a:rPr lang="zh-CN" sz="2400">
                          <a:latin typeface="微软雅黑" panose="020B0503020204020204" charset="-122"/>
                          <a:ea typeface="微软雅黑" panose="020B0503020204020204" charset="-122"/>
                        </a:rPr>
                        <a:t>豆包</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2400">
                          <a:latin typeface="微软雅黑" panose="020B0503020204020204" charset="-122"/>
                          <a:ea typeface="微软雅黑" panose="020B0503020204020204" charset="-122"/>
                        </a:rPr>
                        <a:t> </a:t>
                      </a:r>
                      <a:endParaRPr lang="en-US" alt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2400">
                          <a:latin typeface="微软雅黑" panose="020B0503020204020204" charset="-122"/>
                          <a:ea typeface="微软雅黑" panose="020B0503020204020204" charset="-122"/>
                        </a:rPr>
                        <a:t>用户数量第一</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95935">
                <a:tc>
                  <a:txBody>
                    <a:bodyPr/>
                    <a:p>
                      <a:pPr marL="0" indent="0" algn="ctr">
                        <a:spcBef>
                          <a:spcPct val="0"/>
                        </a:spcBef>
                        <a:spcAft>
                          <a:spcPct val="0"/>
                        </a:spcAft>
                      </a:pPr>
                      <a:r>
                        <a:rPr lang="en-US" altLang="zh-CN" sz="2400">
                          <a:latin typeface="微软雅黑" panose="020B0503020204020204" charset="-122"/>
                          <a:ea typeface="微软雅黑" panose="020B0503020204020204" charset="-122"/>
                        </a:rPr>
                        <a:t>Kimi</a:t>
                      </a:r>
                      <a:endParaRPr lang="en-US" alt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2400">
                          <a:latin typeface="微软雅黑" panose="020B0503020204020204" charset="-122"/>
                          <a:ea typeface="微软雅黑" panose="020B0503020204020204" charset="-122"/>
                        </a:rPr>
                        <a:t> </a:t>
                      </a:r>
                      <a:endParaRPr lang="en-US" alt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2400">
                          <a:latin typeface="微软雅黑" panose="020B0503020204020204" charset="-122"/>
                          <a:ea typeface="微软雅黑" panose="020B0503020204020204" charset="-122"/>
                        </a:rPr>
                        <a:t>文本处理第一</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79755">
                <a:tc>
                  <a:txBody>
                    <a:bodyPr/>
                    <a:p>
                      <a:pPr marL="0" indent="0" algn="ctr">
                        <a:spcBef>
                          <a:spcPct val="0"/>
                        </a:spcBef>
                        <a:spcAft>
                          <a:spcPct val="0"/>
                        </a:spcAft>
                      </a:pPr>
                      <a:r>
                        <a:rPr lang="zh-CN" sz="2400">
                          <a:latin typeface="微软雅黑" panose="020B0503020204020204" charset="-122"/>
                          <a:ea typeface="微软雅黑" panose="020B0503020204020204" charset="-122"/>
                          <a:cs typeface="微软雅黑" panose="020B0503020204020204" charset="-122"/>
                        </a:rPr>
                        <a:t>即梦</a:t>
                      </a:r>
                      <a:r>
                        <a:rPr lang="en-US" altLang="zh-CN" sz="2400">
                          <a:latin typeface="微软雅黑" panose="020B0503020204020204" charset="-122"/>
                          <a:ea typeface="微软雅黑" panose="020B0503020204020204" charset="-122"/>
                          <a:cs typeface="微软雅黑" panose="020B0503020204020204" charset="-122"/>
                        </a:rPr>
                        <a:t>AI</a:t>
                      </a:r>
                      <a:endParaRPr lang="en-US" altLang="zh-CN" sz="24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2400">
                          <a:latin typeface="微软雅黑" panose="020B0503020204020204" charset="-122"/>
                          <a:ea typeface="微软雅黑" panose="020B0503020204020204" charset="-122"/>
                        </a:rPr>
                        <a:t> </a:t>
                      </a:r>
                      <a:endParaRPr lang="en-US" alt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2400">
                          <a:latin typeface="微软雅黑" panose="020B0503020204020204" charset="-122"/>
                          <a:ea typeface="微软雅黑" panose="020B0503020204020204" charset="-122"/>
                        </a:rPr>
                        <a:t>作图能力第一</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79120">
                <a:tc>
                  <a:txBody>
                    <a:bodyPr/>
                    <a:p>
                      <a:pPr marL="0" indent="0" algn="ctr">
                        <a:spcBef>
                          <a:spcPct val="0"/>
                        </a:spcBef>
                        <a:spcAft>
                          <a:spcPct val="0"/>
                        </a:spcAft>
                      </a:pPr>
                      <a:r>
                        <a:rPr lang="zh-CN" sz="2400">
                          <a:latin typeface="微软雅黑" panose="020B0503020204020204" charset="-122"/>
                          <a:ea typeface="微软雅黑" panose="020B0503020204020204" charset="-122"/>
                        </a:rPr>
                        <a:t>通义万相</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2400">
                          <a:latin typeface="微软雅黑" panose="020B0503020204020204" charset="-122"/>
                          <a:ea typeface="微软雅黑" panose="020B0503020204020204" charset="-122"/>
                        </a:rPr>
                        <a:t> </a:t>
                      </a:r>
                      <a:endParaRPr lang="en-US" alt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2400">
                          <a:latin typeface="微软雅黑" panose="020B0503020204020204" charset="-122"/>
                          <a:ea typeface="微软雅黑" panose="020B0503020204020204" charset="-122"/>
                        </a:rPr>
                        <a:t>视频生成第一</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88645">
                <a:tc>
                  <a:txBody>
                    <a:bodyPr/>
                    <a:p>
                      <a:pPr marL="0" indent="0" algn="ctr">
                        <a:spcBef>
                          <a:spcPct val="0"/>
                        </a:spcBef>
                        <a:spcAft>
                          <a:spcPct val="0"/>
                        </a:spcAft>
                      </a:pPr>
                      <a:r>
                        <a:rPr lang="zh-CN" sz="2400">
                          <a:latin typeface="微软雅黑" panose="020B0503020204020204" charset="-122"/>
                          <a:ea typeface="微软雅黑" panose="020B0503020204020204" charset="-122"/>
                        </a:rPr>
                        <a:t>智谱清言</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2400">
                          <a:latin typeface="微软雅黑" panose="020B0503020204020204" charset="-122"/>
                          <a:ea typeface="微软雅黑" panose="020B0503020204020204" charset="-122"/>
                        </a:rPr>
                        <a:t> </a:t>
                      </a:r>
                      <a:endParaRPr lang="en-US" alt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2400">
                          <a:latin typeface="微软雅黑" panose="020B0503020204020204" charset="-122"/>
                          <a:ea typeface="微软雅黑" panose="020B0503020204020204" charset="-122"/>
                        </a:rPr>
                        <a:t>文档归纳第一</a:t>
                      </a:r>
                      <a:endParaRPr lang="zh-CN" sz="24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18" name="图片 2"/>
          <p:cNvPicPr>
            <a:picLocks noChangeAspect="1"/>
          </p:cNvPicPr>
          <p:nvPr/>
        </p:nvPicPr>
        <p:blipFill>
          <a:blip r:embed="rId6"/>
          <a:stretch>
            <a:fillRect/>
          </a:stretch>
        </p:blipFill>
        <p:spPr>
          <a:xfrm>
            <a:off x="5169853" y="2547620"/>
            <a:ext cx="442595" cy="339090"/>
          </a:xfrm>
          <a:prstGeom prst="rect">
            <a:avLst/>
          </a:prstGeom>
          <a:noFill/>
          <a:ln>
            <a:noFill/>
          </a:ln>
        </p:spPr>
      </p:pic>
      <p:pic>
        <p:nvPicPr>
          <p:cNvPr id="25" name="图片 8"/>
          <p:cNvPicPr>
            <a:picLocks noChangeAspect="1"/>
          </p:cNvPicPr>
          <p:nvPr/>
        </p:nvPicPr>
        <p:blipFill>
          <a:blip r:embed="rId7"/>
          <a:stretch>
            <a:fillRect/>
          </a:stretch>
        </p:blipFill>
        <p:spPr>
          <a:xfrm>
            <a:off x="5151755" y="3048318"/>
            <a:ext cx="461010" cy="432435"/>
          </a:xfrm>
          <a:prstGeom prst="rect">
            <a:avLst/>
          </a:prstGeom>
          <a:noFill/>
          <a:ln>
            <a:noFill/>
          </a:ln>
        </p:spPr>
      </p:pic>
      <p:pic>
        <p:nvPicPr>
          <p:cNvPr id="21" name="图片 4"/>
          <p:cNvPicPr>
            <a:picLocks noChangeAspect="1"/>
          </p:cNvPicPr>
          <p:nvPr/>
        </p:nvPicPr>
        <p:blipFill>
          <a:blip r:embed="rId8"/>
          <a:stretch>
            <a:fillRect/>
          </a:stretch>
        </p:blipFill>
        <p:spPr>
          <a:xfrm>
            <a:off x="5205413" y="3611245"/>
            <a:ext cx="368935" cy="364490"/>
          </a:xfrm>
          <a:prstGeom prst="rect">
            <a:avLst/>
          </a:prstGeom>
          <a:noFill/>
          <a:ln>
            <a:noFill/>
          </a:ln>
        </p:spPr>
      </p:pic>
      <p:pic>
        <p:nvPicPr>
          <p:cNvPr id="22" name="图片 5"/>
          <p:cNvPicPr>
            <a:picLocks noChangeAspect="1"/>
          </p:cNvPicPr>
          <p:nvPr/>
        </p:nvPicPr>
        <p:blipFill>
          <a:blip r:embed="rId9"/>
          <a:stretch>
            <a:fillRect/>
          </a:stretch>
        </p:blipFill>
        <p:spPr>
          <a:xfrm>
            <a:off x="5205730" y="4180523"/>
            <a:ext cx="369570" cy="358775"/>
          </a:xfrm>
          <a:prstGeom prst="rect">
            <a:avLst/>
          </a:prstGeom>
          <a:noFill/>
          <a:ln>
            <a:noFill/>
          </a:ln>
        </p:spPr>
      </p:pic>
      <p:pic>
        <p:nvPicPr>
          <p:cNvPr id="23" name="图片 6"/>
          <p:cNvPicPr>
            <a:picLocks noChangeAspect="1"/>
          </p:cNvPicPr>
          <p:nvPr/>
        </p:nvPicPr>
        <p:blipFill>
          <a:blip r:embed="rId10"/>
          <a:stretch>
            <a:fillRect/>
          </a:stretch>
        </p:blipFill>
        <p:spPr>
          <a:xfrm>
            <a:off x="5208270" y="4744720"/>
            <a:ext cx="367030" cy="361950"/>
          </a:xfrm>
          <a:prstGeom prst="rect">
            <a:avLst/>
          </a:prstGeom>
          <a:noFill/>
          <a:ln>
            <a:noFill/>
          </a:ln>
        </p:spPr>
      </p:pic>
      <p:pic>
        <p:nvPicPr>
          <p:cNvPr id="26" name="图片 9"/>
          <p:cNvPicPr>
            <a:picLocks noChangeAspect="1"/>
          </p:cNvPicPr>
          <p:nvPr/>
        </p:nvPicPr>
        <p:blipFill>
          <a:blip r:embed="rId11"/>
          <a:stretch>
            <a:fillRect/>
          </a:stretch>
        </p:blipFill>
        <p:spPr>
          <a:xfrm>
            <a:off x="5205413" y="5239385"/>
            <a:ext cx="424815" cy="440690"/>
          </a:xfrm>
          <a:prstGeom prst="rect">
            <a:avLst/>
          </a:prstGeom>
          <a:noFill/>
          <a:ln>
            <a:noFill/>
          </a:ln>
        </p:spPr>
      </p:pic>
      <p:sp>
        <p:nvSpPr>
          <p:cNvPr id="10" name="文本框 9"/>
          <p:cNvSpPr txBox="1"/>
          <p:nvPr/>
        </p:nvSpPr>
        <p:spPr>
          <a:xfrm>
            <a:off x="3794760" y="1541463"/>
            <a:ext cx="5080000" cy="398780"/>
          </a:xfrm>
          <a:prstGeom prst="rect">
            <a:avLst/>
          </a:prstGeom>
        </p:spPr>
        <p:txBody>
          <a:bodyPr>
            <a:spAutoFit/>
          </a:bodyPr>
          <a:p>
            <a:pPr marL="0" indent="0" algn="ctr" defTabSz="266700">
              <a:spcBef>
                <a:spcPct val="0"/>
              </a:spcBef>
              <a:spcAft>
                <a:spcPct val="0"/>
              </a:spcAft>
            </a:pPr>
            <a:r>
              <a:rPr lang="en-US" altLang="zh-CN" sz="2000">
                <a:latin typeface="微软雅黑" panose="020B0503020204020204" charset="-122"/>
                <a:ea typeface="微软雅黑" panose="020B0503020204020204" charset="-122"/>
                <a:cs typeface="微软雅黑" panose="020B0503020204020204" charset="-122"/>
              </a:rPr>
              <a:t>2025</a:t>
            </a:r>
            <a:r>
              <a:rPr lang="zh-CN" altLang="en-US" sz="2000">
                <a:latin typeface="微软雅黑" panose="020B0503020204020204" charset="-122"/>
                <a:ea typeface="微软雅黑" panose="020B0503020204020204" charset="-122"/>
                <a:cs typeface="微软雅黑" panose="020B0503020204020204" charset="-122"/>
              </a:rPr>
              <a:t>年</a:t>
            </a:r>
            <a:r>
              <a:rPr lang="en-US" altLang="zh-CN" sz="2000">
                <a:latin typeface="微软雅黑" panose="020B0503020204020204" charset="-122"/>
                <a:ea typeface="微软雅黑" panose="020B0503020204020204" charset="-122"/>
                <a:cs typeface="微软雅黑" panose="020B0503020204020204" charset="-122"/>
              </a:rPr>
              <a:t>1</a:t>
            </a:r>
            <a:r>
              <a:rPr lang="zh-CN" altLang="en-US" sz="2000">
                <a:latin typeface="微软雅黑" panose="020B0503020204020204" charset="-122"/>
                <a:ea typeface="微软雅黑" panose="020B0503020204020204" charset="-122"/>
                <a:cs typeface="微软雅黑" panose="020B0503020204020204" charset="-122"/>
              </a:rPr>
              <a:t>月国内大模型排行榜</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 国内的大模型产品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en-US" altLang="zh-CN"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DeepSeek</a:t>
            </a: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（深度求索）</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3" name="Text Placeholder 33"/>
          <p:cNvSpPr txBox="1"/>
          <p:nvPr>
            <p:custDataLst>
              <p:tags r:id="rId7"/>
            </p:custDataLst>
          </p:nvPr>
        </p:nvSpPr>
        <p:spPr>
          <a:xfrm>
            <a:off x="520700" y="2160905"/>
            <a:ext cx="7048500" cy="346392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2024</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年</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12</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月</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26</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日，杭州一家名为</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深度求索</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DeepSeek</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）的中国初创公司，发布了全新一代大模型</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DeepSeek-V3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。在多个基准测试中，</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DeepSeek-V3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的性能均超越了其他开源模型，甚至与顶尖的闭源大模型</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GPT-4o</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不相上下，尤其在数学推理上，</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DeepSeek-V3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更是遥遥领先。</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DeepSeek-V3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以多项开创性技术，大幅提升了模型的性能和训练效率。</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DeepSeek-V3</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在性能比肩</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GPT-4o</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的同时，研发却只花了</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558</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万美元，训练成本不到后者的二十分之一。因为表现太过优越，</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DeepSeek</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在硅谷被誉为</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来自东方的神秘力量</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2025</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年</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1</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月</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20</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日，</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DeepSeek-R1</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正式发布，拥有卓越的性能，在数学、代码和推理任务上可与</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OpenAI o1</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媲美。</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2" name="图片 1"/>
          <p:cNvPicPr>
            <a:picLocks noChangeAspect="1"/>
          </p:cNvPicPr>
          <p:nvPr/>
        </p:nvPicPr>
        <p:blipFill>
          <a:blip r:embed="rId8"/>
          <a:stretch>
            <a:fillRect/>
          </a:stretch>
        </p:blipFill>
        <p:spPr>
          <a:xfrm>
            <a:off x="7471410" y="862965"/>
            <a:ext cx="4385310" cy="1234440"/>
          </a:xfrm>
          <a:prstGeom prst="rect">
            <a:avLst/>
          </a:prstGeom>
        </p:spPr>
      </p:pic>
      <p:pic>
        <p:nvPicPr>
          <p:cNvPr id="4" name="图片 3"/>
          <p:cNvPicPr>
            <a:picLocks noChangeAspect="1"/>
          </p:cNvPicPr>
          <p:nvPr/>
        </p:nvPicPr>
        <p:blipFill>
          <a:blip r:embed="rId9"/>
          <a:stretch>
            <a:fillRect/>
          </a:stretch>
        </p:blipFill>
        <p:spPr>
          <a:xfrm>
            <a:off x="8303260" y="2178050"/>
            <a:ext cx="2999105" cy="3742055"/>
          </a:xfrm>
          <a:prstGeom prst="rect">
            <a:avLst/>
          </a:prstGeom>
        </p:spPr>
      </p:pic>
      <p:sp>
        <p:nvSpPr>
          <p:cNvPr id="5" name="文本框 4"/>
          <p:cNvSpPr txBox="1"/>
          <p:nvPr/>
        </p:nvSpPr>
        <p:spPr>
          <a:xfrm>
            <a:off x="8305165" y="6031865"/>
            <a:ext cx="3006725" cy="645160"/>
          </a:xfrm>
          <a:prstGeom prst="rect">
            <a:avLst/>
          </a:prstGeom>
          <a:noFill/>
        </p:spPr>
        <p:txBody>
          <a:bodyPr wrap="square" rtlCol="0">
            <a:spAutoFit/>
          </a:bodyPr>
          <a:p>
            <a:pPr algn="ctr"/>
            <a:r>
              <a:rPr lang="en-US" altLang="zh-CN"/>
              <a:t>DeepSeek</a:t>
            </a:r>
            <a:r>
              <a:rPr lang="zh-CN" altLang="en-US"/>
              <a:t>创始人</a:t>
            </a:r>
            <a:endParaRPr lang="zh-CN" altLang="en-US"/>
          </a:p>
          <a:p>
            <a:pPr algn="ctr"/>
            <a:r>
              <a:rPr lang="zh-CN" altLang="en-US"/>
              <a:t>梁文峰</a:t>
            </a: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 国内的大模型产品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通义千问</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3" name="Text Placeholder 33"/>
          <p:cNvSpPr txBox="1"/>
          <p:nvPr>
            <p:custDataLst>
              <p:tags r:id="rId7"/>
            </p:custDataLst>
          </p:nvPr>
        </p:nvSpPr>
        <p:spPr>
          <a:xfrm>
            <a:off x="422910" y="1903095"/>
            <a:ext cx="6813550" cy="420243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通义千问是阿里云推出的一个</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超大规模的语言模型</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，它具备</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多轮对话、文案创作、逻辑推理、多模态理解、多语言支持</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的能力。通义千问这个名字有“通义”和“千问”两层含义，“通义”表示这个模型能够理解各种语言的含义，“千问”则表示这个模型能够回答各种问题。通义千问基于深度学习技术，通过对大量文本数据进行训练，从而具备了强大的语言理解和生成能力。它能够理解自然语言，并能够生成自然语言文本</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同时，通义千问还具备</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多模态理解能力，能够处理图像、音频等多种类型的数据</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。通义千问的应用范围非常广泛，可以</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应用于智能客服、智能家居、移动应用等多个领域</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。它可以与用户进行自然语言交互，帮助用户解决各种问题，提供相关的知识和信息。同时，通义千问还可以</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与各种设备和应用进行集成</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，为用户提供更加便捷的服务</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29" name="图片 128"/>
          <p:cNvPicPr/>
          <p:nvPr/>
        </p:nvPicPr>
        <p:blipFill>
          <a:blip r:embed="rId8"/>
          <a:stretch>
            <a:fillRect/>
          </a:stretch>
        </p:blipFill>
        <p:spPr>
          <a:xfrm>
            <a:off x="7261860" y="2602230"/>
            <a:ext cx="4504055" cy="2700655"/>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 国内的大模型产品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字节跳动豆包</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3" name="Text Placeholder 33"/>
          <p:cNvSpPr txBox="1"/>
          <p:nvPr>
            <p:custDataLst>
              <p:tags r:id="rId7"/>
            </p:custDataLst>
          </p:nvPr>
        </p:nvSpPr>
        <p:spPr>
          <a:xfrm>
            <a:off x="422910" y="1903095"/>
            <a:ext cx="6813550" cy="193802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豆包是字节跳动基于云雀模型开发的</a:t>
            </a:r>
            <a:r>
              <a:rPr lang="en-US" altLang="zh-CN"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 AI</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能理解你的需求并生成高质量回应。它知识储备丰富，涵盖历史、科学、技术等众多领域，无论是日常问题咨询，还是深入学术探讨，都能提供准确全面的信息。同时，具备出色的文本创作能力，能撰写故事、诗歌、文案等各类体裁。并且擅长语言交互，交流自然流畅，就像身边的知心伙伴，耐心倾听并给予恰当反馈。</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2" name="图片 1"/>
          <p:cNvPicPr>
            <a:picLocks noChangeAspect="1"/>
          </p:cNvPicPr>
          <p:nvPr/>
        </p:nvPicPr>
        <p:blipFill>
          <a:blip r:embed="rId8"/>
          <a:stretch>
            <a:fillRect/>
          </a:stretch>
        </p:blipFill>
        <p:spPr>
          <a:xfrm>
            <a:off x="8056880" y="2046605"/>
            <a:ext cx="2574290" cy="25977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 国内的大模型产品</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Text Placeholder 33"/>
          <p:cNvSpPr txBox="1"/>
          <p:nvPr>
            <p:custDataLst>
              <p:tags r:id="rId6"/>
            </p:custDataLst>
          </p:nvPr>
        </p:nvSpPr>
        <p:spPr>
          <a:xfrm>
            <a:off x="410845" y="1512570"/>
            <a:ext cx="1135507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gn="l">
              <a:buFont typeface="Wingdings" panose="05000000000000000000" charset="0"/>
              <a:buChar char="n"/>
            </a:pPr>
            <a:r>
              <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文心一言</a:t>
            </a:r>
            <a:endParaRPr lang="zh-CN" altLang="en-US" sz="2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3" name="Text Placeholder 33"/>
          <p:cNvSpPr txBox="1"/>
          <p:nvPr>
            <p:custDataLst>
              <p:tags r:id="rId7"/>
            </p:custDataLst>
          </p:nvPr>
        </p:nvSpPr>
        <p:spPr>
          <a:xfrm>
            <a:off x="422910" y="1903095"/>
            <a:ext cx="7048500" cy="277431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文心一言是由百度研发的知识增强大模型，能够与人对话互动、回答问题、协助创作，高效便捷地帮助人们获取信息、知识和灵感</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文心一言基于飞桨深度学习平台和文心知识增强大模型，持续从海量数据和大规模知识中融合学习，具备知识增强、检索增强和对话增强的技术特色。</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文心一言</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具有广泛的应用场景</a:t>
            </a: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，例如智能客服、智能家居、移动应用等领域。它可以与用户进行自然语言交互，帮助用户解决各种问题，提供相关的知识和信息</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27" name="图片 126"/>
          <p:cNvPicPr/>
          <p:nvPr/>
        </p:nvPicPr>
        <p:blipFill>
          <a:blip r:embed="rId8"/>
          <a:stretch>
            <a:fillRect/>
          </a:stretch>
        </p:blipFill>
        <p:spPr>
          <a:xfrm>
            <a:off x="7383145" y="1903095"/>
            <a:ext cx="4326890" cy="2415540"/>
          </a:xfrm>
          <a:prstGeom prst="rect">
            <a:avLst/>
          </a:prstGeom>
          <a:noFill/>
          <a:ln w="9525">
            <a:noFill/>
          </a:ln>
        </p:spPr>
      </p:pic>
      <p:pic>
        <p:nvPicPr>
          <p:cNvPr id="128" name="图片 127"/>
          <p:cNvPicPr/>
          <p:nvPr/>
        </p:nvPicPr>
        <p:blipFill>
          <a:blip r:embed="rId9"/>
          <a:stretch>
            <a:fillRect/>
          </a:stretch>
        </p:blipFill>
        <p:spPr>
          <a:xfrm>
            <a:off x="7383145" y="4454525"/>
            <a:ext cx="4326890" cy="1955800"/>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5</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大模型的基本原理</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13" name="Text Placeholder 33"/>
          <p:cNvSpPr txBox="1"/>
          <p:nvPr>
            <p:custDataLst>
              <p:tags r:id="rId6"/>
            </p:custDataLst>
          </p:nvPr>
        </p:nvSpPr>
        <p:spPr>
          <a:xfrm>
            <a:off x="422910" y="1506220"/>
            <a:ext cx="11169650" cy="15684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是基于Transformer架构的，这种架构是一种专门用于自然语言处理的“编码-解码器”架构。在训练过程中，大模型将输入的单词以向量的形式传递给神经网络，然后通过网络的编码解码以及自注意力机制，建立起每个单词之间联系的权重。大模型的核心能力在于将输入的每句话中的每个单词与已经编码在模型中的单词进行相关性的计算，并把相关性又编码叠加在每个单词中。这样，大模型能够更好地理解和生成自然文本，同时还能够表现出一定的逻辑思维和推理能力</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34" name="图片 133"/>
          <p:cNvPicPr/>
          <p:nvPr/>
        </p:nvPicPr>
        <p:blipFill>
          <a:blip r:embed="rId7"/>
          <a:stretch>
            <a:fillRect/>
          </a:stretch>
        </p:blipFill>
        <p:spPr>
          <a:xfrm>
            <a:off x="272256" y="3225165"/>
            <a:ext cx="2130425" cy="2311400"/>
          </a:xfrm>
          <a:prstGeom prst="rect">
            <a:avLst/>
          </a:prstGeom>
          <a:noFill/>
          <a:ln w="9525">
            <a:noFill/>
          </a:ln>
        </p:spPr>
      </p:pic>
      <p:sp>
        <p:nvSpPr>
          <p:cNvPr id="35" name="Text Placeholder 33"/>
          <p:cNvSpPr txBox="1"/>
          <p:nvPr>
            <p:custDataLst>
              <p:tags r:id="rId8"/>
            </p:custDataLst>
          </p:nvPr>
        </p:nvSpPr>
        <p:spPr>
          <a:xfrm>
            <a:off x="242729" y="5368925"/>
            <a:ext cx="2189480" cy="30670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ctr"/>
            <a:r>
              <a:rPr sz="1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大模型</a:t>
            </a:r>
            <a:endParaRPr lang="en-US" altLang="zh-CN" sz="1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9" name="右箭头 8"/>
          <p:cNvSpPr/>
          <p:nvPr/>
        </p:nvSpPr>
        <p:spPr>
          <a:xfrm>
            <a:off x="2422525" y="4170045"/>
            <a:ext cx="1134110" cy="422275"/>
          </a:xfrm>
          <a:prstGeom prst="rightArrow">
            <a:avLst/>
          </a:prstGeom>
          <a:solidFill>
            <a:srgbClr val="93BA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2300605" y="3863340"/>
            <a:ext cx="1256030" cy="306705"/>
          </a:xfrm>
          <a:prstGeom prst="rect">
            <a:avLst/>
          </a:prstGeom>
          <a:noFill/>
        </p:spPr>
        <p:txBody>
          <a:bodyPr wrap="square" rtlCol="0" anchor="t">
            <a:spAutoFit/>
          </a:bodyPr>
          <a:p>
            <a:pPr algn="ctr"/>
            <a:r>
              <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基于深度学习</a:t>
            </a:r>
            <a:endPar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sp>
        <p:nvSpPr>
          <p:cNvPr id="4" name="文本框 3"/>
          <p:cNvSpPr txBox="1"/>
          <p:nvPr/>
        </p:nvSpPr>
        <p:spPr>
          <a:xfrm>
            <a:off x="2300605" y="4592320"/>
            <a:ext cx="1256030" cy="306705"/>
          </a:xfrm>
          <a:prstGeom prst="rect">
            <a:avLst/>
          </a:prstGeom>
          <a:noFill/>
        </p:spPr>
        <p:txBody>
          <a:bodyPr wrap="square" rtlCol="0" anchor="t">
            <a:spAutoFit/>
          </a:bodyPr>
          <a:p>
            <a:pPr algn="ctr"/>
            <a:r>
              <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利用</a:t>
            </a:r>
            <a:endPar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pic>
        <p:nvPicPr>
          <p:cNvPr id="135" name="图片 134"/>
          <p:cNvPicPr/>
          <p:nvPr/>
        </p:nvPicPr>
        <p:blipFill>
          <a:blip r:embed="rId9"/>
          <a:stretch>
            <a:fillRect/>
          </a:stretch>
        </p:blipFill>
        <p:spPr>
          <a:xfrm>
            <a:off x="3665379" y="3623310"/>
            <a:ext cx="2201545" cy="1638300"/>
          </a:xfrm>
          <a:prstGeom prst="rect">
            <a:avLst/>
          </a:prstGeom>
          <a:noFill/>
          <a:ln w="9525">
            <a:noFill/>
          </a:ln>
        </p:spPr>
      </p:pic>
      <p:sp>
        <p:nvSpPr>
          <p:cNvPr id="5" name="Text Placeholder 33"/>
          <p:cNvSpPr txBox="1"/>
          <p:nvPr>
            <p:custDataLst>
              <p:tags r:id="rId10"/>
            </p:custDataLst>
          </p:nvPr>
        </p:nvSpPr>
        <p:spPr>
          <a:xfrm>
            <a:off x="3671412" y="5368925"/>
            <a:ext cx="2189480" cy="30670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ctr"/>
            <a:r>
              <a:rPr sz="1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大量的数据和计算资源</a:t>
            </a:r>
            <a:endParaRPr lang="en-US" altLang="zh-CN" sz="1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6" name="右箭头 5"/>
          <p:cNvSpPr/>
          <p:nvPr/>
        </p:nvSpPr>
        <p:spPr>
          <a:xfrm>
            <a:off x="5897245" y="4170045"/>
            <a:ext cx="1134110" cy="422275"/>
          </a:xfrm>
          <a:prstGeom prst="rightArrow">
            <a:avLst/>
          </a:prstGeom>
          <a:solidFill>
            <a:srgbClr val="93BA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5785485" y="3863340"/>
            <a:ext cx="1256030" cy="306705"/>
          </a:xfrm>
          <a:prstGeom prst="rect">
            <a:avLst/>
          </a:prstGeom>
          <a:noFill/>
        </p:spPr>
        <p:txBody>
          <a:bodyPr wrap="square" rtlCol="0" anchor="t">
            <a:spAutoFit/>
          </a:bodyPr>
          <a:p>
            <a:pPr algn="ctr"/>
            <a:r>
              <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训练</a:t>
            </a:r>
            <a:endPar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pic>
        <p:nvPicPr>
          <p:cNvPr id="136" name="图片 135"/>
          <p:cNvPicPr/>
          <p:nvPr/>
        </p:nvPicPr>
        <p:blipFill>
          <a:blip r:embed="rId11">
            <a:clrChange>
              <a:clrFrom>
                <a:srgbClr val="FEFEFE">
                  <a:alpha val="100000"/>
                </a:srgbClr>
              </a:clrFrom>
              <a:clrTo>
                <a:srgbClr val="FEFEFE">
                  <a:alpha val="100000"/>
                  <a:alpha val="0"/>
                </a:srgbClr>
              </a:clrTo>
            </a:clrChange>
          </a:blip>
          <a:stretch>
            <a:fillRect/>
          </a:stretch>
        </p:blipFill>
        <p:spPr>
          <a:xfrm>
            <a:off x="6857365" y="3392170"/>
            <a:ext cx="1960880" cy="1960880"/>
          </a:xfrm>
          <a:prstGeom prst="rect">
            <a:avLst/>
          </a:prstGeom>
          <a:noFill/>
          <a:ln w="9525">
            <a:noFill/>
          </a:ln>
        </p:spPr>
      </p:pic>
      <p:sp>
        <p:nvSpPr>
          <p:cNvPr id="11" name="Text Placeholder 33"/>
          <p:cNvSpPr txBox="1"/>
          <p:nvPr>
            <p:custDataLst>
              <p:tags r:id="rId12"/>
            </p:custDataLst>
          </p:nvPr>
        </p:nvSpPr>
        <p:spPr>
          <a:xfrm>
            <a:off x="6742748" y="5368925"/>
            <a:ext cx="2189480" cy="5651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ctr"/>
            <a:r>
              <a:rPr sz="1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具有大量参数的</a:t>
            </a:r>
            <a:endParaRPr sz="1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a:p>
            <a:pPr algn="ctr"/>
            <a:r>
              <a:rPr sz="1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神经网络模型</a:t>
            </a:r>
            <a:endParaRPr lang="en-US" altLang="zh-CN" sz="14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sp>
        <p:nvSpPr>
          <p:cNvPr id="14" name="右箭头 13"/>
          <p:cNvSpPr/>
          <p:nvPr/>
        </p:nvSpPr>
        <p:spPr>
          <a:xfrm>
            <a:off x="8818245" y="4170045"/>
            <a:ext cx="1134110" cy="422275"/>
          </a:xfrm>
          <a:prstGeom prst="rightArrow">
            <a:avLst/>
          </a:prstGeom>
          <a:solidFill>
            <a:srgbClr val="93BA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8696325" y="3877945"/>
            <a:ext cx="1256030" cy="306705"/>
          </a:xfrm>
          <a:prstGeom prst="rect">
            <a:avLst/>
          </a:prstGeom>
          <a:noFill/>
        </p:spPr>
        <p:txBody>
          <a:bodyPr wrap="square" rtlCol="0" anchor="t">
            <a:spAutoFit/>
          </a:bodyPr>
          <a:p>
            <a:pPr algn="ctr"/>
            <a:r>
              <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不断地调整</a:t>
            </a:r>
            <a:endPar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sp>
        <p:nvSpPr>
          <p:cNvPr id="16" name="文本框 15"/>
          <p:cNvSpPr txBox="1"/>
          <p:nvPr/>
        </p:nvSpPr>
        <p:spPr>
          <a:xfrm>
            <a:off x="8818245" y="4592320"/>
            <a:ext cx="960120" cy="306705"/>
          </a:xfrm>
          <a:prstGeom prst="rect">
            <a:avLst/>
          </a:prstGeom>
          <a:noFill/>
        </p:spPr>
        <p:txBody>
          <a:bodyPr wrap="square" rtlCol="0" anchor="t">
            <a:spAutoFit/>
          </a:bodyPr>
          <a:p>
            <a:pPr algn="ctr"/>
            <a:r>
              <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模型参数</a:t>
            </a:r>
            <a:endParaRPr lang="zh-CN" altLang="en-US" sz="1400" b="1" dirty="0">
              <a:solidFill>
                <a:srgbClr val="FF0000"/>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sp>
        <p:nvSpPr>
          <p:cNvPr id="25" name="文本框 24"/>
          <p:cNvSpPr txBox="1"/>
          <p:nvPr/>
        </p:nvSpPr>
        <p:spPr>
          <a:xfrm>
            <a:off x="10106660" y="3762375"/>
            <a:ext cx="1639570" cy="1337945"/>
          </a:xfrm>
          <a:prstGeom prst="rect">
            <a:avLst/>
          </a:prstGeom>
          <a:noFill/>
          <a:effectLst>
            <a:reflection blurRad="6350" stA="52000" endA="300" endPos="35000" dir="5400000" sy="-100000" algn="bl" rotWithShape="0"/>
          </a:effectLst>
        </p:spPr>
        <p:txBody>
          <a:bodyPr wrap="square" rtlCol="0" anchor="t">
            <a:spAutoFit/>
          </a:bodyPr>
          <a:p>
            <a:pPr algn="ctr">
              <a:lnSpc>
                <a:spcPct val="150000"/>
              </a:lnSpc>
            </a:pPr>
            <a:r>
              <a:rPr lang="zh-CN" altLang="zh-CN" b="1" i="1" dirty="0">
                <a:gradFill>
                  <a:gsLst>
                    <a:gs pos="0">
                      <a:srgbClr val="26B8F2"/>
                    </a:gs>
                    <a:gs pos="100000">
                      <a:srgbClr val="0059B2"/>
                    </a:gs>
                  </a:gsLst>
                  <a:lin ang="2700000" scaled="0"/>
                </a:gradFill>
                <a:latin typeface="微软雅黑" panose="020B0503020204020204" charset="-122"/>
                <a:ea typeface="微软雅黑" panose="020B0503020204020204" charset="-122"/>
                <a:sym typeface="+mn-ea"/>
              </a:rPr>
              <a:t>模型能够在各种任务中取得最佳表现</a:t>
            </a:r>
            <a:endParaRPr lang="zh-CN" altLang="zh-CN" b="1" i="1" dirty="0">
              <a:gradFill>
                <a:gsLst>
                  <a:gs pos="0">
                    <a:srgbClr val="26B8F2"/>
                  </a:gs>
                  <a:gs pos="100000">
                    <a:srgbClr val="0059B2"/>
                  </a:gs>
                </a:gsLst>
                <a:lin ang="2700000" scaled="0"/>
              </a:gradFill>
              <a:latin typeface="微软雅黑" panose="020B0503020204020204" charset="-122"/>
              <a:ea typeface="微软雅黑" panose="020B0503020204020204" charset="-122"/>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5</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大模型的基本原理</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2" name="图片 1"/>
          <p:cNvPicPr>
            <a:picLocks noChangeAspect="1"/>
          </p:cNvPicPr>
          <p:nvPr/>
        </p:nvPicPr>
        <p:blipFill>
          <a:blip r:embed="rId6"/>
          <a:stretch>
            <a:fillRect/>
          </a:stretch>
        </p:blipFill>
        <p:spPr>
          <a:xfrm>
            <a:off x="1186180" y="1456055"/>
            <a:ext cx="8973185" cy="523113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3336179"/>
            <a:ext cx="3281680"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3</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6</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 大模型的特点</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413185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301625" y="184150"/>
            <a:ext cx="10284460" cy="761320"/>
            <a:chOff x="-475" y="290"/>
            <a:chExt cx="16196" cy="1199"/>
          </a:xfrm>
        </p:grpSpPr>
        <p:grpSp>
          <p:nvGrpSpPr>
            <p:cNvPr id="32" name="组合 31"/>
            <p:cNvGrpSpPr/>
            <p:nvPr userDrawn="1"/>
          </p:nvGrpSpPr>
          <p:grpSpPr>
            <a:xfrm rot="16200000">
              <a:off x="-663" y="478"/>
              <a:ext cx="1199" cy="823"/>
              <a:chOff x="5821505" y="-28185"/>
              <a:chExt cx="761320" cy="522378"/>
            </a:xfrm>
          </p:grpSpPr>
          <p:sp>
            <p:nvSpPr>
              <p:cNvPr id="33" name="弧形 32"/>
              <p:cNvSpPr/>
              <p:nvPr/>
            </p:nvSpPr>
            <p:spPr>
              <a:xfrm rot="9900000">
                <a:off x="5994174" y="-28185"/>
                <a:ext cx="522378" cy="522378"/>
              </a:xfrm>
              <a:prstGeom prst="arc">
                <a:avLst>
                  <a:gd name="adj1" fmla="val 11468830"/>
                  <a:gd name="adj2" fmla="val 1931133"/>
                </a:avLst>
              </a:prstGeom>
              <a:ln w="1270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latin typeface="微软雅黑" panose="020B0503020204020204" charset="-122"/>
                  <a:ea typeface="微软雅黑" panose="020B0503020204020204" charset="-122"/>
                  <a:cs typeface="+mn-ea"/>
                  <a:sym typeface="+mn-lt"/>
                </a:endParaRPr>
              </a:p>
            </p:txBody>
          </p:sp>
          <p:sp>
            <p:nvSpPr>
              <p:cNvPr id="34" name="矩形 33"/>
              <p:cNvSpPr/>
              <p:nvPr/>
            </p:nvSpPr>
            <p:spPr>
              <a:xfrm rot="16200000">
                <a:off x="6073799" y="-236897"/>
                <a:ext cx="256732" cy="76132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mn-ea"/>
                  <a:sym typeface="+mn-lt"/>
                </a:endParaRPr>
              </a:p>
            </p:txBody>
          </p:sp>
        </p:grpSp>
        <p:sp>
          <p:nvSpPr>
            <p:cNvPr id="29" name="文本框 28"/>
            <p:cNvSpPr txBox="1"/>
            <p:nvPr/>
          </p:nvSpPr>
          <p:spPr>
            <a:xfrm>
              <a:off x="594" y="442"/>
              <a:ext cx="15127" cy="725"/>
            </a:xfrm>
            <a:prstGeom prst="rect">
              <a:avLst/>
            </a:prstGeom>
            <a:noFill/>
          </p:spPr>
          <p:txBody>
            <a:bodyPr wrap="square" rtlCol="0">
              <a:spAutoFit/>
            </a:bodyPr>
            <a:p>
              <a:pPr algn="l"/>
              <a:r>
                <a:rPr lang="zh-CN" altLang="en-US" sz="2400" b="1" dirty="0">
                  <a:solidFill>
                    <a:srgbClr val="1D76EE"/>
                  </a:solidFill>
                  <a:latin typeface="微软雅黑" panose="020B0503020204020204" charset="-122"/>
                  <a:ea typeface="微软雅黑" panose="020B0503020204020204" charset="-122"/>
                  <a:cs typeface="+mn-ea"/>
                  <a:sym typeface="+mn-lt"/>
                </a:rPr>
                <a:t>本</a:t>
              </a:r>
              <a:r>
                <a:rPr lang="en-US" altLang="zh-CN" sz="2400" b="1" dirty="0">
                  <a:solidFill>
                    <a:srgbClr val="1D76EE"/>
                  </a:solidFill>
                  <a:latin typeface="微软雅黑" panose="020B0503020204020204" charset="-122"/>
                  <a:ea typeface="微软雅黑" panose="020B0503020204020204" charset="-122"/>
                  <a:cs typeface="+mn-ea"/>
                  <a:sym typeface="+mn-lt"/>
                </a:rPr>
                <a:t>PPT</a:t>
              </a:r>
              <a:r>
                <a:rPr lang="zh-CN" altLang="en-US" sz="2400" b="1" dirty="0">
                  <a:solidFill>
                    <a:srgbClr val="1D76EE"/>
                  </a:solidFill>
                  <a:latin typeface="微软雅黑" panose="020B0503020204020204" charset="-122"/>
                  <a:ea typeface="微软雅黑" panose="020B0503020204020204" charset="-122"/>
                  <a:cs typeface="+mn-ea"/>
                  <a:sym typeface="+mn-lt"/>
                </a:rPr>
                <a:t>节选自林子雨编著《数字素养通识教程》</a:t>
              </a:r>
              <a:endParaRPr lang="zh-CN" altLang="en-US" sz="2400" b="1" dirty="0">
                <a:solidFill>
                  <a:srgbClr val="1D76EE"/>
                </a:solidFill>
                <a:latin typeface="微软雅黑" panose="020B0503020204020204" charset="-122"/>
                <a:ea typeface="微软雅黑" panose="020B0503020204020204" charset="-122"/>
                <a:cs typeface="+mn-ea"/>
                <a:sym typeface="+mn-lt"/>
              </a:endParaRPr>
            </a:p>
          </p:txBody>
        </p:sp>
      </p:grpSp>
      <p:sp>
        <p:nvSpPr>
          <p:cNvPr id="4100" name="TextBox 7"/>
          <p:cNvSpPr txBox="1"/>
          <p:nvPr>
            <p:custDataLst>
              <p:tags r:id="rId1"/>
            </p:custDataLst>
          </p:nvPr>
        </p:nvSpPr>
        <p:spPr>
          <a:xfrm>
            <a:off x="422275" y="936625"/>
            <a:ext cx="8416290" cy="4961890"/>
          </a:xfrm>
          <a:prstGeom prst="rect">
            <a:avLst/>
          </a:prstGeom>
          <a:noFill/>
          <a:ln w="9525">
            <a:noFill/>
          </a:ln>
        </p:spPr>
        <p:txBody>
          <a:bodyPr wrap="square">
            <a:spAutoFit/>
          </a:bodyPr>
          <a:p>
            <a:pPr>
              <a:lnSpc>
                <a:spcPct val="110000"/>
              </a:lnSpc>
            </a:pPr>
            <a:r>
              <a:rPr sz="2400" dirty="0">
                <a:latin typeface="微软雅黑" panose="020B0503020204020204" charset="-122"/>
                <a:ea typeface="微软雅黑" panose="020B0503020204020204" charset="-122"/>
                <a:cs typeface="微软雅黑" panose="020B0503020204020204" charset="-122"/>
              </a:rPr>
              <a:t>林子雨 编著《</a:t>
            </a:r>
            <a:r>
              <a:rPr lang="zh-CN" sz="2400" dirty="0">
                <a:latin typeface="微软雅黑" panose="020B0503020204020204" charset="-122"/>
                <a:ea typeface="微软雅黑" panose="020B0503020204020204" charset="-122"/>
                <a:cs typeface="微软雅黑" panose="020B0503020204020204" charset="-122"/>
              </a:rPr>
              <a:t>数字素养通识教程</a:t>
            </a:r>
            <a:r>
              <a:rPr lang="en-US" altLang="zh-CN" sz="2400" dirty="0">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大数据与人工智能时代的计算机通识教育</a:t>
            </a:r>
            <a:r>
              <a:rPr sz="2400" dirty="0">
                <a:latin typeface="微软雅黑" panose="020B0503020204020204" charset="-122"/>
                <a:ea typeface="微软雅黑" panose="020B0503020204020204" charset="-122"/>
                <a:cs typeface="微软雅黑" panose="020B0503020204020204" charset="-122"/>
              </a:rPr>
              <a:t>》</a:t>
            </a:r>
            <a:endParaRPr sz="2400" dirty="0">
              <a:latin typeface="微软雅黑" panose="020B0503020204020204" charset="-122"/>
              <a:ea typeface="微软雅黑" panose="020B0503020204020204" charset="-122"/>
              <a:cs typeface="微软雅黑" panose="020B0503020204020204" charset="-122"/>
            </a:endParaRPr>
          </a:p>
          <a:p>
            <a:pPr>
              <a:lnSpc>
                <a:spcPct val="110000"/>
              </a:lnSpc>
            </a:pPr>
            <a:r>
              <a:rPr sz="2400" dirty="0">
                <a:latin typeface="微软雅黑" panose="020B0503020204020204" charset="-122"/>
                <a:ea typeface="微软雅黑" panose="020B0503020204020204" charset="-122"/>
                <a:cs typeface="微软雅黑" panose="020B0503020204020204" charset="-122"/>
              </a:rPr>
              <a:t>人民邮电出版社，202</a:t>
            </a:r>
            <a:r>
              <a:rPr lang="en-US" sz="2400" dirty="0">
                <a:latin typeface="微软雅黑" panose="020B0503020204020204" charset="-122"/>
                <a:ea typeface="微软雅黑" panose="020B0503020204020204" charset="-122"/>
                <a:cs typeface="微软雅黑" panose="020B0503020204020204" charset="-122"/>
              </a:rPr>
              <a:t>5</a:t>
            </a:r>
            <a:r>
              <a:rPr sz="2400" dirty="0">
                <a:latin typeface="微软雅黑" panose="020B0503020204020204" charset="-122"/>
                <a:ea typeface="微软雅黑" panose="020B0503020204020204" charset="-122"/>
                <a:cs typeface="微软雅黑" panose="020B0503020204020204" charset="-122"/>
              </a:rPr>
              <a:t>年</a:t>
            </a:r>
            <a:r>
              <a:rPr lang="en-US" sz="2400" dirty="0">
                <a:latin typeface="微软雅黑" panose="020B0503020204020204" charset="-122"/>
                <a:ea typeface="微软雅黑" panose="020B0503020204020204" charset="-122"/>
                <a:cs typeface="微软雅黑" panose="020B0503020204020204" charset="-122"/>
              </a:rPr>
              <a:t>1</a:t>
            </a:r>
            <a:r>
              <a:rPr sz="2400" dirty="0">
                <a:latin typeface="微软雅黑" panose="020B0503020204020204" charset="-122"/>
                <a:ea typeface="微软雅黑" panose="020B0503020204020204" charset="-122"/>
                <a:cs typeface="微软雅黑" panose="020B0503020204020204" charset="-122"/>
              </a:rPr>
              <a:t>月</a:t>
            </a:r>
            <a:endParaRPr sz="2400" dirty="0">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400" dirty="0">
                <a:latin typeface="微软雅黑" panose="020B0503020204020204" charset="-122"/>
                <a:ea typeface="微软雅黑" panose="020B0503020204020204" charset="-122"/>
                <a:cs typeface="微软雅黑" panose="020B0503020204020204" charset="-122"/>
              </a:rPr>
              <a:t>ISBN:978-7-115-65946-0</a:t>
            </a:r>
            <a:r>
              <a:rPr lang="en-US" altLang="en-US" sz="2400" dirty="0">
                <a:latin typeface="微软雅黑" panose="020B0503020204020204" charset="-122"/>
                <a:ea typeface="微软雅黑" panose="020B0503020204020204" charset="-122"/>
                <a:cs typeface="微软雅黑" panose="020B0503020204020204" charset="-122"/>
              </a:rPr>
              <a:t> </a:t>
            </a:r>
            <a:r>
              <a:rPr lang="en-US" altLang="zh-CN" sz="2400"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定价：</a:t>
            </a:r>
            <a:r>
              <a:rPr lang="en-US" altLang="zh-CN" sz="2400" dirty="0">
                <a:latin typeface="微软雅黑" panose="020B0503020204020204" charset="-122"/>
                <a:ea typeface="微软雅黑" panose="020B0503020204020204" charset="-122"/>
                <a:cs typeface="微软雅黑" panose="020B0503020204020204" charset="-122"/>
              </a:rPr>
              <a:t>59.8</a:t>
            </a:r>
            <a:r>
              <a:rPr lang="zh-CN" altLang="en-US" sz="2400" dirty="0">
                <a:latin typeface="微软雅黑" panose="020B0503020204020204" charset="-122"/>
                <a:ea typeface="微软雅黑" panose="020B0503020204020204" charset="-122"/>
                <a:cs typeface="微软雅黑" panose="020B0503020204020204" charset="-122"/>
              </a:rPr>
              <a:t>元</a:t>
            </a:r>
            <a:endParaRPr lang="zh-CN" altLang="en-US" sz="2400" dirty="0">
              <a:latin typeface="微软雅黑" panose="020B0503020204020204" charset="-122"/>
              <a:ea typeface="微软雅黑" panose="020B0503020204020204" charset="-122"/>
              <a:cs typeface="微软雅黑" panose="020B0503020204020204" charset="-122"/>
            </a:endParaRPr>
          </a:p>
          <a:p>
            <a:pPr>
              <a:lnSpc>
                <a:spcPct val="110000"/>
              </a:lnSpc>
            </a:pPr>
            <a:endParaRPr sz="2400" dirty="0">
              <a:latin typeface="微软雅黑" panose="020B0503020204020204" charset="-122"/>
              <a:ea typeface="微软雅黑" panose="020B0503020204020204" charset="-122"/>
              <a:cs typeface="微软雅黑" panose="020B0503020204020204" charset="-122"/>
            </a:endParaRPr>
          </a:p>
          <a:p>
            <a:pPr>
              <a:lnSpc>
                <a:spcPct val="110000"/>
              </a:lnSpc>
            </a:pPr>
            <a:r>
              <a:rPr lang="zh-CN" sz="2400" b="1" dirty="0">
                <a:solidFill>
                  <a:srgbClr val="FF0000"/>
                </a:solidFill>
                <a:latin typeface="微软雅黑" panose="020B0503020204020204" charset="-122"/>
                <a:ea typeface="微软雅黑" panose="020B0503020204020204" charset="-122"/>
                <a:cs typeface="微软雅黑" panose="020B0503020204020204" charset="-122"/>
              </a:rPr>
              <a:t>面向大一新生的全校大学计算机公共课教材</a:t>
            </a:r>
            <a:endParaRPr sz="2400" b="1" dirty="0">
              <a:solidFill>
                <a:srgbClr val="FF0000"/>
              </a:solidFill>
              <a:latin typeface="微软雅黑" panose="020B0503020204020204" charset="-122"/>
              <a:ea typeface="微软雅黑" panose="020B0503020204020204" charset="-122"/>
              <a:cs typeface="微软雅黑" panose="020B0503020204020204" charset="-122"/>
            </a:endParaRPr>
          </a:p>
          <a:p>
            <a:pPr>
              <a:lnSpc>
                <a:spcPct val="110000"/>
              </a:lnSpc>
            </a:pPr>
            <a:endParaRPr sz="2400" dirty="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400" dirty="0">
                <a:latin typeface="微软雅黑" panose="020B0503020204020204" charset="-122"/>
                <a:ea typeface="微软雅黑" panose="020B0503020204020204" charset="-122"/>
                <a:cs typeface="微软雅黑" panose="020B0503020204020204" charset="-122"/>
              </a:rPr>
              <a:t>教材官网：</a:t>
            </a:r>
            <a:endParaRPr lang="en-US" altLang="zh-CN" sz="2400" dirty="0">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400" dirty="0">
                <a:latin typeface="微软雅黑" panose="020B0503020204020204" charset="-122"/>
                <a:ea typeface="微软雅黑" panose="020B0503020204020204" charset="-122"/>
                <a:cs typeface="微软雅黑" panose="020B0503020204020204" charset="-122"/>
              </a:rPr>
              <a:t>https://dblab.xmu.edu.cn/post/digital-literacy/</a:t>
            </a:r>
            <a:endParaRPr lang="en-US" altLang="zh-CN" sz="2400" dirty="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400" dirty="0">
                <a:latin typeface="微软雅黑" panose="020B0503020204020204" charset="-122"/>
                <a:ea typeface="微软雅黑" panose="020B0503020204020204" charset="-122"/>
                <a:cs typeface="微软雅黑" panose="020B0503020204020204" charset="-122"/>
              </a:rPr>
              <a:t>教材官网提供讲义</a:t>
            </a:r>
            <a:r>
              <a:rPr lang="en-US" altLang="zh-CN" sz="2400" dirty="0">
                <a:latin typeface="微软雅黑" panose="020B0503020204020204" charset="-122"/>
                <a:ea typeface="微软雅黑" panose="020B0503020204020204" charset="-122"/>
                <a:cs typeface="微软雅黑" panose="020B0503020204020204" charset="-122"/>
              </a:rPr>
              <a:t>PPT</a:t>
            </a:r>
            <a:r>
              <a:rPr lang="zh-CN" altLang="en-US" sz="2400" dirty="0">
                <a:latin typeface="微软雅黑" panose="020B0503020204020204" charset="-122"/>
                <a:ea typeface="微软雅黑" panose="020B0503020204020204" charset="-122"/>
                <a:cs typeface="微软雅黑" panose="020B0503020204020204" charset="-122"/>
              </a:rPr>
              <a:t>、</a:t>
            </a:r>
            <a:r>
              <a:rPr lang="en-US" altLang="zh-CN" sz="2400" dirty="0">
                <a:latin typeface="微软雅黑" panose="020B0503020204020204" charset="-122"/>
                <a:ea typeface="微软雅黑" panose="020B0503020204020204" charset="-122"/>
                <a:cs typeface="微软雅黑" panose="020B0503020204020204" charset="-122"/>
              </a:rPr>
              <a:t>MOOC</a:t>
            </a:r>
            <a:r>
              <a:rPr lang="zh-CN" altLang="en-US" sz="2400" dirty="0">
                <a:latin typeface="微软雅黑" panose="020B0503020204020204" charset="-122"/>
                <a:ea typeface="微软雅黑" panose="020B0503020204020204" charset="-122"/>
                <a:cs typeface="微软雅黑" panose="020B0503020204020204" charset="-122"/>
              </a:rPr>
              <a:t>视频、案例视频、上机实验、教学大纲、课程思政案例、开学第一课讲座</a:t>
            </a:r>
            <a:r>
              <a:rPr lang="en-US" altLang="zh-CN" sz="2400" dirty="0">
                <a:latin typeface="微软雅黑" panose="020B0503020204020204" charset="-122"/>
                <a:ea typeface="微软雅黑" panose="020B0503020204020204" charset="-122"/>
                <a:cs typeface="微软雅黑" panose="020B0503020204020204" charset="-122"/>
              </a:rPr>
              <a:t>PPT</a:t>
            </a:r>
            <a:r>
              <a:rPr lang="zh-CN" altLang="en-US" sz="2400" dirty="0">
                <a:latin typeface="微软雅黑" panose="020B0503020204020204" charset="-122"/>
                <a:ea typeface="微软雅黑" panose="020B0503020204020204" charset="-122"/>
                <a:cs typeface="微软雅黑" panose="020B0503020204020204" charset="-122"/>
              </a:rPr>
              <a:t>等丰富的教学资源</a:t>
            </a:r>
            <a:endParaRPr lang="zh-CN" altLang="en-US" sz="2400" dirty="0">
              <a:latin typeface="微软雅黑" panose="020B0503020204020204" charset="-122"/>
              <a:ea typeface="微软雅黑" panose="020B0503020204020204" charset="-122"/>
              <a:cs typeface="微软雅黑" panose="020B0503020204020204" charset="-122"/>
            </a:endParaRPr>
          </a:p>
        </p:txBody>
      </p:sp>
      <p:pic>
        <p:nvPicPr>
          <p:cNvPr id="6" name="图片 5" descr="数字素养教材立体封面"/>
          <p:cNvPicPr>
            <a:picLocks noChangeAspect="1"/>
          </p:cNvPicPr>
          <p:nvPr/>
        </p:nvPicPr>
        <p:blipFill>
          <a:blip r:embed="rId2"/>
          <a:stretch>
            <a:fillRect/>
          </a:stretch>
        </p:blipFill>
        <p:spPr>
          <a:xfrm>
            <a:off x="8945245" y="328295"/>
            <a:ext cx="2441575" cy="3429000"/>
          </a:xfrm>
          <a:prstGeom prst="rect">
            <a:avLst/>
          </a:prstGeom>
        </p:spPr>
      </p:pic>
      <p:pic>
        <p:nvPicPr>
          <p:cNvPr id="15" name="图片 14" descr="数字素养教材官网二维码"/>
          <p:cNvPicPr>
            <a:picLocks noChangeAspect="1"/>
          </p:cNvPicPr>
          <p:nvPr/>
        </p:nvPicPr>
        <p:blipFill>
          <a:blip r:embed="rId3"/>
          <a:stretch>
            <a:fillRect/>
          </a:stretch>
        </p:blipFill>
        <p:spPr>
          <a:xfrm>
            <a:off x="9172575" y="4061460"/>
            <a:ext cx="2152015" cy="2152015"/>
          </a:xfrm>
          <a:prstGeom prst="rect">
            <a:avLst/>
          </a:prstGeom>
        </p:spPr>
      </p:pic>
      <p:sp>
        <p:nvSpPr>
          <p:cNvPr id="16" name="文本框 15"/>
          <p:cNvSpPr txBox="1"/>
          <p:nvPr/>
        </p:nvSpPr>
        <p:spPr>
          <a:xfrm>
            <a:off x="9093835" y="6244590"/>
            <a:ext cx="2383155" cy="368300"/>
          </a:xfrm>
          <a:prstGeom prst="rect">
            <a:avLst/>
          </a:prstGeom>
          <a:noFill/>
        </p:spPr>
        <p:txBody>
          <a:bodyPr wrap="square" rtlCol="0">
            <a:spAutoFit/>
          </a:bodyPr>
          <a:p>
            <a:pPr algn="ctr"/>
            <a:r>
              <a:rPr lang="zh-CN" altLang="en-US"/>
              <a:t>扫一扫访问教材官网</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6</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大模型的特点</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13" name="Text Placeholder 33"/>
          <p:cNvSpPr txBox="1"/>
          <p:nvPr>
            <p:custDataLst>
              <p:tags r:id="rId6"/>
            </p:custDataLst>
          </p:nvPr>
        </p:nvSpPr>
        <p:spPr>
          <a:xfrm>
            <a:off x="422910" y="1506220"/>
            <a:ext cx="11169650" cy="12477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 </a:t>
            </a: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（1）巨大的规模</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大模型通常包含数十亿个参数，模型大小可以达到数百GB甚至更大。这种巨大的规模不仅提供了强大的表达能力和学习能力，还使得大模型在处理复杂任务时具有更高的效率和准确性</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37" name="图片 136"/>
          <p:cNvPicPr/>
          <p:nvPr/>
        </p:nvPicPr>
        <p:blipFill>
          <a:blip r:embed="rId7"/>
          <a:stretch>
            <a:fillRect/>
          </a:stretch>
        </p:blipFill>
        <p:spPr>
          <a:xfrm>
            <a:off x="1863090" y="2945765"/>
            <a:ext cx="8465820" cy="3402330"/>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6</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大模型的特点</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13" name="Text Placeholder 33"/>
          <p:cNvSpPr txBox="1"/>
          <p:nvPr>
            <p:custDataLst>
              <p:tags r:id="rId6"/>
            </p:custDataLst>
          </p:nvPr>
        </p:nvSpPr>
        <p:spPr>
          <a:xfrm>
            <a:off x="422910" y="1506220"/>
            <a:ext cx="10751185" cy="20351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（2）涌现能力</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涌现能力是指模型在训练过程中突然展现出之前小模型所没有的、更深层次的复杂特性和能力。当模型的训练数据突破一定规模时，模型能够综合分析和解决更深层次的问题，展现出类似人类的思维和智能。</a:t>
            </a:r>
            <a:r>
              <a:rPr lang="zh-CN" altLang="en-US" sz="1600" dirty="0">
                <a:solidFill>
                  <a:srgbClr val="D0121B"/>
                </a:solidFill>
                <a:ea typeface="微软雅黑" panose="020B0503020204020204" charset="-122"/>
                <a:cs typeface="宋体" panose="02010600030101010101" pitchFamily="2" charset="-122"/>
                <a:sym typeface="Arial" panose="020B0604020202020204" pitchFamily="34" charset="0"/>
              </a:rPr>
              <a:t>这种涌现能力是大模型最显著的特点之一，也是其超越传统模型的关键所在</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38" name="图片 137"/>
          <p:cNvPicPr/>
          <p:nvPr/>
        </p:nvPicPr>
        <p:blipFill>
          <a:blip r:embed="rId7"/>
          <a:stretch>
            <a:fillRect/>
          </a:stretch>
        </p:blipFill>
        <p:spPr>
          <a:xfrm>
            <a:off x="603250" y="3429000"/>
            <a:ext cx="4519930" cy="2542540"/>
          </a:xfrm>
          <a:prstGeom prst="rect">
            <a:avLst/>
          </a:prstGeom>
          <a:noFill/>
          <a:ln w="9525">
            <a:noFill/>
          </a:ln>
        </p:spPr>
      </p:pic>
      <p:pic>
        <p:nvPicPr>
          <p:cNvPr id="139" name="图片 138"/>
          <p:cNvPicPr/>
          <p:nvPr/>
        </p:nvPicPr>
        <p:blipFill>
          <a:blip r:embed="rId8"/>
          <a:srcRect b="29363"/>
          <a:stretch>
            <a:fillRect/>
          </a:stretch>
        </p:blipFill>
        <p:spPr>
          <a:xfrm>
            <a:off x="5485130" y="3429000"/>
            <a:ext cx="5315585" cy="2541905"/>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6</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大模型的特点</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13" name="Text Placeholder 33"/>
          <p:cNvSpPr txBox="1"/>
          <p:nvPr>
            <p:custDataLst>
              <p:tags r:id="rId6"/>
            </p:custDataLst>
          </p:nvPr>
        </p:nvSpPr>
        <p:spPr>
          <a:xfrm>
            <a:off x="422910" y="1506220"/>
            <a:ext cx="7689850" cy="387286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（3）更好的性能和泛化能力</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大模型因其巨大的规模和复杂的结构，展现出更出色的性能和泛化能力。它们在各种任务上都能表现出色，超越了传统的小模型。</a:t>
            </a:r>
            <a:r>
              <a:rPr lang="zh-CN" altLang="en-US" sz="1400" dirty="0">
                <a:solidFill>
                  <a:srgbClr val="D0121B"/>
                </a:solidFill>
                <a:ea typeface="微软雅黑" panose="020B0503020204020204" charset="-122"/>
                <a:cs typeface="宋体" panose="02010600030101010101" pitchFamily="2" charset="-122"/>
                <a:sym typeface="Arial" panose="020B0604020202020204" pitchFamily="34" charset="0"/>
              </a:rPr>
              <a:t>这主要归功于大模型的参数规模和学习能力</a:t>
            </a: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能够更好地理解和模拟现实世界中的复杂现象，从而在各种任务中表现出更高的准确性和效率。它们能够捕捉到数据中的微妙差异和复杂模式，使得在未见过的数据上也能表现优秀，即具有良好的泛化能力</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（4）多任务学习</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大模型的多任务学习特点使其能够同时处理多种不同的任务，并从中学习到更广泛和泛化的语言理解能力。通过多任务学习，大模型可以在不同的NLP（Natural Language Processing）任务中进行训练，例如机器翻译、文本摘要、问答系统等。</a:t>
            </a:r>
            <a:r>
              <a:rPr lang="zh-CN" altLang="en-US" sz="1400" dirty="0">
                <a:solidFill>
                  <a:srgbClr val="D0121B"/>
                </a:solidFill>
                <a:ea typeface="微软雅黑" panose="020B0503020204020204" charset="-122"/>
                <a:cs typeface="宋体" panose="02010600030101010101" pitchFamily="2" charset="-122"/>
                <a:sym typeface="Arial" panose="020B0604020202020204" pitchFamily="34" charset="0"/>
              </a:rPr>
              <a:t>这种多任务学习的方式有助于大模型更好地理解和应用语言的规则和模式</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3" name="http://photo-static-api.fotomore.com/creative/vcg/veer/400/new/VCG41N811699994.jpg?uid=386&amp;timestamp=1711509202&amp;sign=fb6a680424392c38e4303d8e347c93d5" descr="背面商人手触摸科技数字虚拟屏幕上的股票行情图表背景，企业创新理念"/>
          <p:cNvPicPr>
            <a:picLocks noChangeAspect="1"/>
          </p:cNvPicPr>
          <p:nvPr/>
        </p:nvPicPr>
        <p:blipFill>
          <a:blip r:embed="rId7"/>
          <a:stretch>
            <a:fillRect/>
          </a:stretch>
        </p:blipFill>
        <p:spPr>
          <a:xfrm>
            <a:off x="8260715" y="1922780"/>
            <a:ext cx="3432810" cy="1891030"/>
          </a:xfrm>
          <a:prstGeom prst="rect">
            <a:avLst/>
          </a:prstGeom>
        </p:spPr>
      </p:pic>
      <p:pic>
        <p:nvPicPr>
          <p:cNvPr id="4" name="http://photo-static-api.fotomore.com/creative/vcg/400/new/VCG41N852000464.jpg?uid=386&amp;timestamp=1711509202&amp;sign=fb6a680424392c38e4303d8e347c93d5" descr="商人触摸“AI”字的数字展台与金融科技信息图表。高科技的商业理念。"/>
          <p:cNvPicPr>
            <a:picLocks noChangeAspect="1"/>
          </p:cNvPicPr>
          <p:nvPr/>
        </p:nvPicPr>
        <p:blipFill>
          <a:blip r:embed="rId8"/>
          <a:stretch>
            <a:fillRect/>
          </a:stretch>
        </p:blipFill>
        <p:spPr>
          <a:xfrm>
            <a:off x="8260715" y="4100830"/>
            <a:ext cx="3433445" cy="217551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6</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大模型的特点</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13" name="Text Placeholder 33"/>
          <p:cNvSpPr txBox="1"/>
          <p:nvPr>
            <p:custDataLst>
              <p:tags r:id="rId6"/>
            </p:custDataLst>
          </p:nvPr>
        </p:nvSpPr>
        <p:spPr>
          <a:xfrm>
            <a:off x="422910" y="1506220"/>
            <a:ext cx="7689850" cy="451929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a:t>
            </a:r>
            <a:r>
              <a:rPr lang="en-US" altLang="zh-CN" sz="1600" dirty="0">
                <a:solidFill>
                  <a:schemeClr val="tx1"/>
                </a:solidFill>
                <a:ea typeface="微软雅黑" panose="020B0503020204020204" charset="-122"/>
                <a:cs typeface="宋体" panose="02010600030101010101" pitchFamily="2" charset="-122"/>
                <a:sym typeface="Arial" panose="020B0604020202020204" pitchFamily="34" charset="0"/>
              </a:rPr>
              <a:t>5</a:t>
            </a: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）大数据训练</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需要大规模的数据来训练，通常在TB级别甚至PB级别。这是因为大模型拥有数亿甚至数十亿的参数，需要大量的数据来提供足够的信息供模型学习和优化。只有大规模的数据才能让大模型的参数规模发挥优势，提高模型的泛化能力和性能。同时，大数据训练也是保证大模型能够处理复杂任务的关键。通过使用大规模数据，大模型能够更好地理解数据中的复杂模式和关系，从而更好地模拟现实世界中的各种现象</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a:t>
            </a:r>
            <a:r>
              <a:rPr lang="en-US" altLang="zh-CN" sz="1600" dirty="0">
                <a:solidFill>
                  <a:schemeClr val="tx1"/>
                </a:solidFill>
                <a:ea typeface="微软雅黑" panose="020B0503020204020204" charset="-122"/>
                <a:cs typeface="宋体" panose="02010600030101010101" pitchFamily="2" charset="-122"/>
                <a:sym typeface="Arial" panose="020B0604020202020204" pitchFamily="34" charset="0"/>
              </a:rPr>
              <a:t>6</a:t>
            </a: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）强大的计算资源</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大模型需要强大的计算资源来训练和运行。由于模型规模庞大，参数数量众多，计算复杂度极高，因此需要高性能的硬件设备来支持。通常，训练大模型需要使用GPU（Graphics Processing Unit，图形处理器）或TPU（Tensor Processing Unit，张量处理器）等专用加速器来提高计算效率。这些加速器能够并行处理大量的参数和数据，使得大模型的训练和推断速度更快。除了硬件设备，大模型的训练还需要大量的时间。由于模型参数众多，训练过程中需要进行大量的迭代和优化，因此，训练周期可能长达数周甚至数月</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3" name="http://photo-static-api.fotomore.com/creative/vcg/veer/400/new/VCG41N811699994.jpg?uid=386&amp;timestamp=1711509202&amp;sign=fb6a680424392c38e4303d8e347c93d5" descr="背面商人手触摸科技数字虚拟屏幕上的股票行情图表背景，企业创新理念"/>
          <p:cNvPicPr>
            <a:picLocks noChangeAspect="1"/>
          </p:cNvPicPr>
          <p:nvPr/>
        </p:nvPicPr>
        <p:blipFill>
          <a:blip r:embed="rId7"/>
          <a:stretch>
            <a:fillRect/>
          </a:stretch>
        </p:blipFill>
        <p:spPr>
          <a:xfrm>
            <a:off x="8260715" y="1922780"/>
            <a:ext cx="3432810" cy="1891030"/>
          </a:xfrm>
          <a:prstGeom prst="rect">
            <a:avLst/>
          </a:prstGeom>
        </p:spPr>
      </p:pic>
      <p:pic>
        <p:nvPicPr>
          <p:cNvPr id="4" name="http://photo-static-api.fotomore.com/creative/vcg/400/new/VCG41N852000464.jpg?uid=386&amp;timestamp=1711509202&amp;sign=fb6a680424392c38e4303d8e347c93d5" descr="商人触摸“AI”字的数字展台与金融科技信息图表。高科技的商业理念。"/>
          <p:cNvPicPr>
            <a:picLocks noChangeAspect="1"/>
          </p:cNvPicPr>
          <p:nvPr/>
        </p:nvPicPr>
        <p:blipFill>
          <a:blip r:embed="rId8"/>
          <a:stretch>
            <a:fillRect/>
          </a:stretch>
        </p:blipFill>
        <p:spPr>
          <a:xfrm>
            <a:off x="8260715" y="4100830"/>
            <a:ext cx="3433445" cy="217551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6</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大模型的特点</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13" name="Text Placeholder 33"/>
          <p:cNvSpPr txBox="1"/>
          <p:nvPr>
            <p:custDataLst>
              <p:tags r:id="rId6"/>
            </p:custDataLst>
          </p:nvPr>
        </p:nvSpPr>
        <p:spPr>
          <a:xfrm>
            <a:off x="422910" y="1506220"/>
            <a:ext cx="11016615" cy="114998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（7）迁移学习和预训练</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通过在大规模数据上进行预训练，大模型能够学习到丰富的语言知识和模式，从而在各种任务上展现出卓越的性能。迁移学习和预训练有助于大模型更好地适应特定任务</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sp>
        <p:nvSpPr>
          <p:cNvPr id="11" name="直角三角形 10"/>
          <p:cNvSpPr/>
          <p:nvPr>
            <p:custDataLst>
              <p:tags r:id="rId7"/>
            </p:custDataLst>
          </p:nvPr>
        </p:nvSpPr>
        <p:spPr>
          <a:xfrm flipH="1" flipV="1">
            <a:off x="694373" y="3689033"/>
            <a:ext cx="190840" cy="240121"/>
          </a:xfrm>
          <a:prstGeom prst="rtTriangl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圆角 7"/>
          <p:cNvSpPr/>
          <p:nvPr>
            <p:custDataLst>
              <p:tags r:id="rId8"/>
            </p:custDataLst>
          </p:nvPr>
        </p:nvSpPr>
        <p:spPr>
          <a:xfrm>
            <a:off x="852170" y="3462655"/>
            <a:ext cx="4953000" cy="2538730"/>
          </a:xfrm>
          <a:prstGeom prst="roundRect">
            <a:avLst>
              <a:gd name="adj" fmla="val 5234"/>
            </a:avLst>
          </a:prstGeom>
          <a:solidFill>
            <a:srgbClr val="FFFFFF"/>
          </a:solidFill>
          <a:ln>
            <a:solidFill>
              <a:schemeClr val="accent1">
                <a:lumMod val="20000"/>
                <a:lumOff val="8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86147" tIns="671752" rIns="347215" bIns="418526" numCol="1" spcCol="0" rtlCol="0" fromWordArt="0" anchor="ctr" anchorCtr="0" forceAA="0" compatLnSpc="1">
            <a:noAutofit/>
          </a:bodyPr>
          <a:p>
            <a:pPr marL="0" algn="l" rtl="0" eaLnBrk="1" latinLnBrk="0" hangingPunct="1">
              <a:lnSpc>
                <a:spcPct val="150000"/>
              </a:lnSpc>
              <a:spcBef>
                <a:spcPts val="0"/>
              </a:spcBef>
              <a:spcAft>
                <a:spcPts val="0"/>
              </a:spcAft>
            </a:pPr>
            <a:r>
              <a:rPr lang="zh-CN" altLang="en-US" sz="1400" kern="0" dirty="0">
                <a:ln>
                  <a:noFill/>
                  <a:prstDash val="sysDot"/>
                </a:ln>
                <a:solidFill>
                  <a:srgbClr val="292929"/>
                </a:solidFill>
                <a:latin typeface="+mn-ea"/>
                <a:sym typeface="+mn-ea"/>
              </a:rPr>
              <a:t>在大规模数据上进行预训练后，大模型可以在特定任务的数据上进行微调，从而更好地适应目标任务的特性和要求。这种微调过程可以</a:t>
            </a:r>
            <a:r>
              <a:rPr lang="zh-CN" altLang="en-US" sz="1400" kern="0" dirty="0">
                <a:ln>
                  <a:noFill/>
                  <a:prstDash val="sysDot"/>
                </a:ln>
                <a:solidFill>
                  <a:srgbClr val="D0121B"/>
                </a:solidFill>
                <a:latin typeface="+mn-ea"/>
                <a:sym typeface="+mn-ea"/>
              </a:rPr>
              <a:t>帮助大模型更好地理解和处理目标任务的特定问题，进一步提高模型的性能</a:t>
            </a:r>
            <a:endParaRPr lang="zh-CN" altLang="en-US" sz="1400" kern="0" dirty="0">
              <a:ln>
                <a:noFill/>
                <a:prstDash val="sysDot"/>
              </a:ln>
              <a:solidFill>
                <a:srgbClr val="292929"/>
              </a:solidFill>
              <a:latin typeface="+mn-ea"/>
              <a:sym typeface="+mn-ea"/>
            </a:endParaRPr>
          </a:p>
        </p:txBody>
      </p:sp>
      <p:sp>
        <p:nvSpPr>
          <p:cNvPr id="5" name="矩形: 单圆角 12"/>
          <p:cNvSpPr/>
          <p:nvPr>
            <p:custDataLst>
              <p:tags r:id="rId9"/>
            </p:custDataLst>
          </p:nvPr>
        </p:nvSpPr>
        <p:spPr>
          <a:xfrm>
            <a:off x="694373" y="2919413"/>
            <a:ext cx="4662073" cy="772067"/>
          </a:xfrm>
          <a:prstGeom prst="round1Rect">
            <a:avLst/>
          </a:prstGeom>
          <a:gradFill flip="none" rotWithShape="1">
            <a:gsLst>
              <a:gs pos="100000">
                <a:schemeClr val="accent1"/>
              </a:gs>
              <a:gs pos="0">
                <a:schemeClr val="accent1">
                  <a:lumMod val="70000"/>
                  <a:lumOff val="30000"/>
                  <a:alpha val="100000"/>
                </a:schemeClr>
              </a:gs>
            </a:gsLst>
            <a:lin ang="0" scaled="1"/>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p>
            <a:pPr indent="452755" algn="ctr"/>
            <a:r>
              <a:rPr lang="zh-CN" altLang="en-US" sz="2000" b="1" spc="300" dirty="0">
                <a:solidFill>
                  <a:schemeClr val="lt1">
                    <a:lumMod val="100000"/>
                  </a:schemeClr>
                </a:solidFill>
                <a:latin typeface="微软雅黑" panose="020B0503020204020204" charset="-122"/>
                <a:ea typeface="微软雅黑" panose="020B0503020204020204" charset="-122"/>
              </a:rPr>
              <a:t>在特定任务的数据上进行微调</a:t>
            </a:r>
            <a:endParaRPr lang="zh-CN" altLang="en-US" sz="2000" b="1" spc="300" dirty="0">
              <a:solidFill>
                <a:schemeClr val="lt1">
                  <a:lumMod val="100000"/>
                </a:schemeClr>
              </a:solidFill>
              <a:latin typeface="微软雅黑" panose="020B0503020204020204" charset="-122"/>
              <a:ea typeface="微软雅黑" panose="020B0503020204020204" charset="-122"/>
            </a:endParaRPr>
          </a:p>
        </p:txBody>
      </p:sp>
      <p:sp>
        <p:nvSpPr>
          <p:cNvPr id="6" name="直角三角形 5"/>
          <p:cNvSpPr/>
          <p:nvPr>
            <p:custDataLst>
              <p:tags r:id="rId10"/>
            </p:custDataLst>
          </p:nvPr>
        </p:nvSpPr>
        <p:spPr>
          <a:xfrm flipH="1" flipV="1">
            <a:off x="6387783" y="3678238"/>
            <a:ext cx="190840" cy="240121"/>
          </a:xfrm>
          <a:prstGeom prst="rtTriangl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圆角 6"/>
          <p:cNvSpPr/>
          <p:nvPr>
            <p:custDataLst>
              <p:tags r:id="rId11"/>
            </p:custDataLst>
          </p:nvPr>
        </p:nvSpPr>
        <p:spPr>
          <a:xfrm>
            <a:off x="6545580" y="3452495"/>
            <a:ext cx="4953000" cy="2538730"/>
          </a:xfrm>
          <a:prstGeom prst="roundRect">
            <a:avLst>
              <a:gd name="adj" fmla="val 5234"/>
            </a:avLst>
          </a:prstGeom>
          <a:solidFill>
            <a:srgbClr val="FFFFFF"/>
          </a:solidFill>
          <a:ln>
            <a:solidFill>
              <a:schemeClr val="accent1">
                <a:lumMod val="20000"/>
                <a:lumOff val="8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86147" tIns="671752" rIns="347215" bIns="418526" numCol="1" spcCol="0" rtlCol="0" fromWordArt="0" anchor="ctr" anchorCtr="0" forceAA="0" compatLnSpc="1">
            <a:noAutofit/>
          </a:bodyPr>
          <a:p>
            <a:pPr marL="0" algn="l" rtl="0" eaLnBrk="1" latinLnBrk="0" hangingPunct="1">
              <a:lnSpc>
                <a:spcPct val="150000"/>
              </a:lnSpc>
              <a:spcBef>
                <a:spcPts val="0"/>
              </a:spcBef>
              <a:spcAft>
                <a:spcPts val="0"/>
              </a:spcAft>
            </a:pPr>
            <a:r>
              <a:rPr lang="zh-CN" altLang="en-US" sz="1400" kern="0" dirty="0">
                <a:ln>
                  <a:noFill/>
                  <a:prstDash val="sysDot"/>
                </a:ln>
                <a:solidFill>
                  <a:srgbClr val="292929"/>
                </a:solidFill>
                <a:latin typeface="+mn-ea"/>
                <a:sym typeface="+mn-ea"/>
              </a:rPr>
              <a:t>迁移学习和预训练也有助于大模型实现跨领域的应用。通过在多个领域的数据上进行预训练，大模型可以学习到不同领域的知识和模式，并在不同领域中进行应用。这种跨领域的应用能力，</a:t>
            </a:r>
            <a:r>
              <a:rPr lang="zh-CN" altLang="en-US" sz="1400" kern="0" dirty="0">
                <a:ln>
                  <a:noFill/>
                  <a:prstDash val="sysDot"/>
                </a:ln>
                <a:solidFill>
                  <a:srgbClr val="D0121B"/>
                </a:solidFill>
                <a:latin typeface="+mn-ea"/>
                <a:sym typeface="+mn-ea"/>
              </a:rPr>
              <a:t>有助于大模型更好地服务于实际需求，推动人工智能技术的创新和发展</a:t>
            </a:r>
            <a:endParaRPr lang="zh-CN" altLang="en-US" sz="1400" kern="0" dirty="0">
              <a:ln>
                <a:noFill/>
                <a:prstDash val="sysDot"/>
              </a:ln>
              <a:solidFill>
                <a:srgbClr val="292929"/>
              </a:solidFill>
              <a:latin typeface="+mn-ea"/>
              <a:sym typeface="+mn-ea"/>
            </a:endParaRPr>
          </a:p>
        </p:txBody>
      </p:sp>
      <p:sp>
        <p:nvSpPr>
          <p:cNvPr id="9" name="矩形: 单圆角 8"/>
          <p:cNvSpPr/>
          <p:nvPr>
            <p:custDataLst>
              <p:tags r:id="rId12"/>
            </p:custDataLst>
          </p:nvPr>
        </p:nvSpPr>
        <p:spPr>
          <a:xfrm>
            <a:off x="6387783" y="2908618"/>
            <a:ext cx="4662073" cy="772067"/>
          </a:xfrm>
          <a:prstGeom prst="round1Rect">
            <a:avLst/>
          </a:prstGeom>
          <a:gradFill flip="none" rotWithShape="1">
            <a:gsLst>
              <a:gs pos="100000">
                <a:schemeClr val="accent1"/>
              </a:gs>
              <a:gs pos="0">
                <a:schemeClr val="accent1">
                  <a:lumMod val="70000"/>
                  <a:lumOff val="30000"/>
                  <a:alpha val="100000"/>
                </a:schemeClr>
              </a:gs>
            </a:gsLst>
            <a:lin ang="0" scaled="1"/>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p>
            <a:pPr indent="452755" algn="ctr"/>
            <a:r>
              <a:rPr lang="zh-CN" altLang="en-US" sz="2000" b="1" spc="300" dirty="0">
                <a:solidFill>
                  <a:schemeClr val="lt1">
                    <a:lumMod val="100000"/>
                  </a:schemeClr>
                </a:solidFill>
                <a:latin typeface="微软雅黑" panose="020B0503020204020204" charset="-122"/>
                <a:ea typeface="微软雅黑" panose="020B0503020204020204" charset="-122"/>
              </a:rPr>
              <a:t>跨领域的应用能力</a:t>
            </a:r>
            <a:endParaRPr lang="zh-CN" altLang="en-US" sz="2000" b="1" spc="300" dirty="0">
              <a:solidFill>
                <a:schemeClr val="lt1">
                  <a:lumMod val="100000"/>
                </a:schemeClr>
              </a:solidFill>
              <a:latin typeface="微软雅黑" panose="020B0503020204020204" charset="-122"/>
              <a:ea typeface="微软雅黑" panose="020B050302020402020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 name="图片 101"/>
          <p:cNvPicPr/>
          <p:nvPr/>
        </p:nvPicPr>
        <p:blipFill>
          <a:blip r:embed="rId1"/>
          <a:srcRect r="7982"/>
          <a:stretch>
            <a:fillRect/>
          </a:stretch>
        </p:blipFill>
        <p:spPr>
          <a:xfrm>
            <a:off x="2811780" y="3237865"/>
            <a:ext cx="6383020" cy="3063875"/>
          </a:xfrm>
          <a:prstGeom prst="rect">
            <a:avLst/>
          </a:prstGeom>
          <a:noFill/>
          <a:ln w="9525">
            <a:noFill/>
          </a:ln>
        </p:spPr>
      </p:pic>
      <p:grpSp>
        <p:nvGrpSpPr>
          <p:cNvPr id="31" name="组合 30"/>
          <p:cNvGrpSpPr/>
          <p:nvPr/>
        </p:nvGrpSpPr>
        <p:grpSpPr>
          <a:xfrm>
            <a:off x="1097915" y="230505"/>
            <a:ext cx="9410065" cy="958215"/>
            <a:chOff x="983884" y="1682895"/>
            <a:chExt cx="9410065" cy="944746"/>
          </a:xfrm>
        </p:grpSpPr>
        <p:sp>
          <p:nvSpPr>
            <p:cNvPr id="30" name="椭圆 29"/>
            <p:cNvSpPr/>
            <p:nvPr>
              <p:custDataLst>
                <p:tags r:id="rId2"/>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3"/>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6</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大模型的特点</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4"/>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5"/>
            </p:custDataLst>
          </p:nvPr>
        </p:nvPicPr>
        <p:blipFill>
          <a:blip r:embed="rId6"/>
          <a:srcRect l="213" r="213"/>
          <a:stretch>
            <a:fillRect/>
          </a:stretch>
        </p:blipFill>
        <p:spPr>
          <a:xfrm>
            <a:off x="207645" y="421005"/>
            <a:ext cx="890270" cy="893445"/>
          </a:xfrm>
          <a:prstGeom prst="rect">
            <a:avLst/>
          </a:prstGeom>
          <a:noFill/>
          <a:ln w="9525">
            <a:noFill/>
          </a:ln>
        </p:spPr>
      </p:pic>
      <p:sp>
        <p:nvSpPr>
          <p:cNvPr id="13" name="Text Placeholder 33"/>
          <p:cNvSpPr txBox="1"/>
          <p:nvPr>
            <p:custDataLst>
              <p:tags r:id="rId7"/>
            </p:custDataLst>
          </p:nvPr>
        </p:nvSpPr>
        <p:spPr>
          <a:xfrm>
            <a:off x="422910" y="1506220"/>
            <a:ext cx="11016615" cy="14732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（8）自监督学习</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自监督学习利用大规模未标记数据进行训练，通过从数据中挖掘内在的规律和模式，使模型能够自动地理解和预测数据中的信息。在大规模的未标记数据中，大模型通过预测输入数据的标签或下一个时刻的状态来进行训练。这种训练方式使得大模型能够从大量的数据中自动地学习到语言的内在结构和模式，而不需要人工标注和干预</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6</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大模型的特点</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13" name="Text Placeholder 33"/>
          <p:cNvSpPr txBox="1"/>
          <p:nvPr>
            <p:custDataLst>
              <p:tags r:id="rId6"/>
            </p:custDataLst>
          </p:nvPr>
        </p:nvSpPr>
        <p:spPr>
          <a:xfrm>
            <a:off x="422910" y="1506220"/>
            <a:ext cx="11016615" cy="155892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（9）领域知识融合</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大模型通过领域知识融合，能够将不同领域的数据和知识融合在一起，从而更好地模拟现实世界中的复杂现象</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领域知识融合使得大模型能够从多个领域中学习到广泛的知识和模式，并将这些知识和模式整合到统一的框架中</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04" name="图片 103"/>
          <p:cNvPicPr/>
          <p:nvPr/>
        </p:nvPicPr>
        <p:blipFill>
          <a:blip r:embed="rId7"/>
          <a:stretch>
            <a:fillRect/>
          </a:stretch>
        </p:blipFill>
        <p:spPr>
          <a:xfrm>
            <a:off x="1316990" y="3388360"/>
            <a:ext cx="3680460" cy="2745740"/>
          </a:xfrm>
          <a:prstGeom prst="rect">
            <a:avLst/>
          </a:prstGeom>
          <a:noFill/>
          <a:ln w="9525">
            <a:noFill/>
          </a:ln>
          <a:effectLst>
            <a:reflection blurRad="6350" stA="52000" endA="300" endPos="35000" dir="5400000" sy="-100000" algn="bl" rotWithShape="0"/>
          </a:effectLst>
        </p:spPr>
      </p:pic>
      <p:pic>
        <p:nvPicPr>
          <p:cNvPr id="105" name="图片 104"/>
          <p:cNvPicPr/>
          <p:nvPr/>
        </p:nvPicPr>
        <p:blipFill>
          <a:blip r:embed="rId8"/>
          <a:stretch>
            <a:fillRect/>
          </a:stretch>
        </p:blipFill>
        <p:spPr>
          <a:xfrm>
            <a:off x="5382260" y="3388360"/>
            <a:ext cx="5492750" cy="2746375"/>
          </a:xfrm>
          <a:prstGeom prst="rect">
            <a:avLst/>
          </a:prstGeom>
          <a:noFill/>
          <a:ln w="9525">
            <a:noFill/>
          </a:ln>
          <a:effectLst>
            <a:reflection blurRad="6350" stA="52000" endA="300" endPos="35000" dir="5400000" sy="-100000" algn="bl" rotWithShape="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6</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大模型的特点</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13" name="Text Placeholder 33"/>
          <p:cNvSpPr txBox="1"/>
          <p:nvPr>
            <p:custDataLst>
              <p:tags r:id="rId6"/>
            </p:custDataLst>
          </p:nvPr>
        </p:nvSpPr>
        <p:spPr>
          <a:xfrm>
            <a:off x="422910" y="1506220"/>
            <a:ext cx="11016615" cy="14732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（10）自动化和效率</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algn="l">
              <a:lnSpc>
                <a:spcPct val="150000"/>
              </a:lnSpc>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在应用中展现出高度的自动化和效率。由于大模型具有强大的表达能力和学习能力，它可以自动化许多复杂的任务，大大提高工作效率。大模型通过预训练和微调过程，能够自动地适应特定任务，而不需要过多的手工调整和干预。这使得大模型能够快速地应用于各种实际场景，并且自动地处理复杂的任务，如自动编程、自动翻译、自动摘要等</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06" name="图片 105"/>
          <p:cNvPicPr/>
          <p:nvPr/>
        </p:nvPicPr>
        <p:blipFill>
          <a:blip r:embed="rId7"/>
          <a:srcRect b="3156"/>
          <a:stretch>
            <a:fillRect/>
          </a:stretch>
        </p:blipFill>
        <p:spPr>
          <a:xfrm>
            <a:off x="521335" y="3436620"/>
            <a:ext cx="5574030" cy="2698750"/>
          </a:xfrm>
          <a:prstGeom prst="rect">
            <a:avLst/>
          </a:prstGeom>
          <a:noFill/>
          <a:ln w="9525">
            <a:noFill/>
          </a:ln>
          <a:effectLst>
            <a:reflection blurRad="6350" stA="52000" endA="300" endPos="35000" dir="5400000" sy="-100000" algn="bl" rotWithShape="0"/>
          </a:effectLst>
        </p:spPr>
      </p:pic>
      <p:pic>
        <p:nvPicPr>
          <p:cNvPr id="107" name="图片 106"/>
          <p:cNvPicPr/>
          <p:nvPr/>
        </p:nvPicPr>
        <p:blipFill>
          <a:blip r:embed="rId8"/>
          <a:stretch>
            <a:fillRect/>
          </a:stretch>
        </p:blipFill>
        <p:spPr>
          <a:xfrm>
            <a:off x="6226810" y="3436620"/>
            <a:ext cx="5397500" cy="2699385"/>
          </a:xfrm>
          <a:prstGeom prst="rect">
            <a:avLst/>
          </a:prstGeom>
          <a:noFill/>
          <a:ln w="9525">
            <a:noFill/>
          </a:ln>
          <a:effectLst>
            <a:reflection blurRad="6350" stA="52000" endA="300" endPos="35000" dir="5400000" sy="-100000" algn="bl" rotWithShape="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3336179"/>
            <a:ext cx="3281680"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3</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7</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 大模型的分类</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413185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7</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大模型的分类</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16" name="组合 15"/>
          <p:cNvGrpSpPr/>
          <p:nvPr>
            <p:custDataLst>
              <p:tags r:id="rId6"/>
            </p:custDataLst>
          </p:nvPr>
        </p:nvGrpSpPr>
        <p:grpSpPr>
          <a:xfrm>
            <a:off x="695643" y="1788795"/>
            <a:ext cx="10800715" cy="4277995"/>
            <a:chOff x="1241" y="3507"/>
            <a:chExt cx="17009" cy="6737"/>
          </a:xfrm>
        </p:grpSpPr>
        <p:sp>
          <p:nvSpPr>
            <p:cNvPr id="4" name="矩形 3"/>
            <p:cNvSpPr/>
            <p:nvPr>
              <p:custDataLst>
                <p:tags r:id="rId7"/>
              </p:custDataLst>
            </p:nvPr>
          </p:nvSpPr>
          <p:spPr>
            <a:xfrm>
              <a:off x="1243" y="6944"/>
              <a:ext cx="5162" cy="820"/>
            </a:xfrm>
            <a:prstGeom prst="rect">
              <a:avLst/>
            </a:prstGeom>
            <a:noFill/>
          </p:spPr>
          <p:txBody>
            <a:bodyPr wrap="square" lIns="0" tIns="0" rIns="0" bIns="0" rtlCol="0" anchor="ctr" anchorCtr="0">
              <a:noAutofit/>
            </a:bodyPr>
            <a:p>
              <a:pPr algn="ctr">
                <a:spcBef>
                  <a:spcPct val="0"/>
                </a:spcBef>
                <a:spcAft>
                  <a:spcPct val="0"/>
                </a:spcAft>
              </a:pPr>
              <a:r>
                <a:rPr lang="zh-CN" altLang="en-US" sz="1600" b="1">
                  <a:solidFill>
                    <a:srgbClr val="0059B2"/>
                  </a:solidFill>
                  <a:latin typeface="微软雅黑" panose="020B0503020204020204" charset="-122"/>
                  <a:ea typeface="微软雅黑" panose="020B0503020204020204" charset="-122"/>
                  <a:cs typeface="微软雅黑" panose="020B0503020204020204" charset="-122"/>
                  <a:sym typeface="+mn-ea"/>
                </a:rPr>
                <a:t>语言大模型</a:t>
              </a:r>
              <a:endParaRPr lang="zh-CN" altLang="en-US" sz="1600" b="1">
                <a:solidFill>
                  <a:srgbClr val="0059B2"/>
                </a:solidFill>
                <a:latin typeface="微软雅黑" panose="020B0503020204020204" charset="-122"/>
                <a:ea typeface="微软雅黑" panose="020B0503020204020204" charset="-122"/>
                <a:cs typeface="微软雅黑" panose="020B0503020204020204" charset="-122"/>
                <a:sym typeface="+mn-ea"/>
              </a:endParaRPr>
            </a:p>
          </p:txBody>
        </p:sp>
        <p:sp>
          <p:nvSpPr>
            <p:cNvPr id="18" name="矩形 17"/>
            <p:cNvSpPr/>
            <p:nvPr>
              <p:custDataLst>
                <p:tags r:id="rId8"/>
              </p:custDataLst>
            </p:nvPr>
          </p:nvSpPr>
          <p:spPr>
            <a:xfrm>
              <a:off x="7161" y="6944"/>
              <a:ext cx="5168" cy="820"/>
            </a:xfrm>
            <a:prstGeom prst="rect">
              <a:avLst/>
            </a:prstGeom>
            <a:noFill/>
          </p:spPr>
          <p:txBody>
            <a:bodyPr wrap="square" lIns="0" tIns="0" rIns="0" bIns="0" rtlCol="0" anchor="ctr" anchorCtr="0">
              <a:noAutofit/>
            </a:bodyPr>
            <a:p>
              <a:pPr algn="ctr">
                <a:spcBef>
                  <a:spcPct val="0"/>
                </a:spcBef>
                <a:spcAft>
                  <a:spcPct val="0"/>
                </a:spcAft>
              </a:pPr>
              <a:r>
                <a:rPr lang="zh-CN" altLang="en-US" sz="1600" b="1">
                  <a:solidFill>
                    <a:srgbClr val="0059B2"/>
                  </a:solidFill>
                  <a:latin typeface="微软雅黑" panose="020B0503020204020204" charset="-122"/>
                  <a:ea typeface="微软雅黑" panose="020B0503020204020204" charset="-122"/>
                  <a:cs typeface="微软雅黑" panose="020B0503020204020204" charset="-122"/>
                  <a:sym typeface="+mn-ea"/>
                </a:rPr>
                <a:t>视觉大模型</a:t>
              </a:r>
              <a:endParaRPr lang="zh-CN" altLang="en-US" sz="1600" b="1">
                <a:solidFill>
                  <a:srgbClr val="0059B2"/>
                </a:solidFill>
                <a:latin typeface="微软雅黑" panose="020B0503020204020204" charset="-122"/>
                <a:ea typeface="微软雅黑" panose="020B0503020204020204" charset="-122"/>
                <a:cs typeface="微软雅黑" panose="020B0503020204020204" charset="-122"/>
                <a:sym typeface="+mn-ea"/>
              </a:endParaRPr>
            </a:p>
          </p:txBody>
        </p:sp>
        <p:sp>
          <p:nvSpPr>
            <p:cNvPr id="20" name="矩形 19"/>
            <p:cNvSpPr/>
            <p:nvPr>
              <p:custDataLst>
                <p:tags r:id="rId9"/>
              </p:custDataLst>
            </p:nvPr>
          </p:nvSpPr>
          <p:spPr>
            <a:xfrm>
              <a:off x="13084" y="6944"/>
              <a:ext cx="5166" cy="820"/>
            </a:xfrm>
            <a:prstGeom prst="rect">
              <a:avLst/>
            </a:prstGeom>
            <a:noFill/>
          </p:spPr>
          <p:txBody>
            <a:bodyPr wrap="square" lIns="0" tIns="0" rIns="0" bIns="0" rtlCol="0" anchor="ctr" anchorCtr="0">
              <a:noAutofit/>
            </a:bodyPr>
            <a:p>
              <a:pPr algn="ctr">
                <a:spcBef>
                  <a:spcPct val="0"/>
                </a:spcBef>
                <a:spcAft>
                  <a:spcPct val="0"/>
                </a:spcAft>
              </a:pPr>
              <a:r>
                <a:rPr lang="zh-CN" altLang="en-US" sz="1600" b="1">
                  <a:solidFill>
                    <a:srgbClr val="0059B2"/>
                  </a:solidFill>
                  <a:latin typeface="微软雅黑" panose="020B0503020204020204" charset="-122"/>
                  <a:ea typeface="微软雅黑" panose="020B0503020204020204" charset="-122"/>
                  <a:cs typeface="微软雅黑" panose="020B0503020204020204" charset="-122"/>
                  <a:sym typeface="+mn-ea"/>
                </a:rPr>
                <a:t>多模态大模型</a:t>
              </a:r>
              <a:endParaRPr lang="zh-CN" altLang="en-US" sz="1600" b="1">
                <a:solidFill>
                  <a:srgbClr val="0059B2"/>
                </a:solidFill>
                <a:latin typeface="微软雅黑" panose="020B0503020204020204" charset="-122"/>
                <a:ea typeface="微软雅黑" panose="020B0503020204020204" charset="-122"/>
                <a:cs typeface="微软雅黑" panose="020B0503020204020204" charset="-122"/>
                <a:sym typeface="+mn-ea"/>
              </a:endParaRPr>
            </a:p>
          </p:txBody>
        </p:sp>
        <p:grpSp>
          <p:nvGrpSpPr>
            <p:cNvPr id="15" name="组合 14"/>
            <p:cNvGrpSpPr/>
            <p:nvPr>
              <p:custDataLst>
                <p:tags r:id="rId10"/>
              </p:custDataLst>
            </p:nvPr>
          </p:nvGrpSpPr>
          <p:grpSpPr>
            <a:xfrm>
              <a:off x="1243" y="7632"/>
              <a:ext cx="16952" cy="2612"/>
              <a:chOff x="1243" y="8065"/>
              <a:chExt cx="16952" cy="2612"/>
            </a:xfrm>
          </p:grpSpPr>
          <p:sp>
            <p:nvSpPr>
              <p:cNvPr id="8" name="矩形 7"/>
              <p:cNvSpPr/>
              <p:nvPr>
                <p:custDataLst>
                  <p:tags r:id="rId11"/>
                </p:custDataLst>
              </p:nvPr>
            </p:nvSpPr>
            <p:spPr>
              <a:xfrm>
                <a:off x="1243" y="8366"/>
                <a:ext cx="5162" cy="2311"/>
              </a:xfrm>
              <a:prstGeom prst="rect">
                <a:avLst/>
              </a:prstGeom>
              <a:noFill/>
            </p:spPr>
            <p:txBody>
              <a:bodyPr wrap="square" lIns="0" tIns="0" rIns="0" bIns="0" rtlCol="0" anchor="t" anchorCtr="0">
                <a:noAutofit/>
              </a:bodyPr>
              <a:p>
                <a:pPr algn="just">
                  <a:lnSpc>
                    <a:spcPct val="130000"/>
                  </a:lnSpc>
                  <a:spcBef>
                    <a:spcPct val="0"/>
                  </a:spcBef>
                  <a:spcAft>
                    <a:spcPct val="0"/>
                  </a:spcAft>
                </a:pPr>
                <a:r>
                  <a:rPr lang="zh-CN" altLang="en-US" sz="1200" b="1">
                    <a:solidFill>
                      <a:schemeClr val="tx1">
                        <a:lumMod val="85000"/>
                        <a:lumOff val="15000"/>
                      </a:schemeClr>
                    </a:solidFill>
                    <a:latin typeface="+mn-ea"/>
                    <a:cs typeface="+mn-ea"/>
                    <a:sym typeface="+mn-ea"/>
                  </a:rPr>
                  <a:t>是指在自然语言处理（Natural Language Processing，NLP）领域中的一类大模型，通常用于处理文本数据和理解自然语言。这类大模型的主要特点是它们在大规模语料库上进行了训练，以学习自然语言的各种语法、语义和语境规则。代表性产品包括GPT系列（OpenAI）、Bard（Google）、</a:t>
                </a:r>
                <a:r>
                  <a:rPr lang="en-US" altLang="zh-CN" sz="1200" b="1">
                    <a:solidFill>
                      <a:schemeClr val="tx1">
                        <a:lumMod val="85000"/>
                        <a:lumOff val="15000"/>
                      </a:schemeClr>
                    </a:solidFill>
                    <a:latin typeface="+mn-ea"/>
                    <a:cs typeface="+mn-ea"/>
                    <a:sym typeface="+mn-ea"/>
                  </a:rPr>
                  <a:t>DeepSeek</a:t>
                </a:r>
                <a:r>
                  <a:rPr lang="zh-CN" altLang="en-US" sz="1200" b="1">
                    <a:solidFill>
                      <a:schemeClr val="tx1">
                        <a:lumMod val="85000"/>
                        <a:lumOff val="15000"/>
                      </a:schemeClr>
                    </a:solidFill>
                    <a:latin typeface="+mn-ea"/>
                    <a:cs typeface="+mn-ea"/>
                    <a:sym typeface="+mn-ea"/>
                  </a:rPr>
                  <a:t>、文心一言（百度）等</a:t>
                </a:r>
                <a:endParaRPr lang="zh-CN" altLang="en-US" sz="1200" b="1">
                  <a:solidFill>
                    <a:schemeClr val="tx1">
                      <a:lumMod val="85000"/>
                      <a:lumOff val="15000"/>
                    </a:schemeClr>
                  </a:solidFill>
                  <a:latin typeface="+mn-ea"/>
                  <a:cs typeface="+mn-ea"/>
                  <a:sym typeface="+mn-ea"/>
                </a:endParaRPr>
              </a:p>
            </p:txBody>
          </p:sp>
          <p:sp>
            <p:nvSpPr>
              <p:cNvPr id="5" name="矩形 4"/>
              <p:cNvSpPr/>
              <p:nvPr>
                <p:custDataLst>
                  <p:tags r:id="rId12"/>
                </p:custDataLst>
              </p:nvPr>
            </p:nvSpPr>
            <p:spPr>
              <a:xfrm>
                <a:off x="7162" y="8366"/>
                <a:ext cx="5166" cy="2311"/>
              </a:xfrm>
              <a:prstGeom prst="rect">
                <a:avLst/>
              </a:prstGeom>
              <a:noFill/>
            </p:spPr>
            <p:txBody>
              <a:bodyPr wrap="square" lIns="0" tIns="0" rIns="0" bIns="0" rtlCol="0" anchor="t" anchorCtr="0">
                <a:noAutofit/>
              </a:bodyPr>
              <a:p>
                <a:pPr algn="just">
                  <a:lnSpc>
                    <a:spcPct val="130000"/>
                  </a:lnSpc>
                  <a:spcBef>
                    <a:spcPct val="0"/>
                  </a:spcBef>
                  <a:spcAft>
                    <a:spcPct val="0"/>
                  </a:spcAft>
                </a:pPr>
                <a:r>
                  <a:rPr lang="zh-CN" altLang="en-US" sz="1200" b="1">
                    <a:solidFill>
                      <a:schemeClr val="tx1">
                        <a:lumMod val="85000"/>
                        <a:lumOff val="15000"/>
                      </a:schemeClr>
                    </a:solidFill>
                    <a:latin typeface="+mn-ea"/>
                    <a:cs typeface="+mn-ea"/>
                    <a:sym typeface="+mn-ea"/>
                  </a:rPr>
                  <a:t>是指在计算机视觉（Computer Vision，CV）领域中使用的大模型，通常用于图像处理和分析。这类模型通过在大规模图像数据上进行训练，可以实现各种视觉任务，如图像分类、目标检测、图像分割、姿态估计、人脸识别等。代表性产品包括VIT系列（Google）、文心UFO、华为盘古CV、INTERN（商汤）等</a:t>
                </a:r>
                <a:endParaRPr lang="zh-CN" altLang="en-US" sz="1200" b="1">
                  <a:solidFill>
                    <a:schemeClr val="tx1">
                      <a:lumMod val="85000"/>
                      <a:lumOff val="15000"/>
                    </a:schemeClr>
                  </a:solidFill>
                  <a:latin typeface="+mn-ea"/>
                  <a:cs typeface="+mn-ea"/>
                  <a:sym typeface="+mn-ea"/>
                </a:endParaRPr>
              </a:p>
            </p:txBody>
          </p:sp>
          <p:sp>
            <p:nvSpPr>
              <p:cNvPr id="19" name="矩形 18"/>
              <p:cNvSpPr/>
              <p:nvPr>
                <p:custDataLst>
                  <p:tags r:id="rId13"/>
                </p:custDataLst>
              </p:nvPr>
            </p:nvSpPr>
            <p:spPr>
              <a:xfrm>
                <a:off x="13028" y="8366"/>
                <a:ext cx="5167" cy="2311"/>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200" b="1">
                    <a:solidFill>
                      <a:schemeClr val="tx1">
                        <a:lumMod val="85000"/>
                        <a:lumOff val="15000"/>
                      </a:schemeClr>
                    </a:solidFill>
                    <a:latin typeface="+mn-ea"/>
                    <a:cs typeface="+mn-ea"/>
                    <a:sym typeface="+mn-ea"/>
                  </a:rPr>
                  <a:t>是指能够处理多种不同类型数据的大模型，例如文本、图像、音频等多模态数据。这类模型结合了NLP和CV的能力，以实现对多模态信息的综合理解和分析，从而能够更全面地理解和处理复杂的数据。代表性产品包括DingoDB多模向量数据库（九章云极DataCanvas）、DALL-E(OpenAI)、悟空画画（华为）、midjourney等</a:t>
                </a:r>
                <a:endParaRPr lang="zh-CN" altLang="en-US" sz="1200" b="1">
                  <a:solidFill>
                    <a:schemeClr val="tx1">
                      <a:lumMod val="85000"/>
                      <a:lumOff val="15000"/>
                    </a:schemeClr>
                  </a:solidFill>
                  <a:latin typeface="+mn-ea"/>
                  <a:cs typeface="+mn-ea"/>
                  <a:sym typeface="+mn-ea"/>
                </a:endParaRPr>
              </a:p>
            </p:txBody>
          </p:sp>
          <p:cxnSp>
            <p:nvCxnSpPr>
              <p:cNvPr id="6" name="直接连接符 5"/>
              <p:cNvCxnSpPr/>
              <p:nvPr>
                <p:custDataLst>
                  <p:tags r:id="rId14"/>
                </p:custDataLst>
              </p:nvPr>
            </p:nvCxnSpPr>
            <p:spPr>
              <a:xfrm>
                <a:off x="3395" y="8065"/>
                <a:ext cx="858"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15"/>
                </p:custDataLst>
              </p:nvPr>
            </p:nvCxnSpPr>
            <p:spPr>
              <a:xfrm>
                <a:off x="9316" y="8065"/>
                <a:ext cx="858"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6"/>
                </p:custDataLst>
              </p:nvPr>
            </p:nvCxnSpPr>
            <p:spPr>
              <a:xfrm>
                <a:off x="15238" y="8065"/>
                <a:ext cx="858" cy="0"/>
              </a:xfrm>
              <a:prstGeom prst="line">
                <a:avLst/>
              </a:prstGeom>
              <a:ln w="15875"/>
            </p:spPr>
            <p:style>
              <a:lnRef idx="1">
                <a:schemeClr val="accent1"/>
              </a:lnRef>
              <a:fillRef idx="0">
                <a:schemeClr val="accent1"/>
              </a:fillRef>
              <a:effectRef idx="0">
                <a:schemeClr val="accent1"/>
              </a:effectRef>
              <a:fontRef idx="minor">
                <a:schemeClr val="tx1"/>
              </a:fontRef>
            </p:style>
          </p:cxnSp>
        </p:grpSp>
        <p:pic>
          <p:nvPicPr>
            <p:cNvPr id="10" name="图片 9" descr="C:/桌面/工作/两万页！我的钱！我来了！/963a32a678f24df0b3c2f3ef2974df25.png963a32a678f24df0b3c2f3ef2974df25"/>
            <p:cNvPicPr>
              <a:picLocks noChangeAspect="1"/>
            </p:cNvPicPr>
            <p:nvPr>
              <p:custDataLst>
                <p:tags r:id="rId17"/>
              </p:custDataLst>
            </p:nvPr>
          </p:nvPicPr>
          <p:blipFill rotWithShape="1">
            <a:blip r:embed="rId18"/>
            <a:srcRect t="3790" b="3817"/>
            <a:stretch>
              <a:fillRect/>
            </a:stretch>
          </p:blipFill>
          <p:spPr>
            <a:xfrm>
              <a:off x="13084" y="3507"/>
              <a:ext cx="5166" cy="3443"/>
            </a:xfrm>
            <a:prstGeom prst="roundRect">
              <a:avLst>
                <a:gd name="adj" fmla="val 0"/>
              </a:avLst>
            </a:prstGeom>
            <a:ln w="3175" cap="flat" cmpd="sng" algn="ctr">
              <a:solidFill>
                <a:schemeClr val="tx1">
                  <a:lumMod val="40000"/>
                  <a:lumOff val="60000"/>
                  <a:alpha val="20000"/>
                </a:schemeClr>
              </a:solidFill>
              <a:prstDash val="solid"/>
              <a:round/>
              <a:headEnd type="none" w="med" len="med"/>
              <a:tailEnd type="none" w="med" len="med"/>
            </a:ln>
          </p:spPr>
        </p:pic>
        <p:pic>
          <p:nvPicPr>
            <p:cNvPr id="11" name="图片 10" descr="C:/桌面/工作/两万页！我的钱！我来了！/wxsync-2022-08-884d51b1093e2fa94317c34a46e7bc75.jpegwxsync-2022-08-884d51b1093e2fa94317c34a46e7bc75"/>
            <p:cNvPicPr>
              <a:picLocks noChangeAspect="1"/>
            </p:cNvPicPr>
            <p:nvPr>
              <p:custDataLst>
                <p:tags r:id="rId19"/>
              </p:custDataLst>
            </p:nvPr>
          </p:nvPicPr>
          <p:blipFill rotWithShape="1">
            <a:blip r:embed="rId20"/>
            <a:srcRect l="10289" r="10304"/>
            <a:stretch>
              <a:fillRect/>
            </a:stretch>
          </p:blipFill>
          <p:spPr>
            <a:xfrm>
              <a:off x="1241" y="3507"/>
              <a:ext cx="5166" cy="3443"/>
            </a:xfrm>
            <a:prstGeom prst="roundRect">
              <a:avLst>
                <a:gd name="adj" fmla="val 0"/>
              </a:avLst>
            </a:prstGeom>
            <a:ln w="3175" cap="flat" cmpd="sng" algn="ctr">
              <a:solidFill>
                <a:schemeClr val="tx1">
                  <a:lumMod val="40000"/>
                  <a:lumOff val="60000"/>
                  <a:alpha val="20000"/>
                </a:schemeClr>
              </a:solidFill>
              <a:prstDash val="solid"/>
              <a:round/>
              <a:headEnd type="none" w="med" len="med"/>
              <a:tailEnd type="none" w="med" len="med"/>
            </a:ln>
          </p:spPr>
        </p:pic>
        <p:pic>
          <p:nvPicPr>
            <p:cNvPr id="14" name="图片 13" descr="C:/桌面/工作/两万页！我的钱！我来了！/v2-4e5400600768291e4766491aeec09181_r.jpgv2-4e5400600768291e4766491aeec09181_r"/>
            <p:cNvPicPr>
              <a:picLocks noChangeAspect="1"/>
            </p:cNvPicPr>
            <p:nvPr>
              <p:custDataLst>
                <p:tags r:id="rId21"/>
              </p:custDataLst>
            </p:nvPr>
          </p:nvPicPr>
          <p:blipFill rotWithShape="1">
            <a:blip r:embed="rId22"/>
            <a:srcRect l="20" t="-14" r="39" b="14"/>
            <a:stretch>
              <a:fillRect/>
            </a:stretch>
          </p:blipFill>
          <p:spPr>
            <a:xfrm>
              <a:off x="7162" y="3507"/>
              <a:ext cx="5166" cy="3443"/>
            </a:xfrm>
            <a:prstGeom prst="roundRect">
              <a:avLst>
                <a:gd name="adj" fmla="val 0"/>
              </a:avLst>
            </a:prstGeom>
            <a:ln w="3175" cap="flat" cmpd="sng" algn="ctr">
              <a:solidFill>
                <a:schemeClr val="tx1">
                  <a:lumMod val="40000"/>
                  <a:lumOff val="60000"/>
                  <a:alpha val="20000"/>
                </a:schemeClr>
              </a:solidFill>
              <a:prstDash val="solid"/>
              <a:round/>
              <a:headEnd type="none" w="med" len="med"/>
              <a:tailEnd type="none" w="med" len="med"/>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971550" y="143510"/>
            <a:ext cx="10319385" cy="583565"/>
          </a:xfrm>
          <a:prstGeom prst="rect">
            <a:avLst/>
          </a:prstGeom>
          <a:noFill/>
        </p:spPr>
        <p:txBody>
          <a:bodyPr wrap="square" rtlCol="0" anchor="t">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《数字素养通识教程》</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grpSp>
        <p:nvGrpSpPr>
          <p:cNvPr id="12" name="组合 11"/>
          <p:cNvGrpSpPr/>
          <p:nvPr>
            <p:custDataLst>
              <p:tags r:id="rId1"/>
            </p:custDataLst>
          </p:nvPr>
        </p:nvGrpSpPr>
        <p:grpSpPr>
          <a:xfrm>
            <a:off x="639445" y="989965"/>
            <a:ext cx="10913745" cy="1517650"/>
            <a:chOff x="1711" y="2093"/>
            <a:chExt cx="15779" cy="7496"/>
          </a:xfrm>
        </p:grpSpPr>
        <p:sp>
          <p:nvSpPr>
            <p:cNvPr id="4" name="矩形 3"/>
            <p:cNvSpPr/>
            <p:nvPr>
              <p:custDataLst>
                <p:tags r:id="rId2"/>
              </p:custDataLst>
            </p:nvPr>
          </p:nvSpPr>
          <p:spPr>
            <a:xfrm>
              <a:off x="2262" y="2093"/>
              <a:ext cx="15229" cy="2222"/>
            </a:xfrm>
            <a:prstGeom prst="rect">
              <a:avLst/>
            </a:prstGeom>
            <a:solidFill>
              <a:srgbClr val="376FFF">
                <a:lumMod val="20000"/>
                <a:lumOff val="80000"/>
                <a:alpha val="2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lang="zh-CN" altLang="en-US" b="1" spc="200">
                  <a:solidFill>
                    <a:sysClr val="windowText" lastClr="000000"/>
                  </a:solidFill>
                  <a:uFillTx/>
                  <a:latin typeface="微软雅黑" panose="020B0503020204020204" charset="-122"/>
                  <a:ea typeface="微软雅黑" panose="020B0503020204020204" charset="-122"/>
                  <a:sym typeface="+mn-ea"/>
                </a:rPr>
                <a:t>林子雨编著《</a:t>
              </a:r>
              <a:r>
                <a:rPr lang="zh-CN" b="1" spc="200">
                  <a:solidFill>
                    <a:sysClr val="windowText" lastClr="000000"/>
                  </a:solidFill>
                  <a:uFillTx/>
                  <a:latin typeface="微软雅黑" panose="020B0503020204020204" charset="-122"/>
                  <a:ea typeface="微软雅黑" panose="020B0503020204020204" charset="-122"/>
                  <a:sym typeface="+mn-ea"/>
                </a:rPr>
                <a:t>数字素养通识教程</a:t>
              </a:r>
              <a:r>
                <a:rPr lang="en-US" altLang="zh-CN" b="1" spc="200">
                  <a:solidFill>
                    <a:sysClr val="windowText" lastClr="000000"/>
                  </a:solidFill>
                  <a:uFillTx/>
                  <a:latin typeface="微软雅黑" panose="020B0503020204020204" charset="-122"/>
                  <a:ea typeface="微软雅黑" panose="020B0503020204020204" charset="-122"/>
                  <a:sym typeface="+mn-ea"/>
                </a:rPr>
                <a:t>——</a:t>
              </a:r>
              <a:r>
                <a:rPr lang="zh-CN" altLang="en-US" b="1" spc="200">
                  <a:solidFill>
                    <a:sysClr val="windowText" lastClr="000000"/>
                  </a:solidFill>
                  <a:uFillTx/>
                  <a:latin typeface="微软雅黑" panose="020B0503020204020204" charset="-122"/>
                  <a:ea typeface="微软雅黑" panose="020B0503020204020204" charset="-122"/>
                  <a:sym typeface="+mn-ea"/>
                </a:rPr>
                <a:t>大数据与人工智能时代的计算机通识教育》 </a:t>
              </a:r>
              <a:endParaRPr b="1" spc="200">
                <a:solidFill>
                  <a:schemeClr val="tx1"/>
                </a:solidFill>
                <a:uFillTx/>
                <a:latin typeface="微软雅黑" panose="020B0503020204020204" charset="-122"/>
                <a:ea typeface="微软雅黑" panose="020B0503020204020204" charset="-122"/>
                <a:sym typeface="+mn-ea"/>
              </a:endParaRPr>
            </a:p>
          </p:txBody>
        </p:sp>
        <p:sp>
          <p:nvSpPr>
            <p:cNvPr id="6" name="矩形 5"/>
            <p:cNvSpPr/>
            <p:nvPr>
              <p:custDataLst>
                <p:tags r:id="rId3"/>
              </p:custDataLst>
            </p:nvPr>
          </p:nvSpPr>
          <p:spPr>
            <a:xfrm>
              <a:off x="1711" y="2093"/>
              <a:ext cx="405" cy="2222"/>
            </a:xfrm>
            <a:prstGeom prst="rect">
              <a:avLst/>
            </a:prstGeom>
            <a:solidFill>
              <a:srgbClr val="376FFF">
                <a:alpha val="60000"/>
              </a:srgbClr>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sp>
          <p:nvSpPr>
            <p:cNvPr id="7" name="矩形 6"/>
            <p:cNvSpPr/>
            <p:nvPr>
              <p:custDataLst>
                <p:tags r:id="rId4"/>
              </p:custDataLst>
            </p:nvPr>
          </p:nvSpPr>
          <p:spPr>
            <a:xfrm>
              <a:off x="2262" y="4730"/>
              <a:ext cx="15229" cy="2222"/>
            </a:xfrm>
            <a:prstGeom prst="rect">
              <a:avLst/>
            </a:prstGeom>
            <a:solidFill>
              <a:srgbClr val="17D594">
                <a:lumMod val="20000"/>
                <a:lumOff val="80000"/>
                <a:alpha val="2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lang="zh-CN" altLang="en-US" b="1" spc="100">
                  <a:solidFill>
                    <a:schemeClr val="tx1"/>
                  </a:solidFill>
                  <a:uFillTx/>
                  <a:latin typeface="微软雅黑" panose="020B0503020204020204" charset="-122"/>
                  <a:ea typeface="微软雅黑" panose="020B0503020204020204" charset="-122"/>
                  <a:sym typeface="+mn-ea"/>
                </a:rPr>
                <a:t>人民邮电出版社</a:t>
              </a:r>
              <a:r>
                <a:rPr lang="en-US" altLang="zh-CN" b="1" spc="100">
                  <a:solidFill>
                    <a:schemeClr val="tx1"/>
                  </a:solidFill>
                  <a:uFillTx/>
                  <a:latin typeface="微软雅黑" panose="020B0503020204020204" charset="-122"/>
                  <a:ea typeface="微软雅黑" panose="020B0503020204020204" charset="-122"/>
                  <a:sym typeface="+mn-ea"/>
                </a:rPr>
                <a:t> ISBN:978-7-115-65946-0  2025</a:t>
              </a:r>
              <a:r>
                <a:rPr lang="zh-CN" altLang="en-US" b="1" spc="100">
                  <a:solidFill>
                    <a:schemeClr val="tx1"/>
                  </a:solidFill>
                  <a:uFillTx/>
                  <a:latin typeface="微软雅黑" panose="020B0503020204020204" charset="-122"/>
                  <a:ea typeface="微软雅黑" panose="020B0503020204020204" charset="-122"/>
                  <a:sym typeface="+mn-ea"/>
                </a:rPr>
                <a:t>年</a:t>
              </a:r>
              <a:r>
                <a:rPr lang="en-US" altLang="zh-CN" b="1" spc="100">
                  <a:solidFill>
                    <a:schemeClr val="tx1"/>
                  </a:solidFill>
                  <a:uFillTx/>
                  <a:latin typeface="微软雅黑" panose="020B0503020204020204" charset="-122"/>
                  <a:ea typeface="微软雅黑" panose="020B0503020204020204" charset="-122"/>
                  <a:sym typeface="+mn-ea"/>
                </a:rPr>
                <a:t>1</a:t>
              </a:r>
              <a:r>
                <a:rPr lang="zh-CN" altLang="en-US" b="1" spc="100">
                  <a:solidFill>
                    <a:schemeClr val="tx1"/>
                  </a:solidFill>
                  <a:uFillTx/>
                  <a:latin typeface="微软雅黑" panose="020B0503020204020204" charset="-122"/>
                  <a:ea typeface="微软雅黑" panose="020B0503020204020204" charset="-122"/>
                  <a:sym typeface="+mn-ea"/>
                </a:rPr>
                <a:t>月第</a:t>
              </a:r>
              <a:r>
                <a:rPr lang="en-US" altLang="zh-CN" b="1" spc="100">
                  <a:solidFill>
                    <a:schemeClr val="tx1"/>
                  </a:solidFill>
                  <a:uFillTx/>
                  <a:latin typeface="微软雅黑" panose="020B0503020204020204" charset="-122"/>
                  <a:ea typeface="微软雅黑" panose="020B0503020204020204" charset="-122"/>
                  <a:sym typeface="+mn-ea"/>
                </a:rPr>
                <a:t>1</a:t>
              </a:r>
              <a:r>
                <a:rPr lang="zh-CN" altLang="en-US" b="1" spc="100">
                  <a:solidFill>
                    <a:schemeClr val="tx1"/>
                  </a:solidFill>
                  <a:uFillTx/>
                  <a:latin typeface="微软雅黑" panose="020B0503020204020204" charset="-122"/>
                  <a:ea typeface="微软雅黑" panose="020B0503020204020204" charset="-122"/>
                  <a:sym typeface="+mn-ea"/>
                </a:rPr>
                <a:t>版，定价：</a:t>
              </a:r>
              <a:r>
                <a:rPr lang="en-US" altLang="zh-CN" b="1" spc="100">
                  <a:solidFill>
                    <a:schemeClr val="tx1"/>
                  </a:solidFill>
                  <a:uFillTx/>
                  <a:latin typeface="微软雅黑" panose="020B0503020204020204" charset="-122"/>
                  <a:ea typeface="微软雅黑" panose="020B0503020204020204" charset="-122"/>
                  <a:sym typeface="+mn-ea"/>
                </a:rPr>
                <a:t>59.8</a:t>
              </a:r>
              <a:r>
                <a:rPr lang="zh-CN" altLang="en-US" b="1" spc="100">
                  <a:solidFill>
                    <a:schemeClr val="tx1"/>
                  </a:solidFill>
                  <a:uFillTx/>
                  <a:latin typeface="微软雅黑" panose="020B0503020204020204" charset="-122"/>
                  <a:ea typeface="微软雅黑" panose="020B0503020204020204" charset="-122"/>
                  <a:sym typeface="+mn-ea"/>
                </a:rPr>
                <a:t>元</a:t>
              </a:r>
              <a:r>
                <a:rPr lang="en-US" altLang="zh-CN" b="1" spc="100">
                  <a:solidFill>
                    <a:schemeClr val="tx1"/>
                  </a:solidFill>
                  <a:uFillTx/>
                  <a:latin typeface="微软雅黑" panose="020B0503020204020204" charset="-122"/>
                  <a:ea typeface="微软雅黑" panose="020B0503020204020204" charset="-122"/>
                  <a:sym typeface="+mn-ea"/>
                </a:rPr>
                <a:t> </a:t>
              </a:r>
              <a:r>
                <a:rPr lang="zh-CN" altLang="en-US" b="1" spc="100">
                  <a:solidFill>
                    <a:srgbClr val="01A8A3"/>
                  </a:solidFill>
                  <a:uFillTx/>
                  <a:latin typeface="微软雅黑" panose="020B0503020204020204" charset="-122"/>
                  <a:ea typeface="微软雅黑" panose="020B0503020204020204" charset="-122"/>
                  <a:sym typeface="+mn-ea"/>
                </a:rPr>
                <a:t> </a:t>
              </a:r>
              <a:r>
                <a:rPr lang="zh-CN" altLang="en-US" b="1" spc="100">
                  <a:solidFill>
                    <a:sysClr val="windowText" lastClr="000000"/>
                  </a:solidFill>
                  <a:uFillTx/>
                  <a:latin typeface="微软雅黑" panose="020B0503020204020204" charset="-122"/>
                  <a:ea typeface="微软雅黑" panose="020B0503020204020204" charset="-122"/>
                  <a:sym typeface="+mn-ea"/>
                </a:rPr>
                <a:t>  </a:t>
              </a:r>
              <a:endParaRPr b="1" spc="100">
                <a:solidFill>
                  <a:sysClr val="windowText" lastClr="000000"/>
                </a:solidFill>
                <a:uFillTx/>
                <a:latin typeface="微软雅黑" panose="020B0503020204020204" charset="-122"/>
                <a:ea typeface="微软雅黑" panose="020B0503020204020204" charset="-122"/>
                <a:sym typeface="+mn-ea"/>
              </a:endParaRPr>
            </a:p>
          </p:txBody>
        </p:sp>
        <p:sp>
          <p:nvSpPr>
            <p:cNvPr id="15" name="矩形 14"/>
            <p:cNvSpPr/>
            <p:nvPr>
              <p:custDataLst>
                <p:tags r:id="rId5"/>
              </p:custDataLst>
            </p:nvPr>
          </p:nvSpPr>
          <p:spPr>
            <a:xfrm>
              <a:off x="1711" y="4730"/>
              <a:ext cx="405" cy="2222"/>
            </a:xfrm>
            <a:prstGeom prst="rect">
              <a:avLst/>
            </a:prstGeom>
            <a:solidFill>
              <a:srgbClr val="17D594">
                <a:alpha val="60000"/>
              </a:srgbClr>
            </a:solidFill>
            <a:ln w="12700" cap="flat" cmpd="sng" algn="ctr">
              <a:noFill/>
              <a:prstDash val="solid"/>
              <a:miter lim="800000"/>
            </a:ln>
            <a:effectLst/>
          </p:spPr>
          <p:txBody>
            <a:bodyPr rtlCol="0" anchor="ctr"/>
            <a:p>
              <a:pPr algn="ctr"/>
              <a:endParaRPr lang="zh-CN" altLang="en-US" dirty="0">
                <a:solidFill>
                  <a:srgbClr val="FFFFFF"/>
                </a:solidFill>
                <a:latin typeface="Arial" panose="020B0604020202020204" pitchFamily="34" charset="0"/>
                <a:ea typeface="微软雅黑" panose="020B0503020204020204" charset="-122"/>
              </a:endParaRPr>
            </a:p>
          </p:txBody>
        </p:sp>
        <p:sp>
          <p:nvSpPr>
            <p:cNvPr id="16" name="矩形 15"/>
            <p:cNvSpPr/>
            <p:nvPr>
              <p:custDataLst>
                <p:tags r:id="rId6"/>
              </p:custDataLst>
            </p:nvPr>
          </p:nvSpPr>
          <p:spPr>
            <a:xfrm>
              <a:off x="2262" y="7367"/>
              <a:ext cx="15229" cy="2222"/>
            </a:xfrm>
            <a:prstGeom prst="rect">
              <a:avLst/>
            </a:prstGeom>
            <a:solidFill>
              <a:srgbClr val="FFC000">
                <a:lumMod val="20000"/>
                <a:lumOff val="80000"/>
                <a:alpha val="20000"/>
              </a:srgbClr>
            </a:solidFill>
            <a:ln w="12700" cap="flat" cmpd="sng" algn="ctr">
              <a:noFill/>
              <a:prstDash val="solid"/>
              <a:miter lim="800000"/>
            </a:ln>
            <a:effectLst/>
          </p:spPr>
          <p:txBody>
            <a:bodyPr wrap="square" lIns="363730" tIns="167578" rIns="228978" bIns="167577" rtlCol="0" anchor="ctr">
              <a:noAutofit/>
            </a:bodyPr>
            <a:p>
              <a:pPr indent="0" algn="l" fontAlgn="auto">
                <a:lnSpc>
                  <a:spcPct val="135000"/>
                </a:lnSpc>
                <a:spcBef>
                  <a:spcPts val="0"/>
                </a:spcBef>
                <a:spcAft>
                  <a:spcPts val="0"/>
                </a:spcAft>
              </a:pPr>
              <a:r>
                <a:rPr lang="zh-CN" altLang="en-US" b="1" spc="200">
                  <a:solidFill>
                    <a:schemeClr val="tx1"/>
                  </a:solidFill>
                  <a:uFillTx/>
                  <a:latin typeface="微软雅黑" panose="020B0503020204020204" charset="-122"/>
                  <a:ea typeface="微软雅黑" panose="020B0503020204020204" charset="-122"/>
                  <a:sym typeface="+mn-ea"/>
                </a:rPr>
                <a:t>教材官网：</a:t>
              </a:r>
              <a:r>
                <a:rPr lang="en-US" altLang="zh-CN" b="1" spc="200">
                  <a:solidFill>
                    <a:schemeClr val="accent5"/>
                  </a:solidFill>
                  <a:uFillTx/>
                  <a:latin typeface="微软雅黑" panose="020B0503020204020204" charset="-122"/>
                  <a:ea typeface="微软雅黑" panose="020B0503020204020204" charset="-122"/>
                  <a:sym typeface="+mn-ea"/>
                </a:rPr>
                <a:t>https://dblab.xmu.edu.cn/post/digital-literacy/</a:t>
              </a:r>
              <a:endParaRPr lang="en-US" altLang="zh-CN" b="1" spc="200">
                <a:solidFill>
                  <a:schemeClr val="accent5"/>
                </a:solidFill>
                <a:uFillTx/>
                <a:latin typeface="微软雅黑" panose="020B0503020204020204" charset="-122"/>
                <a:ea typeface="微软雅黑" panose="020B0503020204020204" charset="-122"/>
                <a:sym typeface="+mn-ea"/>
              </a:endParaRPr>
            </a:p>
          </p:txBody>
        </p:sp>
        <p:sp>
          <p:nvSpPr>
            <p:cNvPr id="17" name="矩形 16"/>
            <p:cNvSpPr/>
            <p:nvPr>
              <p:custDataLst>
                <p:tags r:id="rId7"/>
              </p:custDataLst>
            </p:nvPr>
          </p:nvSpPr>
          <p:spPr>
            <a:xfrm>
              <a:off x="1711" y="7367"/>
              <a:ext cx="405" cy="2222"/>
            </a:xfrm>
            <a:prstGeom prst="rect">
              <a:avLst/>
            </a:prstGeom>
            <a:solidFill>
              <a:srgbClr val="FFC000">
                <a:alpha val="60000"/>
              </a:srgbClr>
            </a:solidFill>
            <a:ln w="12700" cap="flat" cmpd="sng" algn="ctr">
              <a:noFill/>
              <a:prstDash val="solid"/>
              <a:miter lim="800000"/>
            </a:ln>
            <a:effectLst/>
          </p:spPr>
          <p:txBody>
            <a:bodyPr rtlCol="0" anchor="ctr"/>
            <a:p>
              <a:pPr algn="ctr"/>
              <a:endParaRPr lang="zh-CN" altLang="en-US" dirty="0">
                <a:solidFill>
                  <a:srgbClr val="FFFFFF"/>
                </a:solidFill>
                <a:latin typeface="Arial" panose="020B0604020202020204" pitchFamily="34" charset="0"/>
                <a:ea typeface="微软雅黑" panose="020B0503020204020204" charset="-122"/>
              </a:endParaRPr>
            </a:p>
          </p:txBody>
        </p:sp>
      </p:grpSp>
      <p:pic>
        <p:nvPicPr>
          <p:cNvPr id="3" name="图片 2" descr="数字素养教材立体封面2025"/>
          <p:cNvPicPr>
            <a:picLocks noChangeAspect="1"/>
          </p:cNvPicPr>
          <p:nvPr/>
        </p:nvPicPr>
        <p:blipFill>
          <a:blip r:embed="rId8"/>
          <a:stretch>
            <a:fillRect/>
          </a:stretch>
        </p:blipFill>
        <p:spPr>
          <a:xfrm>
            <a:off x="1128395" y="2908300"/>
            <a:ext cx="2268855" cy="3184525"/>
          </a:xfrm>
          <a:prstGeom prst="rect">
            <a:avLst/>
          </a:prstGeom>
        </p:spPr>
      </p:pic>
      <p:pic>
        <p:nvPicPr>
          <p:cNvPr id="5" name="图片 4"/>
          <p:cNvPicPr/>
          <p:nvPr/>
        </p:nvPicPr>
        <p:blipFill>
          <a:blip r:embed="rId9"/>
          <a:stretch>
            <a:fillRect/>
          </a:stretch>
        </p:blipFill>
        <p:spPr>
          <a:xfrm>
            <a:off x="4273550" y="3044190"/>
            <a:ext cx="7280275" cy="1936750"/>
          </a:xfrm>
          <a:prstGeom prst="rect">
            <a:avLst/>
          </a:prstGeom>
        </p:spPr>
      </p:pic>
      <p:sp>
        <p:nvSpPr>
          <p:cNvPr id="8" name="文本框 7"/>
          <p:cNvSpPr txBox="1"/>
          <p:nvPr/>
        </p:nvSpPr>
        <p:spPr>
          <a:xfrm>
            <a:off x="3955415" y="5104765"/>
            <a:ext cx="7915910" cy="922020"/>
          </a:xfrm>
          <a:prstGeom prst="rect">
            <a:avLst/>
          </a:prstGeom>
          <a:noFill/>
        </p:spPr>
        <p:txBody>
          <a:bodyPr wrap="square" rtlCol="0" anchor="t">
            <a:spAutoFit/>
          </a:bodyPr>
          <a:p>
            <a:r>
              <a:rPr lang="en-US" altLang="zh-CN">
                <a:latin typeface="微软雅黑" panose="020B0503020204020204" charset="-122"/>
                <a:ea typeface="微软雅黑" panose="020B0503020204020204" charset="-122"/>
                <a:cs typeface="微软雅黑" panose="020B0503020204020204" charset="-122"/>
              </a:rPr>
              <a:t>15</a:t>
            </a:r>
            <a:r>
              <a:rPr lang="zh-CN" altLang="en-US">
                <a:latin typeface="微软雅黑" panose="020B0503020204020204" charset="-122"/>
                <a:ea typeface="微软雅黑" panose="020B0503020204020204" charset="-122"/>
                <a:cs typeface="微软雅黑" panose="020B0503020204020204" charset="-122"/>
              </a:rPr>
              <a:t>年计算机教学生涯感悟升华，</a:t>
            </a:r>
            <a:r>
              <a:rPr lang="en-US" altLang="zh-CN">
                <a:latin typeface="微软雅黑" panose="020B0503020204020204" charset="-122"/>
                <a:ea typeface="微软雅黑" panose="020B0503020204020204" charset="-122"/>
                <a:cs typeface="微软雅黑" panose="020B0503020204020204" charset="-122"/>
              </a:rPr>
              <a:t>15</a:t>
            </a:r>
            <a:r>
              <a:rPr lang="zh-CN" altLang="en-US">
                <a:latin typeface="微软雅黑" panose="020B0503020204020204" charset="-122"/>
                <a:ea typeface="微软雅黑" panose="020B0503020204020204" charset="-122"/>
                <a:cs typeface="微软雅黑" panose="020B0503020204020204" charset="-122"/>
              </a:rPr>
              <a:t>本计算机畅销教材知识凝练</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数字时代的大学计算机公共课教材，重构大学计算机公共课知识体系</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深刻变革传统大学计算机通识教育，培养学生计算思维、数据思维和</a:t>
            </a:r>
            <a:r>
              <a:rPr lang="en-US" altLang="zh-CN">
                <a:latin typeface="微软雅黑" panose="020B0503020204020204" charset="-122"/>
                <a:ea typeface="微软雅黑" panose="020B0503020204020204" charset="-122"/>
                <a:cs typeface="微软雅黑" panose="020B0503020204020204" charset="-122"/>
              </a:rPr>
              <a:t>AI</a:t>
            </a:r>
            <a:r>
              <a:rPr lang="zh-CN" altLang="en-US">
                <a:latin typeface="微软雅黑" panose="020B0503020204020204" charset="-122"/>
                <a:ea typeface="微软雅黑" panose="020B0503020204020204" charset="-122"/>
                <a:cs typeface="微软雅黑" panose="020B0503020204020204" charset="-122"/>
              </a:rPr>
              <a:t>思维</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8205" name="Picture 25" descr="C:/桌面/工作/两万页！我的钱！我来了！/211c528faaa192234954aff8b26d7f8c.png211c528faaa192234954aff8b26d7f8c"/>
          <p:cNvPicPr>
            <a:picLocks noChangeAspect="1"/>
          </p:cNvPicPr>
          <p:nvPr>
            <p:custDataLst>
              <p:tags r:id="rId10"/>
            </p:custDataLst>
          </p:nvPr>
        </p:nvPicPr>
        <p:blipFill>
          <a:blip r:embed="rId11"/>
          <a:srcRect l="213" r="213"/>
          <a:stretch>
            <a:fillRect/>
          </a:stretch>
        </p:blipFill>
        <p:spPr>
          <a:xfrm>
            <a:off x="207645" y="56515"/>
            <a:ext cx="890270" cy="893445"/>
          </a:xfrm>
          <a:prstGeom prst="rect">
            <a:avLst/>
          </a:prstGeom>
          <a:noFill/>
          <a:ln w="9525">
            <a:noFill/>
          </a:ln>
        </p:spPr>
      </p:pic>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7</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大模型的分类</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Text Placeholder 33"/>
          <p:cNvSpPr txBox="1"/>
          <p:nvPr>
            <p:custDataLst>
              <p:tags r:id="rId6"/>
            </p:custDataLst>
          </p:nvPr>
        </p:nvSpPr>
        <p:spPr>
          <a:xfrm>
            <a:off x="636270" y="1506220"/>
            <a:ext cx="9965690" cy="46037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按照应用领域的不同，大模型主要可以分为L0、L1、L2三个层级</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grpSp>
        <p:nvGrpSpPr>
          <p:cNvPr id="52" name="组合 51"/>
          <p:cNvGrpSpPr/>
          <p:nvPr>
            <p:custDataLst>
              <p:tags r:id="rId7"/>
            </p:custDataLst>
          </p:nvPr>
        </p:nvGrpSpPr>
        <p:grpSpPr>
          <a:xfrm>
            <a:off x="716915" y="2070100"/>
            <a:ext cx="10800080" cy="3801745"/>
            <a:chOff x="1097" y="1654"/>
            <a:chExt cx="17008" cy="5987"/>
          </a:xfrm>
        </p:grpSpPr>
        <p:sp>
          <p:nvSpPr>
            <p:cNvPr id="35" name="矩形 34"/>
            <p:cNvSpPr/>
            <p:nvPr>
              <p:custDataLst>
                <p:tags r:id="rId8"/>
              </p:custDataLst>
            </p:nvPr>
          </p:nvSpPr>
          <p:spPr>
            <a:xfrm>
              <a:off x="1097" y="1654"/>
              <a:ext cx="5386" cy="390"/>
            </a:xfrm>
            <a:prstGeom prst="rect">
              <a:avLst/>
            </a:prstGeom>
            <a:solidFill>
              <a:schemeClr val="accent1"/>
            </a:solidFill>
            <a:ln>
              <a:noFill/>
            </a:ln>
            <a:effectLst>
              <a:outerShdw blurRad="254000" dist="101600" dir="2700000" algn="tl"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38" name="矩形 37"/>
            <p:cNvSpPr/>
            <p:nvPr>
              <p:custDataLst>
                <p:tags r:id="rId9"/>
              </p:custDataLst>
            </p:nvPr>
          </p:nvSpPr>
          <p:spPr>
            <a:xfrm>
              <a:off x="1097" y="1865"/>
              <a:ext cx="5386" cy="5776"/>
            </a:xfrm>
            <a:prstGeom prst="rect">
              <a:avLst/>
            </a:prstGeom>
            <a:solidFill>
              <a:srgbClr val="FFFFFF"/>
            </a:solidFill>
            <a:ln>
              <a:noFill/>
            </a:ln>
            <a:effectLst>
              <a:outerShdw blurRad="254000" dist="101600" dir="2700000" algn="tl" rotWithShape="0">
                <a:schemeClr val="tx1">
                  <a:lumMod val="75000"/>
                  <a:lumOff val="25000"/>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40" name="矩形 39"/>
            <p:cNvSpPr/>
            <p:nvPr>
              <p:custDataLst>
                <p:tags r:id="rId10"/>
              </p:custDataLst>
            </p:nvPr>
          </p:nvSpPr>
          <p:spPr>
            <a:xfrm>
              <a:off x="1599" y="3126"/>
              <a:ext cx="4381" cy="4133"/>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b="1" dirty="0">
                  <a:solidFill>
                    <a:srgbClr val="333333"/>
                  </a:solidFill>
                  <a:latin typeface="+mn-ea"/>
                  <a:cs typeface="+mn-ea"/>
                  <a:sym typeface="+mn-ea"/>
                </a:rPr>
                <a:t>是指可以在多个领域和任务上通用的大模型。它们利用大算力、使用海量的开放数据与具有巨量参数的深度学习算法，在大规模无标注数据上进行训练，以寻找特征并发现规律，进而形成可“举一反三”的强大泛化能力，可在不进行微调或少量微调的情况下完成多场景任务，相当于AI完成了“通识教育”</a:t>
              </a:r>
              <a:endParaRPr lang="zh-CN" altLang="en-US" sz="1400" b="1" dirty="0">
                <a:solidFill>
                  <a:srgbClr val="333333"/>
                </a:solidFill>
                <a:latin typeface="+mn-ea"/>
                <a:cs typeface="+mn-ea"/>
                <a:sym typeface="+mn-ea"/>
              </a:endParaRPr>
            </a:p>
          </p:txBody>
        </p:sp>
        <p:sp>
          <p:nvSpPr>
            <p:cNvPr id="41" name="矩形 40"/>
            <p:cNvSpPr/>
            <p:nvPr>
              <p:custDataLst>
                <p:tags r:id="rId11"/>
              </p:custDataLst>
            </p:nvPr>
          </p:nvSpPr>
          <p:spPr>
            <a:xfrm>
              <a:off x="1599" y="2255"/>
              <a:ext cx="4381" cy="644"/>
            </a:xfrm>
            <a:prstGeom prst="rect">
              <a:avLst/>
            </a:prstGeom>
            <a:noFill/>
          </p:spPr>
          <p:txBody>
            <a:bodyPr wrap="square" lIns="0" tIns="0" rIns="0" bIns="0" rtlCol="0" anchor="b">
              <a:noAutofit/>
            </a:bodyPr>
            <a:p>
              <a:pPr algn="ctr">
                <a:spcBef>
                  <a:spcPct val="0"/>
                </a:spcBef>
                <a:spcAft>
                  <a:spcPct val="0"/>
                </a:spcAft>
              </a:pPr>
              <a:r>
                <a:rPr lang="zh-CN" altLang="en-US" sz="2000" b="1" dirty="0">
                  <a:solidFill>
                    <a:schemeClr val="accent1"/>
                  </a:solidFill>
                  <a:latin typeface="+mn-ea"/>
                  <a:cs typeface="+mn-ea"/>
                  <a:sym typeface="+mn-ea"/>
                </a:rPr>
                <a:t>通用大模型L</a:t>
              </a:r>
              <a:r>
                <a:rPr lang="en-US" altLang="zh-CN" sz="2000" b="1" dirty="0">
                  <a:solidFill>
                    <a:schemeClr val="accent1"/>
                  </a:solidFill>
                  <a:latin typeface="+mn-ea"/>
                  <a:cs typeface="+mn-ea"/>
                  <a:sym typeface="+mn-ea"/>
                </a:rPr>
                <a:t>0</a:t>
              </a:r>
              <a:endParaRPr lang="en-US" altLang="zh-CN" sz="2000" b="1" dirty="0">
                <a:solidFill>
                  <a:schemeClr val="accent1"/>
                </a:solidFill>
                <a:latin typeface="+mn-ea"/>
                <a:cs typeface="+mn-ea"/>
                <a:sym typeface="+mn-ea"/>
              </a:endParaRPr>
            </a:p>
          </p:txBody>
        </p:sp>
        <p:sp>
          <p:nvSpPr>
            <p:cNvPr id="42" name="矩形 41"/>
            <p:cNvSpPr/>
            <p:nvPr>
              <p:custDataLst>
                <p:tags r:id="rId12"/>
              </p:custDataLst>
            </p:nvPr>
          </p:nvSpPr>
          <p:spPr>
            <a:xfrm>
              <a:off x="6908" y="1654"/>
              <a:ext cx="5386" cy="390"/>
            </a:xfrm>
            <a:prstGeom prst="rect">
              <a:avLst/>
            </a:prstGeom>
            <a:solidFill>
              <a:schemeClr val="accent2"/>
            </a:solidFill>
            <a:ln>
              <a:noFill/>
            </a:ln>
            <a:effectLst>
              <a:outerShdw blurRad="254000" dist="101600" dir="2700000" algn="tl"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44" name="矩形 43"/>
            <p:cNvSpPr/>
            <p:nvPr>
              <p:custDataLst>
                <p:tags r:id="rId13"/>
              </p:custDataLst>
            </p:nvPr>
          </p:nvSpPr>
          <p:spPr>
            <a:xfrm>
              <a:off x="6908" y="1865"/>
              <a:ext cx="5386" cy="5776"/>
            </a:xfrm>
            <a:prstGeom prst="rect">
              <a:avLst/>
            </a:prstGeom>
            <a:solidFill>
              <a:srgbClr val="FFFFFF"/>
            </a:solidFill>
            <a:ln>
              <a:noFill/>
            </a:ln>
            <a:effectLst>
              <a:outerShdw blurRad="254000" dist="101600" dir="2700000" algn="tl" rotWithShape="0">
                <a:schemeClr val="tx1">
                  <a:lumMod val="75000"/>
                  <a:lumOff val="25000"/>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45" name="矩形 44"/>
            <p:cNvSpPr/>
            <p:nvPr>
              <p:custDataLst>
                <p:tags r:id="rId14"/>
              </p:custDataLst>
            </p:nvPr>
          </p:nvSpPr>
          <p:spPr>
            <a:xfrm>
              <a:off x="7410" y="3126"/>
              <a:ext cx="4381" cy="4133"/>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b="1" dirty="0">
                  <a:solidFill>
                    <a:srgbClr val="333333"/>
                  </a:solidFill>
                  <a:latin typeface="+mn-ea"/>
                  <a:cs typeface="+mn-ea"/>
                  <a:sym typeface="+mn-ea"/>
                </a:rPr>
                <a:t>是指那些针对特定行业或领域的大模型。它们通常使用行业相关的数据进行预训练或微调，以提高在该领域的性能和准确度，相当于AI成为“行业专家”</a:t>
              </a:r>
              <a:endParaRPr lang="zh-CN" altLang="en-US" sz="1400" b="1" dirty="0">
                <a:solidFill>
                  <a:srgbClr val="333333"/>
                </a:solidFill>
                <a:latin typeface="+mn-ea"/>
                <a:cs typeface="+mn-ea"/>
                <a:sym typeface="+mn-ea"/>
              </a:endParaRPr>
            </a:p>
          </p:txBody>
        </p:sp>
        <p:sp>
          <p:nvSpPr>
            <p:cNvPr id="46" name="矩形 45"/>
            <p:cNvSpPr/>
            <p:nvPr>
              <p:custDataLst>
                <p:tags r:id="rId15"/>
              </p:custDataLst>
            </p:nvPr>
          </p:nvSpPr>
          <p:spPr>
            <a:xfrm>
              <a:off x="7410" y="2255"/>
              <a:ext cx="4381" cy="644"/>
            </a:xfrm>
            <a:prstGeom prst="rect">
              <a:avLst/>
            </a:prstGeom>
            <a:noFill/>
          </p:spPr>
          <p:txBody>
            <a:bodyPr wrap="square" lIns="0" tIns="0" rIns="0" bIns="0" rtlCol="0" anchor="b">
              <a:noAutofit/>
            </a:bodyPr>
            <a:p>
              <a:pPr algn="ctr">
                <a:spcBef>
                  <a:spcPct val="0"/>
                </a:spcBef>
                <a:spcAft>
                  <a:spcPct val="0"/>
                </a:spcAft>
              </a:pPr>
              <a:r>
                <a:rPr lang="zh-CN" altLang="en-US" sz="2000" b="1" dirty="0">
                  <a:solidFill>
                    <a:schemeClr val="accent2"/>
                  </a:solidFill>
                  <a:latin typeface="+mn-ea"/>
                  <a:cs typeface="+mn-ea"/>
                  <a:sym typeface="+mn-ea"/>
                </a:rPr>
                <a:t>行业大模型L1</a:t>
              </a:r>
              <a:endParaRPr lang="zh-CN" altLang="en-US" sz="2000" b="1" dirty="0">
                <a:solidFill>
                  <a:schemeClr val="accent2"/>
                </a:solidFill>
                <a:latin typeface="+mn-ea"/>
                <a:cs typeface="+mn-ea"/>
                <a:sym typeface="+mn-ea"/>
              </a:endParaRPr>
            </a:p>
          </p:txBody>
        </p:sp>
        <p:sp>
          <p:nvSpPr>
            <p:cNvPr id="47" name="矩形 46"/>
            <p:cNvSpPr/>
            <p:nvPr>
              <p:custDataLst>
                <p:tags r:id="rId16"/>
              </p:custDataLst>
            </p:nvPr>
          </p:nvSpPr>
          <p:spPr>
            <a:xfrm>
              <a:off x="12719" y="1654"/>
              <a:ext cx="5386" cy="390"/>
            </a:xfrm>
            <a:prstGeom prst="rect">
              <a:avLst/>
            </a:prstGeom>
            <a:solidFill>
              <a:schemeClr val="accent3"/>
            </a:solidFill>
            <a:ln>
              <a:noFill/>
            </a:ln>
            <a:effectLst>
              <a:outerShdw blurRad="254000" dist="101600" dir="2700000" algn="tl"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48" name="矩形 47"/>
            <p:cNvSpPr/>
            <p:nvPr>
              <p:custDataLst>
                <p:tags r:id="rId17"/>
              </p:custDataLst>
            </p:nvPr>
          </p:nvSpPr>
          <p:spPr>
            <a:xfrm>
              <a:off x="12719" y="1865"/>
              <a:ext cx="5386" cy="5776"/>
            </a:xfrm>
            <a:prstGeom prst="rect">
              <a:avLst/>
            </a:prstGeom>
            <a:solidFill>
              <a:srgbClr val="FFFFFF"/>
            </a:solidFill>
            <a:ln>
              <a:noFill/>
            </a:ln>
            <a:effectLst>
              <a:outerShdw blurRad="254000" dist="101600" dir="2700000" algn="tl" rotWithShape="0">
                <a:schemeClr val="tx1">
                  <a:lumMod val="75000"/>
                  <a:lumOff val="25000"/>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49" name="矩形 48"/>
            <p:cNvSpPr/>
            <p:nvPr>
              <p:custDataLst>
                <p:tags r:id="rId18"/>
              </p:custDataLst>
            </p:nvPr>
          </p:nvSpPr>
          <p:spPr>
            <a:xfrm>
              <a:off x="13221" y="3126"/>
              <a:ext cx="4381" cy="4133"/>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b="1">
                  <a:solidFill>
                    <a:srgbClr val="333333"/>
                  </a:solidFill>
                  <a:latin typeface="+mn-ea"/>
                  <a:cs typeface="+mn-ea"/>
                  <a:sym typeface="+mn-ea"/>
                </a:rPr>
                <a:t>是指那些针对特定任务或场景的大模型。它们通常使用任务相关的数据进行预训练或微调，以提高在该任务上的性能和效果</a:t>
              </a:r>
              <a:endParaRPr lang="zh-CN" altLang="en-US" sz="1400" b="1">
                <a:solidFill>
                  <a:srgbClr val="333333"/>
                </a:solidFill>
                <a:latin typeface="+mn-ea"/>
                <a:cs typeface="+mn-ea"/>
                <a:sym typeface="+mn-ea"/>
              </a:endParaRPr>
            </a:p>
          </p:txBody>
        </p:sp>
        <p:sp>
          <p:nvSpPr>
            <p:cNvPr id="51" name="矩形 50"/>
            <p:cNvSpPr/>
            <p:nvPr>
              <p:custDataLst>
                <p:tags r:id="rId19"/>
              </p:custDataLst>
            </p:nvPr>
          </p:nvSpPr>
          <p:spPr>
            <a:xfrm>
              <a:off x="13221" y="2255"/>
              <a:ext cx="4381" cy="644"/>
            </a:xfrm>
            <a:prstGeom prst="rect">
              <a:avLst/>
            </a:prstGeom>
            <a:noFill/>
          </p:spPr>
          <p:txBody>
            <a:bodyPr wrap="square" lIns="0" tIns="0" rIns="0" bIns="0" rtlCol="0" anchor="b">
              <a:noAutofit/>
            </a:bodyPr>
            <a:p>
              <a:pPr algn="ctr">
                <a:spcBef>
                  <a:spcPct val="0"/>
                </a:spcBef>
                <a:spcAft>
                  <a:spcPct val="0"/>
                </a:spcAft>
              </a:pPr>
              <a:r>
                <a:rPr lang="zh-CN" altLang="en-US" sz="2000" b="1">
                  <a:solidFill>
                    <a:schemeClr val="accent3"/>
                  </a:solidFill>
                  <a:latin typeface="+mn-ea"/>
                  <a:cs typeface="+mn-ea"/>
                  <a:sym typeface="+mn-ea"/>
                </a:rPr>
                <a:t>垂直大模型L2</a:t>
              </a:r>
              <a:endParaRPr lang="zh-CN" altLang="en-US" sz="2000" b="1">
                <a:solidFill>
                  <a:schemeClr val="accent3"/>
                </a:solidFill>
                <a:latin typeface="+mn-ea"/>
                <a:cs typeface="+mn-ea"/>
                <a:sym typeface="+mn-ea"/>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3336179"/>
            <a:ext cx="4094480"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3</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8</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 大模型的应用领域</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413185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8</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大模型的应用领域</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Text Placeholder 33"/>
          <p:cNvSpPr txBox="1"/>
          <p:nvPr>
            <p:custDataLst>
              <p:tags r:id="rId6"/>
            </p:custDataLst>
          </p:nvPr>
        </p:nvSpPr>
        <p:spPr>
          <a:xfrm>
            <a:off x="422910" y="1506220"/>
            <a:ext cx="11169650" cy="82994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大模型的应用领域非常广泛，涵盖了自然语言处理、计算机视觉、语音识别、推荐系统、医疗健康、金融风控、工业制造、生物信息学、自动驾驶、气候研究等多个领域</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sp>
        <p:nvSpPr>
          <p:cNvPr id="3" name="文本框 2"/>
          <p:cNvSpPr txBox="1"/>
          <p:nvPr/>
        </p:nvSpPr>
        <p:spPr>
          <a:xfrm>
            <a:off x="494030" y="2336165"/>
            <a:ext cx="5386070" cy="1796415"/>
          </a:xfrm>
          <a:prstGeom prst="rect">
            <a:avLst/>
          </a:prstGeom>
          <a:noFill/>
        </p:spPr>
        <p:txBody>
          <a:bodyPr wrap="square" rtlCol="0" anchor="t">
            <a:spAutoFit/>
          </a:bodyPr>
          <a:p>
            <a:pPr defTabSz="1219200">
              <a:lnSpc>
                <a:spcPct val="150000"/>
              </a:lnSpc>
              <a:spcBef>
                <a:spcPct val="20000"/>
              </a:spcBef>
            </a:pPr>
            <a:r>
              <a:rPr lang="zh-CN" altLang="en-US" sz="1600" b="1" dirty="0">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（1）自然语言处理</a:t>
            </a:r>
            <a:endParaRPr lang="zh-CN" altLang="en-US" sz="1600" dirty="0">
              <a:ea typeface="微软雅黑" panose="020B0503020204020204" charset="-122"/>
              <a:cs typeface="宋体" panose="02010600030101010101" pitchFamily="2" charset="-122"/>
              <a:sym typeface="Arial" panose="020B0604020202020204" pitchFamily="34" charset="0"/>
            </a:endParaRPr>
          </a:p>
          <a:p>
            <a:pPr defTabSz="1219200">
              <a:lnSpc>
                <a:spcPct val="150000"/>
              </a:lnSpc>
              <a:spcBef>
                <a:spcPct val="20000"/>
              </a:spcBef>
            </a:pPr>
            <a:r>
              <a:rPr lang="zh-CN" altLang="en-US" sz="1400" b="1" dirty="0">
                <a:solidFill>
                  <a:schemeClr val="bg1">
                    <a:lumMod val="50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大模型在自然语言处理领域具有重要的应用，可以用于文本生成（如文章、小说、新闻等的创作）、翻译系统（能够实现高质量的跨语言翻译）、问答系统（能够回答用户提出的问题）、情感分析（用于判断文本中的情感倾向）、语言生成（如聊天机器人）等</a:t>
            </a:r>
            <a:endParaRPr lang="zh-CN" altLang="en-US" sz="1400" b="1" dirty="0">
              <a:solidFill>
                <a:schemeClr val="bg1">
                  <a:lumMod val="50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sp>
        <p:nvSpPr>
          <p:cNvPr id="4" name="文本框 3"/>
          <p:cNvSpPr txBox="1"/>
          <p:nvPr/>
        </p:nvSpPr>
        <p:spPr>
          <a:xfrm>
            <a:off x="6033135" y="2336165"/>
            <a:ext cx="5559425" cy="1796415"/>
          </a:xfrm>
          <a:prstGeom prst="rect">
            <a:avLst/>
          </a:prstGeom>
          <a:noFill/>
        </p:spPr>
        <p:txBody>
          <a:bodyPr wrap="square" rtlCol="0" anchor="t">
            <a:spAutoFit/>
          </a:bodyPr>
          <a:p>
            <a:pPr defTabSz="1219200">
              <a:lnSpc>
                <a:spcPct val="150000"/>
              </a:lnSpc>
              <a:spcBef>
                <a:spcPct val="20000"/>
              </a:spcBef>
            </a:pPr>
            <a:r>
              <a:rPr lang="zh-CN" altLang="en-US" sz="1600" b="1" dirty="0">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（2）计算机视觉</a:t>
            </a:r>
            <a:endParaRPr lang="zh-CN" altLang="en-US" sz="1600" b="1" dirty="0">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a:p>
            <a:pPr defTabSz="1219200">
              <a:lnSpc>
                <a:spcPct val="150000"/>
              </a:lnSpc>
              <a:spcBef>
                <a:spcPct val="20000"/>
              </a:spcBef>
            </a:pPr>
            <a:r>
              <a:rPr lang="zh-CN" altLang="en-US" sz="1400" b="1" dirty="0">
                <a:solidFill>
                  <a:schemeClr val="bg1">
                    <a:lumMod val="50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大模型在计算机视觉领域也有广泛应用，可以用于图像分类（识别图像中的物体和场景）、目标检测（能够定位并识别图像中的特定物体）、图像生成（如风格迁移、图像超分辨率增强）、人脸识别（用于安全验证和身份识别）、医学影像分析（辅助医生诊断疾病）等</a:t>
            </a:r>
            <a:endParaRPr lang="zh-CN" altLang="en-US" sz="1400" b="1" dirty="0">
              <a:solidFill>
                <a:schemeClr val="bg1">
                  <a:lumMod val="50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pic>
        <p:nvPicPr>
          <p:cNvPr id="111" name="图片 110"/>
          <p:cNvPicPr/>
          <p:nvPr/>
        </p:nvPicPr>
        <p:blipFill>
          <a:blip r:embed="rId7"/>
          <a:stretch>
            <a:fillRect/>
          </a:stretch>
        </p:blipFill>
        <p:spPr>
          <a:xfrm>
            <a:off x="422910" y="4271645"/>
            <a:ext cx="3241675" cy="2164080"/>
          </a:xfrm>
          <a:prstGeom prst="rect">
            <a:avLst/>
          </a:prstGeom>
          <a:noFill/>
          <a:ln w="9525">
            <a:noFill/>
          </a:ln>
          <a:effectLst>
            <a:reflection blurRad="6350" stA="52000" endA="300" endPos="35000" dir="5400000" sy="-100000" algn="bl" rotWithShape="0"/>
          </a:effectLst>
        </p:spPr>
      </p:pic>
      <p:pic>
        <p:nvPicPr>
          <p:cNvPr id="5" name="http://photo-static-api.fotomore.com/creative/vcg/400/new/VCG41N1313742211.jpg?uid=386&amp;timestamp=1711527206&amp;sign=d90b9fb962bf095afece76cc2d52810d" descr="人工智能、机器学习和自然语言处理认知计算技术概念。"/>
          <p:cNvPicPr>
            <a:picLocks noChangeAspect="1"/>
          </p:cNvPicPr>
          <p:nvPr/>
        </p:nvPicPr>
        <p:blipFill>
          <a:blip r:embed="rId8"/>
          <a:srcRect l="40854" r="6401"/>
          <a:stretch>
            <a:fillRect/>
          </a:stretch>
        </p:blipFill>
        <p:spPr>
          <a:xfrm>
            <a:off x="3763645" y="4271645"/>
            <a:ext cx="2140585" cy="2163445"/>
          </a:xfrm>
          <a:prstGeom prst="rect">
            <a:avLst/>
          </a:prstGeom>
          <a:effectLst>
            <a:reflection blurRad="6350" stA="52000" endA="300" endPos="35000" dir="5400000" sy="-100000" algn="bl" rotWithShape="0"/>
          </a:effectLst>
        </p:spPr>
      </p:pic>
      <p:pic>
        <p:nvPicPr>
          <p:cNvPr id="112" name="图片 111"/>
          <p:cNvPicPr/>
          <p:nvPr/>
        </p:nvPicPr>
        <p:blipFill>
          <a:blip r:embed="rId9"/>
          <a:stretch>
            <a:fillRect/>
          </a:stretch>
        </p:blipFill>
        <p:spPr>
          <a:xfrm>
            <a:off x="6640830" y="4271645"/>
            <a:ext cx="4344035" cy="2172335"/>
          </a:xfrm>
          <a:prstGeom prst="rect">
            <a:avLst/>
          </a:prstGeom>
          <a:noFill/>
          <a:ln w="9525">
            <a:noFill/>
          </a:ln>
          <a:effectLst>
            <a:reflection blurRad="6350" stA="52000" endA="300" endPos="35000" dir="5400000" sy="-100000" algn="bl" rotWithShape="0"/>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8</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大模型的应用领域</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文本框 2"/>
          <p:cNvSpPr txBox="1"/>
          <p:nvPr>
            <p:custDataLst>
              <p:tags r:id="rId6"/>
            </p:custDataLst>
          </p:nvPr>
        </p:nvSpPr>
        <p:spPr>
          <a:xfrm>
            <a:off x="494030" y="1493520"/>
            <a:ext cx="5386070" cy="1473200"/>
          </a:xfrm>
          <a:prstGeom prst="rect">
            <a:avLst/>
          </a:prstGeom>
          <a:noFill/>
        </p:spPr>
        <p:txBody>
          <a:bodyPr wrap="square" rtlCol="0" anchor="t">
            <a:spAutoFit/>
          </a:bodyPr>
          <a:p>
            <a:pPr defTabSz="1219200">
              <a:lnSpc>
                <a:spcPct val="150000"/>
              </a:lnSpc>
              <a:spcBef>
                <a:spcPct val="20000"/>
              </a:spcBef>
            </a:pPr>
            <a:r>
              <a:rPr lang="zh-CN" altLang="en-US" sz="1600" b="1" dirty="0">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（3）语音识别</a:t>
            </a:r>
            <a:endParaRPr lang="zh-CN" altLang="en-US" sz="1600" b="1" dirty="0">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a:p>
            <a:pPr defTabSz="1219200">
              <a:lnSpc>
                <a:spcPct val="150000"/>
              </a:lnSpc>
              <a:spcBef>
                <a:spcPct val="20000"/>
              </a:spcBef>
            </a:pPr>
            <a:r>
              <a:rPr lang="zh-CN" altLang="en-US" sz="1400" b="1" dirty="0">
                <a:solidFill>
                  <a:schemeClr val="bg1">
                    <a:lumMod val="50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大模型在语音识别领域也有应用，如语音识别、语音合成等。通过学习大量的语音数据，大模型可以实现高质量的跨语言翻译和语音识别以及生成自然语音</a:t>
            </a:r>
            <a:endParaRPr lang="zh-CN" altLang="en-US" sz="1400" b="1" dirty="0">
              <a:solidFill>
                <a:schemeClr val="bg1">
                  <a:lumMod val="50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sp>
        <p:nvSpPr>
          <p:cNvPr id="4" name="文本框 3"/>
          <p:cNvSpPr txBox="1"/>
          <p:nvPr>
            <p:custDataLst>
              <p:tags r:id="rId7"/>
            </p:custDataLst>
          </p:nvPr>
        </p:nvSpPr>
        <p:spPr>
          <a:xfrm>
            <a:off x="6033135" y="1493520"/>
            <a:ext cx="5559425" cy="1473200"/>
          </a:xfrm>
          <a:prstGeom prst="rect">
            <a:avLst/>
          </a:prstGeom>
          <a:noFill/>
        </p:spPr>
        <p:txBody>
          <a:bodyPr wrap="square" rtlCol="0" anchor="t">
            <a:spAutoFit/>
          </a:bodyPr>
          <a:p>
            <a:pPr defTabSz="1219200">
              <a:lnSpc>
                <a:spcPct val="150000"/>
              </a:lnSpc>
              <a:spcBef>
                <a:spcPct val="20000"/>
              </a:spcBef>
            </a:pPr>
            <a:r>
              <a:rPr lang="zh-CN" altLang="en-US" sz="1600" b="1" dirty="0">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（4）推荐系统</a:t>
            </a:r>
            <a:endParaRPr lang="zh-CN" altLang="en-US" sz="1600" b="1" dirty="0">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a:p>
            <a:pPr defTabSz="1219200">
              <a:lnSpc>
                <a:spcPct val="150000"/>
              </a:lnSpc>
              <a:spcBef>
                <a:spcPct val="20000"/>
              </a:spcBef>
            </a:pPr>
            <a:r>
              <a:rPr lang="zh-CN" altLang="en-US" sz="1400" b="1" dirty="0">
                <a:solidFill>
                  <a:schemeClr val="bg1">
                    <a:lumMod val="50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大模型可以用于个性化推荐、广告推荐等任务。通过分析用户的历史行为和兴趣偏好，大模型可以为用户提供个性化的推荐服务，提高用户满意度和转化率</a:t>
            </a:r>
            <a:endParaRPr lang="zh-CN" altLang="en-US" sz="1400" b="1" dirty="0">
              <a:solidFill>
                <a:schemeClr val="bg1">
                  <a:lumMod val="50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pic>
        <p:nvPicPr>
          <p:cNvPr id="7" name="http://photo-static-api.fotomore.com/creative/vcg/veer/400/new/VCG41N815448194.jpg?uid=386&amp;timestamp=1711527206&amp;sign=d90b9fb962bf095afece76cc2d52810d" descr="智能手机语音识别"/>
          <p:cNvPicPr>
            <a:picLocks noChangeAspect="1"/>
          </p:cNvPicPr>
          <p:nvPr>
            <p:custDataLst>
              <p:tags r:id="rId8"/>
            </p:custDataLst>
          </p:nvPr>
        </p:nvPicPr>
        <p:blipFill>
          <a:blip r:embed="rId9"/>
          <a:stretch>
            <a:fillRect/>
          </a:stretch>
        </p:blipFill>
        <p:spPr>
          <a:xfrm>
            <a:off x="494030" y="3064510"/>
            <a:ext cx="5095875" cy="3396615"/>
          </a:xfrm>
          <a:prstGeom prst="rect">
            <a:avLst/>
          </a:prstGeom>
        </p:spPr>
      </p:pic>
      <p:pic>
        <p:nvPicPr>
          <p:cNvPr id="113" name="图片 112"/>
          <p:cNvPicPr/>
          <p:nvPr>
            <p:custDataLst>
              <p:tags r:id="rId10"/>
            </p:custDataLst>
          </p:nvPr>
        </p:nvPicPr>
        <p:blipFill>
          <a:blip r:embed="rId11"/>
          <a:stretch>
            <a:fillRect/>
          </a:stretch>
        </p:blipFill>
        <p:spPr>
          <a:xfrm>
            <a:off x="6158865" y="3064510"/>
            <a:ext cx="5391785" cy="3130550"/>
          </a:xfrm>
          <a:prstGeom prst="rect">
            <a:avLst/>
          </a:prstGeom>
          <a:noFill/>
          <a:ln w="9525">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8</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大模型的应用领域</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18" name="组合 17"/>
          <p:cNvGrpSpPr/>
          <p:nvPr>
            <p:custDataLst>
              <p:tags r:id="rId6"/>
            </p:custDataLst>
          </p:nvPr>
        </p:nvGrpSpPr>
        <p:grpSpPr>
          <a:xfrm>
            <a:off x="490220" y="1534160"/>
            <a:ext cx="11212195" cy="4732020"/>
            <a:chOff x="866" y="2637"/>
            <a:chExt cx="17657" cy="7452"/>
          </a:xfrm>
        </p:grpSpPr>
        <p:sp>
          <p:nvSpPr>
            <p:cNvPr id="2" name="矩形: 圆角 3"/>
            <p:cNvSpPr/>
            <p:nvPr>
              <p:custDataLst>
                <p:tags r:id="rId7"/>
              </p:custDataLst>
            </p:nvPr>
          </p:nvSpPr>
          <p:spPr>
            <a:xfrm>
              <a:off x="13645" y="4459"/>
              <a:ext cx="4524" cy="3365"/>
            </a:xfrm>
            <a:prstGeom prst="roundRect">
              <a:avLst>
                <a:gd name="adj" fmla="val 5768"/>
              </a:avLst>
            </a:prstGeom>
            <a:solidFill>
              <a:srgbClr val="005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圆角 1"/>
            <p:cNvSpPr/>
            <p:nvPr>
              <p:custDataLst>
                <p:tags r:id="rId8"/>
              </p:custDataLst>
            </p:nvPr>
          </p:nvSpPr>
          <p:spPr>
            <a:xfrm>
              <a:off x="7403" y="4459"/>
              <a:ext cx="4524" cy="3365"/>
            </a:xfrm>
            <a:prstGeom prst="roundRect">
              <a:avLst>
                <a:gd name="adj" fmla="val 5768"/>
              </a:avLst>
            </a:prstGeom>
            <a:solidFill>
              <a:srgbClr val="005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圆角 2"/>
            <p:cNvSpPr/>
            <p:nvPr>
              <p:custDataLst>
                <p:tags r:id="rId9"/>
              </p:custDataLst>
            </p:nvPr>
          </p:nvSpPr>
          <p:spPr>
            <a:xfrm>
              <a:off x="1161" y="4459"/>
              <a:ext cx="4524" cy="3365"/>
            </a:xfrm>
            <a:prstGeom prst="roundRect">
              <a:avLst>
                <a:gd name="adj" fmla="val 5768"/>
              </a:avLst>
            </a:prstGeom>
            <a:solidFill>
              <a:srgbClr val="005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10"/>
              </p:custDataLst>
            </p:nvPr>
          </p:nvSpPr>
          <p:spPr>
            <a:xfrm>
              <a:off x="866" y="8071"/>
              <a:ext cx="5173" cy="2018"/>
            </a:xfrm>
            <a:prstGeom prst="rect">
              <a:avLst/>
            </a:prstGeom>
          </p:spPr>
          <p:txBody>
            <a:bodyPr wrap="square" lIns="0" tIns="0" rIns="0" bIns="0">
              <a:noAutofit/>
            </a:bodyPr>
            <a:p>
              <a:pPr algn="l">
                <a:lnSpc>
                  <a:spcPct val="130000"/>
                </a:lnSpc>
                <a:spcBef>
                  <a:spcPct val="0"/>
                </a:spcBef>
                <a:spcAft>
                  <a:spcPct val="0"/>
                </a:spcAft>
              </a:pPr>
              <a:r>
                <a:rPr lang="zh-CN" altLang="en-US" sz="1400" b="1">
                  <a:solidFill>
                    <a:schemeClr val="tx1">
                      <a:lumMod val="85000"/>
                      <a:lumOff val="15000"/>
                    </a:schemeClr>
                  </a:solidFill>
                  <a:latin typeface="+mn-ea"/>
                  <a:cs typeface="+mn-ea"/>
                </a:rPr>
                <a:t>大模型可以用于自动驾驶中的感知、决策等任务。通过学习大量的驾驶数据，大模型可以实现对车辆周围环境的感知和识别，以及进行决策和控制，提高自动驾驶的安全性和效率</a:t>
              </a:r>
              <a:endParaRPr lang="zh-CN" altLang="en-US" sz="1400" b="1">
                <a:solidFill>
                  <a:schemeClr val="tx1">
                    <a:lumMod val="85000"/>
                    <a:lumOff val="15000"/>
                  </a:schemeClr>
                </a:solidFill>
                <a:latin typeface="+mn-ea"/>
                <a:cs typeface="+mn-ea"/>
              </a:endParaRPr>
            </a:p>
          </p:txBody>
        </p:sp>
        <p:sp>
          <p:nvSpPr>
            <p:cNvPr id="9" name="矩形 8"/>
            <p:cNvSpPr/>
            <p:nvPr>
              <p:custDataLst>
                <p:tags r:id="rId11"/>
              </p:custDataLst>
            </p:nvPr>
          </p:nvSpPr>
          <p:spPr>
            <a:xfrm>
              <a:off x="1643" y="6274"/>
              <a:ext cx="3560" cy="1366"/>
            </a:xfrm>
            <a:prstGeom prst="rect">
              <a:avLst/>
            </a:prstGeom>
            <a:noFill/>
          </p:spPr>
          <p:txBody>
            <a:bodyPr wrap="square" lIns="0" tIns="0" rIns="0" bIns="0" rtlCol="0" anchor="ctr">
              <a:noAutofit/>
            </a:bodyPr>
            <a:p>
              <a:pPr algn="ctr">
                <a:spcBef>
                  <a:spcPct val="0"/>
                </a:spcBef>
                <a:spcAft>
                  <a:spcPct val="0"/>
                </a:spcAft>
              </a:pPr>
              <a:r>
                <a:rPr kumimoji="1" lang="zh-CN" altLang="en-US" sz="2000" b="1" dirty="0">
                  <a:solidFill>
                    <a:srgbClr val="FFFFFF"/>
                  </a:solidFill>
                  <a:latin typeface="+mn-ea"/>
                  <a:cs typeface="+mn-ea"/>
                </a:rPr>
                <a:t>自动驾驶</a:t>
              </a:r>
              <a:endParaRPr kumimoji="1" lang="zh-CN" altLang="en-US" sz="2000" b="1" dirty="0">
                <a:solidFill>
                  <a:srgbClr val="FFFFFF"/>
                </a:solidFill>
                <a:latin typeface="+mn-ea"/>
                <a:cs typeface="+mn-ea"/>
              </a:endParaRPr>
            </a:p>
          </p:txBody>
        </p:sp>
        <p:sp>
          <p:nvSpPr>
            <p:cNvPr id="10" name="矩形 9"/>
            <p:cNvSpPr/>
            <p:nvPr>
              <p:custDataLst>
                <p:tags r:id="rId12"/>
              </p:custDataLst>
            </p:nvPr>
          </p:nvSpPr>
          <p:spPr>
            <a:xfrm>
              <a:off x="7108" y="8071"/>
              <a:ext cx="5173" cy="2018"/>
            </a:xfrm>
            <a:prstGeom prst="rect">
              <a:avLst/>
            </a:prstGeom>
          </p:spPr>
          <p:txBody>
            <a:bodyPr wrap="square" lIns="0" tIns="0" rIns="0" bIns="0">
              <a:noAutofit/>
            </a:bodyPr>
            <a:p>
              <a:pPr algn="l">
                <a:lnSpc>
                  <a:spcPct val="130000"/>
                </a:lnSpc>
                <a:spcBef>
                  <a:spcPct val="0"/>
                </a:spcBef>
                <a:spcAft>
                  <a:spcPct val="0"/>
                </a:spcAft>
              </a:pPr>
              <a:r>
                <a:rPr lang="zh-CN" altLang="en-US" sz="1400" b="1">
                  <a:solidFill>
                    <a:schemeClr val="tx1">
                      <a:lumMod val="85000"/>
                      <a:lumOff val="15000"/>
                    </a:schemeClr>
                  </a:solidFill>
                  <a:latin typeface="+mn-ea"/>
                  <a:cs typeface="+mn-ea"/>
                </a:rPr>
                <a:t>大模型可以用于医疗影像诊断、疾病预测等任务。通过学习大量的医学影像数据，大模型可以辅助医生进行疾病诊断和治疗方案制定，提高医疗水平和效率</a:t>
              </a:r>
              <a:endParaRPr lang="zh-CN" altLang="en-US" sz="1400" b="1">
                <a:solidFill>
                  <a:schemeClr val="tx1">
                    <a:lumMod val="85000"/>
                    <a:lumOff val="15000"/>
                  </a:schemeClr>
                </a:solidFill>
                <a:latin typeface="+mn-ea"/>
                <a:cs typeface="+mn-ea"/>
              </a:endParaRPr>
            </a:p>
          </p:txBody>
        </p:sp>
        <p:sp>
          <p:nvSpPr>
            <p:cNvPr id="11" name="矩形 10"/>
            <p:cNvSpPr/>
            <p:nvPr>
              <p:custDataLst>
                <p:tags r:id="rId13"/>
              </p:custDataLst>
            </p:nvPr>
          </p:nvSpPr>
          <p:spPr>
            <a:xfrm>
              <a:off x="7885" y="6274"/>
              <a:ext cx="3560" cy="1366"/>
            </a:xfrm>
            <a:prstGeom prst="rect">
              <a:avLst/>
            </a:prstGeom>
            <a:noFill/>
          </p:spPr>
          <p:txBody>
            <a:bodyPr wrap="square" lIns="0" tIns="0" rIns="0" bIns="0" rtlCol="0" anchor="ctr">
              <a:noAutofit/>
            </a:bodyPr>
            <a:p>
              <a:pPr algn="ctr">
                <a:spcBef>
                  <a:spcPct val="0"/>
                </a:spcBef>
                <a:spcAft>
                  <a:spcPct val="0"/>
                </a:spcAft>
              </a:pPr>
              <a:r>
                <a:rPr kumimoji="1" lang="zh-CN" altLang="en-US" sz="2000" b="1">
                  <a:solidFill>
                    <a:srgbClr val="FFFFFF"/>
                  </a:solidFill>
                  <a:latin typeface="+mn-ea"/>
                  <a:cs typeface="+mn-ea"/>
                </a:rPr>
                <a:t>医疗健康</a:t>
              </a:r>
              <a:endParaRPr kumimoji="1" lang="zh-CN" altLang="en-US" sz="2000" b="1">
                <a:solidFill>
                  <a:srgbClr val="FFFFFF"/>
                </a:solidFill>
                <a:latin typeface="+mn-ea"/>
                <a:cs typeface="+mn-ea"/>
              </a:endParaRPr>
            </a:p>
          </p:txBody>
        </p:sp>
        <p:sp>
          <p:nvSpPr>
            <p:cNvPr id="13" name="矩形 12"/>
            <p:cNvSpPr/>
            <p:nvPr>
              <p:custDataLst>
                <p:tags r:id="rId14"/>
              </p:custDataLst>
            </p:nvPr>
          </p:nvSpPr>
          <p:spPr>
            <a:xfrm>
              <a:off x="13350" y="8071"/>
              <a:ext cx="5173" cy="2015"/>
            </a:xfrm>
            <a:prstGeom prst="rect">
              <a:avLst/>
            </a:prstGeom>
          </p:spPr>
          <p:txBody>
            <a:bodyPr wrap="square" lIns="0" tIns="0" rIns="0" bIns="0">
              <a:noAutofit/>
            </a:bodyPr>
            <a:p>
              <a:pPr algn="l">
                <a:lnSpc>
                  <a:spcPct val="130000"/>
                </a:lnSpc>
                <a:spcBef>
                  <a:spcPct val="0"/>
                </a:spcBef>
                <a:spcAft>
                  <a:spcPct val="0"/>
                </a:spcAft>
              </a:pPr>
              <a:r>
                <a:rPr lang="zh-CN" altLang="en-US" sz="1400" b="1">
                  <a:solidFill>
                    <a:schemeClr val="tx1">
                      <a:lumMod val="85000"/>
                      <a:lumOff val="15000"/>
                    </a:schemeClr>
                  </a:solidFill>
                  <a:latin typeface="+mn-ea"/>
                  <a:cs typeface="+mn-ea"/>
                </a:rPr>
                <a:t>大模型可以用于信用评估、欺诈检测等任务。通过分析大量的金融数据，大模型可以评估用户的信用等级和风险水平，以及检测欺诈行为，提高金融系统的安全性和稳定性</a:t>
              </a:r>
              <a:endParaRPr lang="zh-CN" altLang="en-US" sz="1400" b="1">
                <a:solidFill>
                  <a:schemeClr val="tx1">
                    <a:lumMod val="85000"/>
                    <a:lumOff val="15000"/>
                  </a:schemeClr>
                </a:solidFill>
                <a:latin typeface="+mn-ea"/>
                <a:cs typeface="+mn-ea"/>
              </a:endParaRPr>
            </a:p>
          </p:txBody>
        </p:sp>
        <p:sp>
          <p:nvSpPr>
            <p:cNvPr id="14" name="矩形 13"/>
            <p:cNvSpPr/>
            <p:nvPr>
              <p:custDataLst>
                <p:tags r:id="rId15"/>
              </p:custDataLst>
            </p:nvPr>
          </p:nvSpPr>
          <p:spPr>
            <a:xfrm>
              <a:off x="14127" y="6274"/>
              <a:ext cx="3560" cy="1366"/>
            </a:xfrm>
            <a:prstGeom prst="rect">
              <a:avLst/>
            </a:prstGeom>
            <a:noFill/>
          </p:spPr>
          <p:txBody>
            <a:bodyPr wrap="square" lIns="0" tIns="0" rIns="0" bIns="0" rtlCol="0" anchor="ctr">
              <a:noAutofit/>
            </a:bodyPr>
            <a:p>
              <a:pPr algn="ctr">
                <a:spcBef>
                  <a:spcPct val="0"/>
                </a:spcBef>
                <a:spcAft>
                  <a:spcPct val="0"/>
                </a:spcAft>
              </a:pPr>
              <a:r>
                <a:rPr kumimoji="1" lang="zh-CN" altLang="en-US" sz="2000" b="1">
                  <a:solidFill>
                    <a:srgbClr val="FFFFFF"/>
                  </a:solidFill>
                  <a:latin typeface="+mn-ea"/>
                  <a:cs typeface="+mn-ea"/>
                </a:rPr>
                <a:t>金融风控</a:t>
              </a:r>
              <a:endParaRPr kumimoji="1" lang="zh-CN" altLang="en-US" sz="2000" b="1">
                <a:solidFill>
                  <a:srgbClr val="FFFFFF"/>
                </a:solidFill>
                <a:latin typeface="+mn-ea"/>
                <a:cs typeface="+mn-ea"/>
              </a:endParaRPr>
            </a:p>
          </p:txBody>
        </p:sp>
        <p:pic>
          <p:nvPicPr>
            <p:cNvPr id="15" name="http://photo-static-api.fotomore.com/creative/vcg/400/new/VCG41N967522166.jpg?uid=386&amp;timestamp=1711527598&amp;sign=d07e4d20bad90d8054ffce33f3dec497" descr="未来无人驾驶汽车的驾驶舱。"/>
            <p:cNvPicPr>
              <a:picLocks noChangeAspect="1"/>
            </p:cNvPicPr>
            <p:nvPr>
              <p:custDataLst>
                <p:tags r:id="rId16"/>
              </p:custDataLst>
            </p:nvPr>
          </p:nvPicPr>
          <p:blipFill rotWithShape="1">
            <a:blip r:embed="rId17"/>
            <a:srcRect l="26244" t="-1" r="26245" b="1"/>
            <a:stretch>
              <a:fillRect/>
            </a:stretch>
          </p:blipFill>
          <p:spPr>
            <a:xfrm>
              <a:off x="1666" y="2637"/>
              <a:ext cx="3515" cy="3515"/>
            </a:xfrm>
            <a:custGeom>
              <a:avLst/>
              <a:gdLst>
                <a:gd name="connsiteX0" fmla="*/ 128742 w 2232000"/>
                <a:gd name="connsiteY0" fmla="*/ 0 h 2232000"/>
                <a:gd name="connsiteX1" fmla="*/ 2103258 w 2232000"/>
                <a:gd name="connsiteY1" fmla="*/ 0 h 2232000"/>
                <a:gd name="connsiteX2" fmla="*/ 2232000 w 2232000"/>
                <a:gd name="connsiteY2" fmla="*/ 128742 h 2232000"/>
                <a:gd name="connsiteX3" fmla="*/ 2232000 w 2232000"/>
                <a:gd name="connsiteY3" fmla="*/ 2103258 h 2232000"/>
                <a:gd name="connsiteX4" fmla="*/ 2103258 w 2232000"/>
                <a:gd name="connsiteY4" fmla="*/ 2232000 h 2232000"/>
                <a:gd name="connsiteX5" fmla="*/ 128742 w 2232000"/>
                <a:gd name="connsiteY5" fmla="*/ 2232000 h 2232000"/>
                <a:gd name="connsiteX6" fmla="*/ 0 w 2232000"/>
                <a:gd name="connsiteY6" fmla="*/ 2103258 h 2232000"/>
                <a:gd name="connsiteX7" fmla="*/ 0 w 2232000"/>
                <a:gd name="connsiteY7" fmla="*/ 128742 h 2232000"/>
                <a:gd name="connsiteX8" fmla="*/ 128742 w 2232000"/>
                <a:gd name="connsiteY8" fmla="*/ 0 h 22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00" h="2232000">
                  <a:moveTo>
                    <a:pt x="128742" y="0"/>
                  </a:moveTo>
                  <a:lnTo>
                    <a:pt x="2103258" y="0"/>
                  </a:lnTo>
                  <a:cubicBezTo>
                    <a:pt x="2174360" y="0"/>
                    <a:pt x="2232000" y="57640"/>
                    <a:pt x="2232000" y="128742"/>
                  </a:cubicBezTo>
                  <a:lnTo>
                    <a:pt x="2232000" y="2103258"/>
                  </a:lnTo>
                  <a:cubicBezTo>
                    <a:pt x="2232000" y="2174360"/>
                    <a:pt x="2174360" y="2232000"/>
                    <a:pt x="2103258" y="2232000"/>
                  </a:cubicBezTo>
                  <a:lnTo>
                    <a:pt x="128742" y="2232000"/>
                  </a:lnTo>
                  <a:cubicBezTo>
                    <a:pt x="57640" y="2232000"/>
                    <a:pt x="0" y="2174360"/>
                    <a:pt x="0" y="2103258"/>
                  </a:cubicBezTo>
                  <a:lnTo>
                    <a:pt x="0" y="128742"/>
                  </a:lnTo>
                  <a:cubicBezTo>
                    <a:pt x="0" y="57640"/>
                    <a:pt x="57640" y="0"/>
                    <a:pt x="128742" y="0"/>
                  </a:cubicBezTo>
                  <a:close/>
                </a:path>
              </a:pathLst>
            </a:custGeom>
            <a:ln>
              <a:solidFill>
                <a:schemeClr val="accent1"/>
              </a:solidFill>
            </a:ln>
          </p:spPr>
        </p:pic>
        <p:pic>
          <p:nvPicPr>
            <p:cNvPr id="17" name="http://photo-static-api.fotomore.com/creative/vcg/400/new/VCG41N1217664659.jpg?uid=386&amp;timestamp=1711527622&amp;sign=559446aac0530467ca073669a04ea083" descr="医生用未来的药片分析COVID-19或冠状病毒检测结果"/>
            <p:cNvPicPr>
              <a:picLocks noChangeAspect="1"/>
            </p:cNvPicPr>
            <p:nvPr>
              <p:custDataLst>
                <p:tags r:id="rId18"/>
              </p:custDataLst>
            </p:nvPr>
          </p:nvPicPr>
          <p:blipFill>
            <a:blip r:embed="rId19"/>
            <a:srcRect l="16742" t="-1" r="16743" b="1"/>
            <a:stretch>
              <a:fillRect/>
            </a:stretch>
          </p:blipFill>
          <p:spPr>
            <a:xfrm>
              <a:off x="7908" y="2637"/>
              <a:ext cx="3515" cy="3515"/>
            </a:xfrm>
            <a:custGeom>
              <a:avLst/>
              <a:gdLst>
                <a:gd name="connsiteX0" fmla="*/ 128742 w 2232000"/>
                <a:gd name="connsiteY0" fmla="*/ 0 h 2232000"/>
                <a:gd name="connsiteX1" fmla="*/ 2103258 w 2232000"/>
                <a:gd name="connsiteY1" fmla="*/ 0 h 2232000"/>
                <a:gd name="connsiteX2" fmla="*/ 2232000 w 2232000"/>
                <a:gd name="connsiteY2" fmla="*/ 128742 h 2232000"/>
                <a:gd name="connsiteX3" fmla="*/ 2232000 w 2232000"/>
                <a:gd name="connsiteY3" fmla="*/ 2103258 h 2232000"/>
                <a:gd name="connsiteX4" fmla="*/ 2103258 w 2232000"/>
                <a:gd name="connsiteY4" fmla="*/ 2232000 h 2232000"/>
                <a:gd name="connsiteX5" fmla="*/ 128742 w 2232000"/>
                <a:gd name="connsiteY5" fmla="*/ 2232000 h 2232000"/>
                <a:gd name="connsiteX6" fmla="*/ 0 w 2232000"/>
                <a:gd name="connsiteY6" fmla="*/ 2103258 h 2232000"/>
                <a:gd name="connsiteX7" fmla="*/ 0 w 2232000"/>
                <a:gd name="connsiteY7" fmla="*/ 128742 h 2232000"/>
                <a:gd name="connsiteX8" fmla="*/ 128742 w 2232000"/>
                <a:gd name="connsiteY8" fmla="*/ 0 h 22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00" h="2232000">
                  <a:moveTo>
                    <a:pt x="128742" y="0"/>
                  </a:moveTo>
                  <a:lnTo>
                    <a:pt x="2103258" y="0"/>
                  </a:lnTo>
                  <a:cubicBezTo>
                    <a:pt x="2174360" y="0"/>
                    <a:pt x="2232000" y="57640"/>
                    <a:pt x="2232000" y="128742"/>
                  </a:cubicBezTo>
                  <a:lnTo>
                    <a:pt x="2232000" y="2103258"/>
                  </a:lnTo>
                  <a:cubicBezTo>
                    <a:pt x="2232000" y="2174360"/>
                    <a:pt x="2174360" y="2232000"/>
                    <a:pt x="2103258" y="2232000"/>
                  </a:cubicBezTo>
                  <a:lnTo>
                    <a:pt x="128742" y="2232000"/>
                  </a:lnTo>
                  <a:cubicBezTo>
                    <a:pt x="57640" y="2232000"/>
                    <a:pt x="0" y="2174360"/>
                    <a:pt x="0" y="2103258"/>
                  </a:cubicBezTo>
                  <a:lnTo>
                    <a:pt x="0" y="128742"/>
                  </a:lnTo>
                  <a:cubicBezTo>
                    <a:pt x="0" y="57640"/>
                    <a:pt x="57640" y="0"/>
                    <a:pt x="128742" y="0"/>
                  </a:cubicBezTo>
                  <a:close/>
                </a:path>
              </a:pathLst>
            </a:custGeom>
            <a:ln>
              <a:solidFill>
                <a:schemeClr val="accent1"/>
              </a:solidFill>
            </a:ln>
          </p:spPr>
        </p:pic>
        <p:pic>
          <p:nvPicPr>
            <p:cNvPr id="21" name="http://photo-static-api.fotomore.com/creative/vcg/400/new/VCG41N1414756501.jpg?uid=386&amp;timestamp=1711527668&amp;sign=70e8282a5ecbdbb54eaab070345d125c" descr="智慧城市物联网网络数字世界元世界，3D AI人工智能未来机器人工程师数字技术安全电力节能可持续环境二氧化碳排放"/>
            <p:cNvPicPr>
              <a:picLocks noChangeAspect="1"/>
            </p:cNvPicPr>
            <p:nvPr>
              <p:custDataLst>
                <p:tags r:id="rId20"/>
              </p:custDataLst>
            </p:nvPr>
          </p:nvPicPr>
          <p:blipFill>
            <a:blip r:embed="rId21"/>
            <a:srcRect l="25946" t="14" r="25946" b="-14"/>
            <a:stretch>
              <a:fillRect/>
            </a:stretch>
          </p:blipFill>
          <p:spPr>
            <a:xfrm>
              <a:off x="14149" y="2637"/>
              <a:ext cx="3515" cy="3515"/>
            </a:xfrm>
            <a:custGeom>
              <a:avLst/>
              <a:gdLst>
                <a:gd name="connsiteX0" fmla="*/ 128742 w 2232000"/>
                <a:gd name="connsiteY0" fmla="*/ 0 h 2232000"/>
                <a:gd name="connsiteX1" fmla="*/ 2103258 w 2232000"/>
                <a:gd name="connsiteY1" fmla="*/ 0 h 2232000"/>
                <a:gd name="connsiteX2" fmla="*/ 2232000 w 2232000"/>
                <a:gd name="connsiteY2" fmla="*/ 128742 h 2232000"/>
                <a:gd name="connsiteX3" fmla="*/ 2232000 w 2232000"/>
                <a:gd name="connsiteY3" fmla="*/ 2103258 h 2232000"/>
                <a:gd name="connsiteX4" fmla="*/ 2103258 w 2232000"/>
                <a:gd name="connsiteY4" fmla="*/ 2232000 h 2232000"/>
                <a:gd name="connsiteX5" fmla="*/ 128742 w 2232000"/>
                <a:gd name="connsiteY5" fmla="*/ 2232000 h 2232000"/>
                <a:gd name="connsiteX6" fmla="*/ 0 w 2232000"/>
                <a:gd name="connsiteY6" fmla="*/ 2103258 h 2232000"/>
                <a:gd name="connsiteX7" fmla="*/ 0 w 2232000"/>
                <a:gd name="connsiteY7" fmla="*/ 128742 h 2232000"/>
                <a:gd name="connsiteX8" fmla="*/ 128742 w 2232000"/>
                <a:gd name="connsiteY8" fmla="*/ 0 h 22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00" h="2232000">
                  <a:moveTo>
                    <a:pt x="128742" y="0"/>
                  </a:moveTo>
                  <a:lnTo>
                    <a:pt x="2103258" y="0"/>
                  </a:lnTo>
                  <a:cubicBezTo>
                    <a:pt x="2174360" y="0"/>
                    <a:pt x="2232000" y="57640"/>
                    <a:pt x="2232000" y="128742"/>
                  </a:cubicBezTo>
                  <a:lnTo>
                    <a:pt x="2232000" y="2103258"/>
                  </a:lnTo>
                  <a:cubicBezTo>
                    <a:pt x="2232000" y="2174360"/>
                    <a:pt x="2174360" y="2232000"/>
                    <a:pt x="2103258" y="2232000"/>
                  </a:cubicBezTo>
                  <a:lnTo>
                    <a:pt x="128742" y="2232000"/>
                  </a:lnTo>
                  <a:cubicBezTo>
                    <a:pt x="57640" y="2232000"/>
                    <a:pt x="0" y="2174360"/>
                    <a:pt x="0" y="2103258"/>
                  </a:cubicBezTo>
                  <a:lnTo>
                    <a:pt x="0" y="128742"/>
                  </a:lnTo>
                  <a:cubicBezTo>
                    <a:pt x="0" y="57640"/>
                    <a:pt x="57640" y="0"/>
                    <a:pt x="128742" y="0"/>
                  </a:cubicBezTo>
                  <a:close/>
                </a:path>
              </a:pathLst>
            </a:custGeom>
            <a:ln>
              <a:solidFill>
                <a:schemeClr val="accent1"/>
              </a:solidFill>
            </a:ln>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8</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大模型的应用领域</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36" name="组合 35"/>
          <p:cNvGrpSpPr/>
          <p:nvPr>
            <p:custDataLst>
              <p:tags r:id="rId6"/>
            </p:custDataLst>
          </p:nvPr>
        </p:nvGrpSpPr>
        <p:grpSpPr>
          <a:xfrm rot="0">
            <a:off x="697230" y="1518285"/>
            <a:ext cx="3220720" cy="4176395"/>
            <a:chOff x="609" y="2391"/>
            <a:chExt cx="5072" cy="6577"/>
          </a:xfrm>
        </p:grpSpPr>
        <p:sp>
          <p:nvSpPr>
            <p:cNvPr id="16" name="圆角矩形 15"/>
            <p:cNvSpPr/>
            <p:nvPr>
              <p:custDataLst>
                <p:tags r:id="rId7"/>
              </p:custDataLst>
            </p:nvPr>
          </p:nvSpPr>
          <p:spPr>
            <a:xfrm>
              <a:off x="1515" y="5965"/>
              <a:ext cx="3117" cy="793"/>
            </a:xfrm>
            <a:prstGeom prst="roundRect">
              <a:avLst>
                <a:gd name="adj" fmla="val 50000"/>
              </a:avLst>
            </a:prstGeom>
            <a:solidFill>
              <a:srgbClr val="0059B2"/>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latin typeface="+mn-ea"/>
                  <a:cs typeface="+mn-ea"/>
                  <a:sym typeface="+mn-ea"/>
                </a:rPr>
                <a:t>工业制造</a:t>
              </a:r>
              <a:endParaRPr lang="zh-CN" altLang="en-US" sz="2000" b="1" dirty="0">
                <a:latin typeface="+mn-ea"/>
                <a:cs typeface="+mn-ea"/>
                <a:sym typeface="+mn-ea"/>
              </a:endParaRPr>
            </a:p>
          </p:txBody>
        </p:sp>
        <p:sp>
          <p:nvSpPr>
            <p:cNvPr id="4" name="矩形 3"/>
            <p:cNvSpPr/>
            <p:nvPr>
              <p:custDataLst>
                <p:tags r:id="rId8"/>
              </p:custDataLst>
            </p:nvPr>
          </p:nvSpPr>
          <p:spPr>
            <a:xfrm>
              <a:off x="609" y="7030"/>
              <a:ext cx="5073" cy="1939"/>
            </a:xfrm>
            <a:prstGeom prst="rect">
              <a:avLst/>
            </a:prstGeom>
            <a:ln>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sz="1400" b="1" dirty="0">
                  <a:ln>
                    <a:noFill/>
                    <a:prstDash val="sysDot"/>
                  </a:ln>
                  <a:solidFill>
                    <a:schemeClr val="tx1">
                      <a:lumMod val="85000"/>
                      <a:lumOff val="15000"/>
                    </a:schemeClr>
                  </a:solidFill>
                  <a:latin typeface="+mn-ea"/>
                  <a:cs typeface="+mn-ea"/>
                </a:rPr>
                <a:t>大模型可以用于质量控制、故障诊断等任务。通过学习大量的工业制造数据，大模型可以辅助工程师进行产品质量控制和故障诊断，提高生产效率和产品质量</a:t>
              </a:r>
              <a:endParaRPr lang="zh-CN" altLang="en-US" sz="1400" b="1" dirty="0">
                <a:ln>
                  <a:noFill/>
                  <a:prstDash val="sysDot"/>
                </a:ln>
                <a:solidFill>
                  <a:schemeClr val="tx1">
                    <a:lumMod val="85000"/>
                    <a:lumOff val="15000"/>
                  </a:schemeClr>
                </a:solidFill>
                <a:latin typeface="+mn-ea"/>
                <a:cs typeface="+mn-ea"/>
              </a:endParaRPr>
            </a:p>
          </p:txBody>
        </p:sp>
        <p:pic>
          <p:nvPicPr>
            <p:cNvPr id="97" name="http://photo-static-api.fotomore.com/creative/vcg/400/new/VCG41N1251091313.jpg?uid=386&amp;timestamp=1711527846&amp;sign=0cd164a8eb23af1e7795d72108408a44" descr="工程师经理手用平板电脑，虚拟屏幕上有图标，智能工厂技术界面，新一代技术概念。"/>
            <p:cNvPicPr>
              <a:picLocks noChangeAspect="1"/>
            </p:cNvPicPr>
            <p:nvPr>
              <p:custDataLst>
                <p:tags r:id="rId9"/>
              </p:custDataLst>
            </p:nvPr>
          </p:nvPicPr>
          <p:blipFill rotWithShape="1">
            <a:blip r:embed="rId10"/>
            <a:srcRect l="16679" t="-14" r="16679" b="14"/>
            <a:stretch>
              <a:fillRect/>
            </a:stretch>
          </p:blipFill>
          <p:spPr>
            <a:xfrm>
              <a:off x="1514" y="2391"/>
              <a:ext cx="3118" cy="3118"/>
            </a:xfrm>
            <a:prstGeom prst="ellipse">
              <a:avLst/>
            </a:prstGeom>
            <a:ln w="3175" cap="flat" cmpd="sng" algn="ctr">
              <a:solidFill>
                <a:schemeClr val="tx1">
                  <a:lumMod val="40000"/>
                  <a:lumOff val="60000"/>
                  <a:alpha val="20000"/>
                </a:schemeClr>
              </a:solidFill>
              <a:prstDash val="solid"/>
              <a:round/>
              <a:headEnd type="none" w="med" len="med"/>
              <a:tailEnd type="none" w="med" len="med"/>
            </a:ln>
          </p:spPr>
        </p:pic>
      </p:grpSp>
      <p:grpSp>
        <p:nvGrpSpPr>
          <p:cNvPr id="34" name="组合 33"/>
          <p:cNvGrpSpPr/>
          <p:nvPr>
            <p:custDataLst>
              <p:tags r:id="rId11"/>
            </p:custDataLst>
          </p:nvPr>
        </p:nvGrpSpPr>
        <p:grpSpPr>
          <a:xfrm rot="0">
            <a:off x="8274050" y="1518285"/>
            <a:ext cx="3220720" cy="4175760"/>
            <a:chOff x="13695" y="2391"/>
            <a:chExt cx="5072" cy="6576"/>
          </a:xfrm>
        </p:grpSpPr>
        <p:sp>
          <p:nvSpPr>
            <p:cNvPr id="7" name="圆角矩形 6"/>
            <p:cNvSpPr/>
            <p:nvPr>
              <p:custDataLst>
                <p:tags r:id="rId12"/>
              </p:custDataLst>
            </p:nvPr>
          </p:nvSpPr>
          <p:spPr>
            <a:xfrm>
              <a:off x="14601" y="5964"/>
              <a:ext cx="3117" cy="794"/>
            </a:xfrm>
            <a:prstGeom prst="roundRect">
              <a:avLst>
                <a:gd name="adj" fmla="val 50000"/>
              </a:avLst>
            </a:prstGeom>
            <a:solidFill>
              <a:srgbClr val="0059B2"/>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latin typeface="+mn-ea"/>
                  <a:cs typeface="+mn-ea"/>
                  <a:sym typeface="+mn-ea"/>
                </a:rPr>
                <a:t>气候研究</a:t>
              </a:r>
              <a:endParaRPr lang="zh-CN" altLang="en-US" sz="2000" b="1" dirty="0">
                <a:latin typeface="+mn-ea"/>
                <a:cs typeface="+mn-ea"/>
                <a:sym typeface="+mn-ea"/>
              </a:endParaRPr>
            </a:p>
          </p:txBody>
        </p:sp>
        <p:pic>
          <p:nvPicPr>
            <p:cNvPr id="162" name="http://photo-static-api.fotomore.com/creative/vcg/400/new/VCG41N1271641693.jpg?uid=386&amp;timestamp=1711527928&amp;sign=225bec2e2ba05efc811a1f0d6c983882" descr="环境技术的概念。可持续发展的目标。西班牙。"/>
            <p:cNvPicPr>
              <a:picLocks noChangeAspect="1"/>
            </p:cNvPicPr>
            <p:nvPr>
              <p:custDataLst>
                <p:tags r:id="rId13"/>
              </p:custDataLst>
            </p:nvPr>
          </p:nvPicPr>
          <p:blipFill rotWithShape="1">
            <a:blip r:embed="rId14"/>
            <a:srcRect l="21778" t="-14" r="21778" b="14"/>
            <a:stretch>
              <a:fillRect/>
            </a:stretch>
          </p:blipFill>
          <p:spPr>
            <a:xfrm>
              <a:off x="14600" y="2391"/>
              <a:ext cx="3118" cy="3118"/>
            </a:xfrm>
            <a:prstGeom prst="ellipse">
              <a:avLst/>
            </a:prstGeom>
            <a:ln w="3175" cap="flat" cmpd="sng" algn="ctr">
              <a:solidFill>
                <a:schemeClr val="tx1">
                  <a:lumMod val="40000"/>
                  <a:lumOff val="60000"/>
                  <a:alpha val="20000"/>
                </a:schemeClr>
              </a:solidFill>
              <a:prstDash val="solid"/>
              <a:round/>
              <a:headEnd type="none" w="med" len="med"/>
              <a:tailEnd type="none" w="med" len="med"/>
            </a:ln>
          </p:spPr>
        </p:pic>
        <p:sp>
          <p:nvSpPr>
            <p:cNvPr id="19" name="矩形 18"/>
            <p:cNvSpPr/>
            <p:nvPr>
              <p:custDataLst>
                <p:tags r:id="rId15"/>
              </p:custDataLst>
            </p:nvPr>
          </p:nvSpPr>
          <p:spPr>
            <a:xfrm>
              <a:off x="13695" y="7029"/>
              <a:ext cx="5073" cy="1939"/>
            </a:xfrm>
            <a:prstGeom prst="rect">
              <a:avLst/>
            </a:prstGeom>
            <a:ln>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sz="1400" b="1" dirty="0">
                  <a:ln>
                    <a:noFill/>
                    <a:prstDash val="sysDot"/>
                  </a:ln>
                  <a:solidFill>
                    <a:schemeClr val="tx1">
                      <a:lumMod val="85000"/>
                      <a:lumOff val="15000"/>
                    </a:schemeClr>
                  </a:solidFill>
                  <a:latin typeface="+mn-ea"/>
                  <a:cs typeface="+mn-ea"/>
                </a:rPr>
                <a:t>在气候研究领域，大模型可以处理气象数据，进行天气预测和气候模拟。它们能够分析复杂的气象现象，提供准确的气象预报，帮助人们做出应对气候变化的决策</a:t>
              </a:r>
              <a:endParaRPr lang="zh-CN" altLang="en-US" sz="1400" b="1" dirty="0">
                <a:ln>
                  <a:noFill/>
                  <a:prstDash val="sysDot"/>
                </a:ln>
                <a:solidFill>
                  <a:schemeClr val="tx1">
                    <a:lumMod val="85000"/>
                    <a:lumOff val="15000"/>
                  </a:schemeClr>
                </a:solidFill>
                <a:latin typeface="+mn-ea"/>
                <a:cs typeface="+mn-ea"/>
              </a:endParaRPr>
            </a:p>
          </p:txBody>
        </p:sp>
      </p:grpSp>
      <p:grpSp>
        <p:nvGrpSpPr>
          <p:cNvPr id="35" name="组合 34"/>
          <p:cNvGrpSpPr/>
          <p:nvPr>
            <p:custDataLst>
              <p:tags r:id="rId16"/>
            </p:custDataLst>
          </p:nvPr>
        </p:nvGrpSpPr>
        <p:grpSpPr>
          <a:xfrm rot="0">
            <a:off x="4485640" y="1518285"/>
            <a:ext cx="3221355" cy="4176395"/>
            <a:chOff x="7152" y="2391"/>
            <a:chExt cx="5073" cy="6577"/>
          </a:xfrm>
        </p:grpSpPr>
        <p:sp>
          <p:nvSpPr>
            <p:cNvPr id="20" name="圆角矩形 19"/>
            <p:cNvSpPr/>
            <p:nvPr>
              <p:custDataLst>
                <p:tags r:id="rId17"/>
              </p:custDataLst>
            </p:nvPr>
          </p:nvSpPr>
          <p:spPr>
            <a:xfrm>
              <a:off x="8058" y="5964"/>
              <a:ext cx="3117" cy="794"/>
            </a:xfrm>
            <a:prstGeom prst="roundRect">
              <a:avLst>
                <a:gd name="adj" fmla="val 50000"/>
              </a:avLst>
            </a:prstGeom>
            <a:solidFill>
              <a:srgbClr val="0059B2"/>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dirty="0">
                  <a:latin typeface="+mn-ea"/>
                  <a:cs typeface="+mn-ea"/>
                  <a:sym typeface="+mn-ea"/>
                </a:rPr>
                <a:t>生物信息学</a:t>
              </a:r>
              <a:endParaRPr lang="zh-CN" altLang="en-US" sz="2000" b="1" dirty="0">
                <a:latin typeface="+mn-ea"/>
                <a:cs typeface="+mn-ea"/>
                <a:sym typeface="+mn-ea"/>
              </a:endParaRPr>
            </a:p>
          </p:txBody>
        </p:sp>
        <p:pic>
          <p:nvPicPr>
            <p:cNvPr id="52" name="http://photo-static-api.fotomore.com/creative/vcg/veer/400/new/VCG41N647133736.jpg?uid=386&amp;timestamp=1711527865&amp;sign=c889723e7fb87705be632bb39da648c5" descr="手持DNA螺旋的机器人"/>
            <p:cNvPicPr>
              <a:picLocks noChangeAspect="1"/>
            </p:cNvPicPr>
            <p:nvPr>
              <p:custDataLst>
                <p:tags r:id="rId18"/>
              </p:custDataLst>
            </p:nvPr>
          </p:nvPicPr>
          <p:blipFill rotWithShape="1">
            <a:blip r:embed="rId19"/>
            <a:srcRect l="16679" t="-14" r="16679" b="14"/>
            <a:stretch>
              <a:fillRect/>
            </a:stretch>
          </p:blipFill>
          <p:spPr>
            <a:xfrm>
              <a:off x="8057" y="2391"/>
              <a:ext cx="3118" cy="3118"/>
            </a:xfrm>
            <a:prstGeom prst="ellipse">
              <a:avLst/>
            </a:prstGeom>
            <a:ln w="3175" cap="flat" cmpd="sng" algn="ctr">
              <a:solidFill>
                <a:schemeClr val="tx1">
                  <a:lumMod val="40000"/>
                  <a:lumOff val="60000"/>
                  <a:alpha val="20000"/>
                </a:schemeClr>
              </a:solidFill>
              <a:prstDash val="solid"/>
              <a:round/>
              <a:headEnd type="none" w="med" len="med"/>
              <a:tailEnd type="none" w="med" len="med"/>
            </a:ln>
          </p:spPr>
        </p:pic>
        <p:sp>
          <p:nvSpPr>
            <p:cNvPr id="23" name="矩形 22"/>
            <p:cNvSpPr/>
            <p:nvPr>
              <p:custDataLst>
                <p:tags r:id="rId20"/>
              </p:custDataLst>
            </p:nvPr>
          </p:nvSpPr>
          <p:spPr>
            <a:xfrm>
              <a:off x="7152" y="7029"/>
              <a:ext cx="5073" cy="1939"/>
            </a:xfrm>
            <a:prstGeom prst="rect">
              <a:avLst/>
            </a:prstGeom>
            <a:ln>
              <a:noFill/>
              <a:prstDash val="sysDash"/>
            </a:ln>
          </p:spPr>
          <p:txBody>
            <a:bodyPr vert="horz" wrap="square" lIns="0" tIns="0" rIns="0" bIns="0" rtlCol="0" anchor="t" anchorCtr="0">
              <a:noAutofit/>
            </a:bodyPr>
            <a:p>
              <a:pPr indent="-228600" algn="l">
                <a:lnSpc>
                  <a:spcPct val="150000"/>
                </a:lnSpc>
                <a:spcBef>
                  <a:spcPct val="0"/>
                </a:spcBef>
                <a:spcAft>
                  <a:spcPct val="0"/>
                </a:spcAft>
              </a:pPr>
              <a:r>
                <a:rPr lang="zh-CN" altLang="en-US" sz="1400" b="1" dirty="0">
                  <a:ln>
                    <a:noFill/>
                    <a:prstDash val="sysDot"/>
                  </a:ln>
                  <a:solidFill>
                    <a:schemeClr val="tx1">
                      <a:lumMod val="85000"/>
                      <a:lumOff val="15000"/>
                    </a:schemeClr>
                  </a:solidFill>
                  <a:latin typeface="+mn-ea"/>
                  <a:cs typeface="+mn-ea"/>
                </a:rPr>
                <a:t>在生物信息学领域，大模型可以用于基因序列分析（识别基因中的功能元件和变异位点）、蛋白质结构预测（推测蛋白质的二级和三级结构）、药物研发（预测分子与靶点的相互作用）等</a:t>
              </a:r>
              <a:endParaRPr lang="zh-CN" altLang="en-US" sz="1400" b="1" dirty="0">
                <a:ln>
                  <a:noFill/>
                  <a:prstDash val="sysDot"/>
                </a:ln>
                <a:solidFill>
                  <a:schemeClr val="tx1">
                    <a:lumMod val="85000"/>
                    <a:lumOff val="15000"/>
                  </a:schemeClr>
                </a:solidFill>
                <a:latin typeface="+mn-ea"/>
                <a:cs typeface="+mn-ea"/>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755789"/>
            <a:ext cx="6421120"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3</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9</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大模型对人们工作和生活的影响</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55146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843280" y="3788410"/>
            <a:ext cx="4114800" cy="603885"/>
          </a:xfrm>
          <a:prstGeom prst="rect">
            <a:avLst/>
          </a:prstGeom>
          <a:noFill/>
        </p:spPr>
        <p:txBody>
          <a:bodyPr wrap="square" rtlCol="0">
            <a:spAutoFit/>
          </a:bodyPr>
          <a:p>
            <a:pPr>
              <a:lnSpc>
                <a:spcPts val="2000"/>
              </a:lnSpc>
            </a:pPr>
            <a:r>
              <a:rPr 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a:t>
            </a:r>
            <a:r>
              <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t>
            </a:r>
            <a:r>
              <a:rPr 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9</a:t>
            </a:r>
            <a:r>
              <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.1大模型对工作的影响</a:t>
            </a:r>
            <a:endPar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a:t>
            </a:r>
            <a:r>
              <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t>
            </a:r>
            <a:r>
              <a:rPr 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9</a:t>
            </a:r>
            <a:r>
              <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.2 </a:t>
            </a:r>
            <a:r>
              <a:rPr 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a:t>
            </a:r>
            <a:r>
              <a:rPr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模型对生活的影响</a:t>
            </a:r>
            <a:endPar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9</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.1大模型对工作的影响</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38" name="组合 37"/>
          <p:cNvGrpSpPr/>
          <p:nvPr>
            <p:custDataLst>
              <p:tags r:id="rId6"/>
            </p:custDataLst>
          </p:nvPr>
        </p:nvGrpSpPr>
        <p:grpSpPr>
          <a:xfrm>
            <a:off x="956310" y="1746250"/>
            <a:ext cx="10280015" cy="4144010"/>
            <a:chOff x="1522" y="3324"/>
            <a:chExt cx="16189" cy="6526"/>
          </a:xfrm>
        </p:grpSpPr>
        <p:sp>
          <p:nvSpPr>
            <p:cNvPr id="23" name="Freeform 12"/>
            <p:cNvSpPr/>
            <p:nvPr>
              <p:custDataLst>
                <p:tags r:id="rId7"/>
              </p:custDataLst>
            </p:nvPr>
          </p:nvSpPr>
          <p:spPr bwMode="auto">
            <a:xfrm>
              <a:off x="1809" y="4587"/>
              <a:ext cx="3223" cy="1605"/>
            </a:xfrm>
            <a:custGeom>
              <a:avLst/>
              <a:gdLst>
                <a:gd name="T0" fmla="*/ 864 w 969"/>
                <a:gd name="T1" fmla="*/ 0 h 482"/>
                <a:gd name="T2" fmla="*/ 485 w 969"/>
                <a:gd name="T3" fmla="*/ 376 h 482"/>
                <a:gd name="T4" fmla="*/ 106 w 969"/>
                <a:gd name="T5" fmla="*/ 0 h 482"/>
                <a:gd name="T6" fmla="*/ 0 w 969"/>
                <a:gd name="T7" fmla="*/ 0 h 482"/>
                <a:gd name="T8" fmla="*/ 485 w 969"/>
                <a:gd name="T9" fmla="*/ 482 h 482"/>
                <a:gd name="T10" fmla="*/ 969 w 969"/>
                <a:gd name="T11" fmla="*/ 0 h 482"/>
                <a:gd name="T12" fmla="*/ 864 w 969"/>
                <a:gd name="T13" fmla="*/ 0 h 482"/>
              </a:gdLst>
              <a:ahLst/>
              <a:cxnLst>
                <a:cxn ang="0">
                  <a:pos x="T0" y="T1"/>
                </a:cxn>
                <a:cxn ang="0">
                  <a:pos x="T2" y="T3"/>
                </a:cxn>
                <a:cxn ang="0">
                  <a:pos x="T4" y="T5"/>
                </a:cxn>
                <a:cxn ang="0">
                  <a:pos x="T6" y="T7"/>
                </a:cxn>
                <a:cxn ang="0">
                  <a:pos x="T8" y="T9"/>
                </a:cxn>
                <a:cxn ang="0">
                  <a:pos x="T10" y="T11"/>
                </a:cxn>
                <a:cxn ang="0">
                  <a:pos x="T12" y="T13"/>
                </a:cxn>
              </a:cxnLst>
              <a:rect l="0" t="0" r="r" b="b"/>
              <a:pathLst>
                <a:path w="969" h="482">
                  <a:moveTo>
                    <a:pt x="864" y="0"/>
                  </a:moveTo>
                  <a:cubicBezTo>
                    <a:pt x="862" y="208"/>
                    <a:pt x="693" y="376"/>
                    <a:pt x="485" y="376"/>
                  </a:cubicBezTo>
                  <a:cubicBezTo>
                    <a:pt x="276" y="376"/>
                    <a:pt x="107" y="208"/>
                    <a:pt x="106" y="0"/>
                  </a:cubicBezTo>
                  <a:cubicBezTo>
                    <a:pt x="0" y="0"/>
                    <a:pt x="0" y="0"/>
                    <a:pt x="0" y="0"/>
                  </a:cubicBezTo>
                  <a:cubicBezTo>
                    <a:pt x="2" y="266"/>
                    <a:pt x="218" y="482"/>
                    <a:pt x="485" y="482"/>
                  </a:cubicBezTo>
                  <a:cubicBezTo>
                    <a:pt x="751" y="482"/>
                    <a:pt x="968" y="266"/>
                    <a:pt x="969" y="0"/>
                  </a:cubicBezTo>
                  <a:lnTo>
                    <a:pt x="864" y="0"/>
                  </a:lnTo>
                  <a:close/>
                </a:path>
              </a:pathLst>
            </a:custGeom>
            <a:gradFill flip="none" rotWithShape="1">
              <a:gsLst>
                <a:gs pos="0">
                  <a:schemeClr val="accent1">
                    <a:lumMod val="20000"/>
                    <a:lumOff val="80000"/>
                    <a:alpha val="0"/>
                  </a:schemeClr>
                </a:gs>
                <a:gs pos="65000">
                  <a:schemeClr val="accent1">
                    <a:lumMod val="20000"/>
                    <a:lumOff val="80000"/>
                    <a:alpha val="48000"/>
                  </a:schemeClr>
                </a:gs>
                <a:gs pos="100000">
                  <a:schemeClr val="accent1">
                    <a:lumMod val="20000"/>
                    <a:lumOff val="80000"/>
                    <a:alpha val="87000"/>
                  </a:schemeClr>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en-US">
                <a:solidFill>
                  <a:schemeClr val="dk1"/>
                </a:solidFill>
              </a:endParaRPr>
            </a:p>
          </p:txBody>
        </p:sp>
        <p:sp>
          <p:nvSpPr>
            <p:cNvPr id="24" name="Oval 16"/>
            <p:cNvSpPr>
              <a:spLocks noChangeArrowheads="1"/>
            </p:cNvSpPr>
            <p:nvPr>
              <p:custDataLst>
                <p:tags r:id="rId8"/>
              </p:custDataLst>
            </p:nvPr>
          </p:nvSpPr>
          <p:spPr bwMode="auto">
            <a:xfrm>
              <a:off x="2157" y="3324"/>
              <a:ext cx="2526" cy="2525"/>
            </a:xfrm>
            <a:prstGeom prst="ellipse">
              <a:avLst/>
            </a:prstGeom>
            <a:gradFill flip="none" rotWithShape="1">
              <a:gsLst>
                <a:gs pos="0">
                  <a:schemeClr val="accent1">
                    <a:lumMod val="60000"/>
                    <a:lumOff val="40000"/>
                  </a:schemeClr>
                </a:gs>
                <a:gs pos="70000">
                  <a:schemeClr val="accent1"/>
                </a:gs>
              </a:gsLst>
              <a:lin ang="5400000" scaled="1"/>
              <a:tileRect/>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spcBef>
                  <a:spcPct val="0"/>
                </a:spcBef>
                <a:spcAft>
                  <a:spcPct val="0"/>
                </a:spcAft>
              </a:pPr>
              <a:r>
                <a:rPr lang="zh-CN" altLang="en-US" b="1">
                  <a:solidFill>
                    <a:srgbClr val="FFFFFF"/>
                  </a:solidFill>
                  <a:latin typeface="微软雅黑" panose="020B0503020204020204" charset="-122"/>
                  <a:ea typeface="微软雅黑" panose="020B0503020204020204" charset="-122"/>
                  <a:cs typeface="+mn-ea"/>
                  <a:sym typeface="+mn-ea"/>
                </a:rPr>
                <a:t>提高</a:t>
              </a:r>
              <a:endParaRPr lang="zh-CN" altLang="en-US" b="1">
                <a:solidFill>
                  <a:srgbClr val="FFFFFF"/>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b="1">
                  <a:solidFill>
                    <a:srgbClr val="FFFFFF"/>
                  </a:solidFill>
                  <a:latin typeface="微软雅黑" panose="020B0503020204020204" charset="-122"/>
                  <a:ea typeface="微软雅黑" panose="020B0503020204020204" charset="-122"/>
                  <a:cs typeface="+mn-ea"/>
                  <a:sym typeface="+mn-ea"/>
                </a:rPr>
                <a:t>工作效率</a:t>
              </a:r>
              <a:endParaRPr lang="zh-CN" altLang="en-US" b="1">
                <a:solidFill>
                  <a:srgbClr val="FFFFFF"/>
                </a:solidFill>
                <a:latin typeface="微软雅黑" panose="020B0503020204020204" charset="-122"/>
                <a:ea typeface="微软雅黑" panose="020B0503020204020204" charset="-122"/>
                <a:cs typeface="+mn-ea"/>
                <a:sym typeface="+mn-ea"/>
              </a:endParaRPr>
            </a:p>
          </p:txBody>
        </p:sp>
        <p:sp>
          <p:nvSpPr>
            <p:cNvPr id="25" name="矩形 24"/>
            <p:cNvSpPr/>
            <p:nvPr>
              <p:custDataLst>
                <p:tags r:id="rId9"/>
              </p:custDataLst>
            </p:nvPr>
          </p:nvSpPr>
          <p:spPr>
            <a:xfrm>
              <a:off x="1522" y="6654"/>
              <a:ext cx="3795" cy="3196"/>
            </a:xfrm>
            <a:prstGeom prst="rect">
              <a:avLst/>
            </a:prstGeom>
            <a:noFill/>
          </p:spPr>
          <p:txBody>
            <a:bodyPr wrap="square" lIns="0" tIns="0" rIns="0" bIns="0" rtlCol="0" anchor="t" anchorCtr="0">
              <a:noAutofit/>
            </a:bodyPr>
            <a:p>
              <a:pPr algn="just">
                <a:lnSpc>
                  <a:spcPct val="130000"/>
                </a:lnSpc>
                <a:spcBef>
                  <a:spcPct val="0"/>
                </a:spcBef>
                <a:spcAft>
                  <a:spcPct val="0"/>
                </a:spcAft>
              </a:pPr>
              <a:r>
                <a:rPr lang="zh-CN" altLang="en-US" sz="1400" b="1" dirty="0">
                  <a:solidFill>
                    <a:schemeClr val="tx1">
                      <a:lumMod val="85000"/>
                      <a:lumOff val="15000"/>
                    </a:schemeClr>
                  </a:solidFill>
                  <a:latin typeface="+mn-ea"/>
                  <a:cs typeface="+mn-ea"/>
                </a:rPr>
                <a:t>大模型在自然语言处理、机器翻译等领域的应用，使得人们能够快速、准确地处理大量文本数据，提高工作效率。例如，在翻译领域，大模型能够自动翻译多种语言，减少人工翻译的时间和成本，提高翻译效率</a:t>
              </a:r>
              <a:endParaRPr lang="zh-CN" altLang="en-US" sz="1400" b="1" dirty="0">
                <a:solidFill>
                  <a:schemeClr val="tx1">
                    <a:lumMod val="85000"/>
                    <a:lumOff val="15000"/>
                  </a:schemeClr>
                </a:solidFill>
                <a:latin typeface="+mn-ea"/>
                <a:cs typeface="+mn-ea"/>
              </a:endParaRPr>
            </a:p>
          </p:txBody>
        </p:sp>
        <p:sp>
          <p:nvSpPr>
            <p:cNvPr id="51" name="Oval 18"/>
            <p:cNvSpPr>
              <a:spLocks noChangeArrowheads="1"/>
            </p:cNvSpPr>
            <p:nvPr>
              <p:custDataLst>
                <p:tags r:id="rId10"/>
              </p:custDataLst>
            </p:nvPr>
          </p:nvSpPr>
          <p:spPr bwMode="auto">
            <a:xfrm>
              <a:off x="3297" y="6042"/>
              <a:ext cx="246" cy="243"/>
            </a:xfrm>
            <a:prstGeom prst="ellipse">
              <a:avLst/>
            </a:prstGeom>
            <a:gradFill>
              <a:gsLst>
                <a:gs pos="0">
                  <a:schemeClr val="accent1"/>
                </a:gs>
                <a:gs pos="100000">
                  <a:schemeClr val="accent1">
                    <a:lumMod val="80000"/>
                    <a:lumOff val="20000"/>
                  </a:schemeClr>
                </a:gs>
              </a:gsLst>
              <a:path path="circle">
                <a:fillToRect l="50000" t="50000" r="50000" b="50000"/>
              </a:path>
              <a:tileRect/>
            </a:gradFill>
            <a:ln w="9525" cap="flat">
              <a:gradFill>
                <a:gsLst>
                  <a:gs pos="0">
                    <a:srgbClr val="FFFFFF"/>
                  </a:gs>
                  <a:gs pos="53000">
                    <a:srgbClr val="FFFFFF">
                      <a:alpha val="0"/>
                    </a:srgbClr>
                  </a:gs>
                </a:gsLst>
                <a:lin ang="16200000" scaled="0"/>
              </a:gradFill>
              <a:prstDash val="solid"/>
              <a:miter/>
            </a:ln>
            <a:effectLst>
              <a:outerShdw blurRad="342900" sx="102000" sy="102000" algn="ctr" rotWithShape="0">
                <a:schemeClr val="accent1">
                  <a:alpha val="40000"/>
                </a:schemeClr>
              </a:outerShdw>
            </a:effectLst>
          </p:spPr>
          <p:txBody>
            <a:bodyPr rot="0" spcFirstLastPara="0" vertOverflow="overflow" horzOverflow="overflow" vert="horz" wrap="square" lIns="431800" tIns="647700" rIns="431800" bIns="288290" numCol="1" spcCol="0" rtlCol="0" fromWordArt="0" anchor="ctr" anchorCtr="0" forceAA="0" compatLnSpc="1">
              <a:normAutofit/>
            </a:bodyPr>
            <a:p>
              <a:pPr algn="ctr"/>
              <a:endParaRPr lang="en-US" b="1" spc="130">
                <a:latin typeface="+中文标题" charset="0"/>
                <a:ea typeface="+mj-ea"/>
                <a:cs typeface="+mj-ea"/>
              </a:endParaRPr>
            </a:p>
          </p:txBody>
        </p:sp>
        <p:sp>
          <p:nvSpPr>
            <p:cNvPr id="194" name="Freeform 12"/>
            <p:cNvSpPr/>
            <p:nvPr>
              <p:custDataLst>
                <p:tags r:id="rId11"/>
              </p:custDataLst>
            </p:nvPr>
          </p:nvSpPr>
          <p:spPr bwMode="auto">
            <a:xfrm>
              <a:off x="5940" y="4587"/>
              <a:ext cx="3223" cy="1605"/>
            </a:xfrm>
            <a:custGeom>
              <a:avLst/>
              <a:gdLst>
                <a:gd name="T0" fmla="*/ 864 w 969"/>
                <a:gd name="T1" fmla="*/ 0 h 482"/>
                <a:gd name="T2" fmla="*/ 485 w 969"/>
                <a:gd name="T3" fmla="*/ 376 h 482"/>
                <a:gd name="T4" fmla="*/ 106 w 969"/>
                <a:gd name="T5" fmla="*/ 0 h 482"/>
                <a:gd name="T6" fmla="*/ 0 w 969"/>
                <a:gd name="T7" fmla="*/ 0 h 482"/>
                <a:gd name="T8" fmla="*/ 485 w 969"/>
                <a:gd name="T9" fmla="*/ 482 h 482"/>
                <a:gd name="T10" fmla="*/ 969 w 969"/>
                <a:gd name="T11" fmla="*/ 0 h 482"/>
                <a:gd name="T12" fmla="*/ 864 w 969"/>
                <a:gd name="T13" fmla="*/ 0 h 482"/>
              </a:gdLst>
              <a:ahLst/>
              <a:cxnLst>
                <a:cxn ang="0">
                  <a:pos x="T0" y="T1"/>
                </a:cxn>
                <a:cxn ang="0">
                  <a:pos x="T2" y="T3"/>
                </a:cxn>
                <a:cxn ang="0">
                  <a:pos x="T4" y="T5"/>
                </a:cxn>
                <a:cxn ang="0">
                  <a:pos x="T6" y="T7"/>
                </a:cxn>
                <a:cxn ang="0">
                  <a:pos x="T8" y="T9"/>
                </a:cxn>
                <a:cxn ang="0">
                  <a:pos x="T10" y="T11"/>
                </a:cxn>
                <a:cxn ang="0">
                  <a:pos x="T12" y="T13"/>
                </a:cxn>
              </a:cxnLst>
              <a:rect l="0" t="0" r="r" b="b"/>
              <a:pathLst>
                <a:path w="969" h="482">
                  <a:moveTo>
                    <a:pt x="864" y="0"/>
                  </a:moveTo>
                  <a:cubicBezTo>
                    <a:pt x="862" y="208"/>
                    <a:pt x="693" y="376"/>
                    <a:pt x="485" y="376"/>
                  </a:cubicBezTo>
                  <a:cubicBezTo>
                    <a:pt x="276" y="376"/>
                    <a:pt x="107" y="208"/>
                    <a:pt x="106" y="0"/>
                  </a:cubicBezTo>
                  <a:cubicBezTo>
                    <a:pt x="0" y="0"/>
                    <a:pt x="0" y="0"/>
                    <a:pt x="0" y="0"/>
                  </a:cubicBezTo>
                  <a:cubicBezTo>
                    <a:pt x="2" y="266"/>
                    <a:pt x="218" y="482"/>
                    <a:pt x="485" y="482"/>
                  </a:cubicBezTo>
                  <a:cubicBezTo>
                    <a:pt x="751" y="482"/>
                    <a:pt x="968" y="266"/>
                    <a:pt x="969" y="0"/>
                  </a:cubicBezTo>
                  <a:lnTo>
                    <a:pt x="864" y="0"/>
                  </a:lnTo>
                  <a:close/>
                </a:path>
              </a:pathLst>
            </a:custGeom>
            <a:gradFill flip="none" rotWithShape="1">
              <a:gsLst>
                <a:gs pos="0">
                  <a:schemeClr val="accent4">
                    <a:lumMod val="20000"/>
                    <a:lumOff val="80000"/>
                    <a:alpha val="0"/>
                  </a:schemeClr>
                </a:gs>
                <a:gs pos="65000">
                  <a:schemeClr val="accent4">
                    <a:lumMod val="20000"/>
                    <a:lumOff val="80000"/>
                    <a:alpha val="48000"/>
                  </a:schemeClr>
                </a:gs>
                <a:gs pos="100000">
                  <a:schemeClr val="accent4">
                    <a:lumMod val="20000"/>
                    <a:lumOff val="80000"/>
                    <a:alpha val="87000"/>
                  </a:schemeClr>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en-US">
                <a:solidFill>
                  <a:schemeClr val="dk1"/>
                </a:solidFill>
              </a:endParaRPr>
            </a:p>
          </p:txBody>
        </p:sp>
        <p:sp>
          <p:nvSpPr>
            <p:cNvPr id="195" name="Oval 16"/>
            <p:cNvSpPr>
              <a:spLocks noChangeArrowheads="1"/>
            </p:cNvSpPr>
            <p:nvPr>
              <p:custDataLst>
                <p:tags r:id="rId12"/>
              </p:custDataLst>
            </p:nvPr>
          </p:nvSpPr>
          <p:spPr bwMode="auto">
            <a:xfrm>
              <a:off x="6289" y="3324"/>
              <a:ext cx="2525" cy="2525"/>
            </a:xfrm>
            <a:prstGeom prst="ellipse">
              <a:avLst/>
            </a:prstGeom>
            <a:gradFill flip="none" rotWithShape="1">
              <a:gsLst>
                <a:gs pos="0">
                  <a:schemeClr val="accent4">
                    <a:lumMod val="60000"/>
                    <a:lumOff val="40000"/>
                  </a:schemeClr>
                </a:gs>
                <a:gs pos="70000">
                  <a:schemeClr val="accent4"/>
                </a:gs>
              </a:gsLst>
              <a:lin ang="5400000" scaled="1"/>
              <a:tileRect/>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spcBef>
                  <a:spcPct val="0"/>
                </a:spcBef>
                <a:spcAft>
                  <a:spcPct val="0"/>
                </a:spcAft>
              </a:pPr>
              <a:r>
                <a:rPr lang="zh-CN" altLang="en-US" b="1">
                  <a:solidFill>
                    <a:srgbClr val="FFFFFF"/>
                  </a:solidFill>
                  <a:latin typeface="微软雅黑" panose="020B0503020204020204" charset="-122"/>
                  <a:ea typeface="微软雅黑" panose="020B0503020204020204" charset="-122"/>
                  <a:cs typeface="+mn-ea"/>
                  <a:sym typeface="+mn-ea"/>
                </a:rPr>
                <a:t>优化</a:t>
              </a:r>
              <a:endParaRPr lang="zh-CN" altLang="en-US" b="1">
                <a:solidFill>
                  <a:srgbClr val="FFFFFF"/>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b="1">
                  <a:solidFill>
                    <a:srgbClr val="FFFFFF"/>
                  </a:solidFill>
                  <a:latin typeface="微软雅黑" panose="020B0503020204020204" charset="-122"/>
                  <a:ea typeface="微软雅黑" panose="020B0503020204020204" charset="-122"/>
                  <a:cs typeface="+mn-ea"/>
                  <a:sym typeface="+mn-ea"/>
                </a:rPr>
                <a:t>决策过程</a:t>
              </a:r>
              <a:endParaRPr lang="zh-CN" altLang="en-US" b="1">
                <a:solidFill>
                  <a:srgbClr val="FFFFFF"/>
                </a:solidFill>
                <a:latin typeface="微软雅黑" panose="020B0503020204020204" charset="-122"/>
                <a:ea typeface="微软雅黑" panose="020B0503020204020204" charset="-122"/>
                <a:cs typeface="+mn-ea"/>
                <a:sym typeface="+mn-ea"/>
              </a:endParaRPr>
            </a:p>
          </p:txBody>
        </p:sp>
        <p:sp>
          <p:nvSpPr>
            <p:cNvPr id="26" name="矩形 25"/>
            <p:cNvSpPr/>
            <p:nvPr>
              <p:custDataLst>
                <p:tags r:id="rId13"/>
              </p:custDataLst>
            </p:nvPr>
          </p:nvSpPr>
          <p:spPr>
            <a:xfrm>
              <a:off x="5653" y="6654"/>
              <a:ext cx="3795" cy="3196"/>
            </a:xfrm>
            <a:prstGeom prst="rect">
              <a:avLst/>
            </a:prstGeom>
            <a:noFill/>
          </p:spPr>
          <p:txBody>
            <a:bodyPr wrap="square" lIns="0" tIns="0" rIns="0" bIns="0" rtlCol="0" anchor="t" anchorCtr="0">
              <a:noAutofit/>
            </a:bodyPr>
            <a:p>
              <a:pPr algn="just">
                <a:lnSpc>
                  <a:spcPct val="130000"/>
                </a:lnSpc>
                <a:spcBef>
                  <a:spcPct val="0"/>
                </a:spcBef>
                <a:spcAft>
                  <a:spcPct val="0"/>
                </a:spcAft>
              </a:pPr>
              <a:r>
                <a:rPr lang="zh-CN" altLang="en-US" sz="1400" b="1" dirty="0">
                  <a:solidFill>
                    <a:schemeClr val="tx1">
                      <a:lumMod val="85000"/>
                      <a:lumOff val="15000"/>
                    </a:schemeClr>
                  </a:solidFill>
                  <a:latin typeface="+mn-ea"/>
                  <a:cs typeface="+mn-ea"/>
                </a:rPr>
                <a:t>大模型能够收集、整理和分析大量的数据，通过数据挖掘和机器学习技术，帮助人们更准确地了解问题现状，预测未来趋势，从而做出更明智的决策</a:t>
              </a:r>
              <a:endParaRPr lang="zh-CN" altLang="en-US" sz="1400" b="1" dirty="0">
                <a:solidFill>
                  <a:schemeClr val="tx1">
                    <a:lumMod val="85000"/>
                    <a:lumOff val="15000"/>
                  </a:schemeClr>
                </a:solidFill>
                <a:latin typeface="+mn-ea"/>
                <a:cs typeface="+mn-ea"/>
              </a:endParaRPr>
            </a:p>
          </p:txBody>
        </p:sp>
        <p:sp>
          <p:nvSpPr>
            <p:cNvPr id="54" name="Oval 18"/>
            <p:cNvSpPr>
              <a:spLocks noChangeArrowheads="1"/>
            </p:cNvSpPr>
            <p:nvPr>
              <p:custDataLst>
                <p:tags r:id="rId14"/>
              </p:custDataLst>
            </p:nvPr>
          </p:nvSpPr>
          <p:spPr bwMode="auto">
            <a:xfrm>
              <a:off x="7428" y="6042"/>
              <a:ext cx="246" cy="243"/>
            </a:xfrm>
            <a:prstGeom prst="ellipse">
              <a:avLst/>
            </a:prstGeom>
            <a:gradFill flip="none" rotWithShape="1">
              <a:gsLst>
                <a:gs pos="0">
                  <a:schemeClr val="accent4">
                    <a:lumMod val="60000"/>
                    <a:lumOff val="40000"/>
                  </a:schemeClr>
                </a:gs>
                <a:gs pos="70000">
                  <a:schemeClr val="accent4"/>
                </a:gs>
              </a:gsLst>
              <a:lin ang="5400000" scaled="1"/>
              <a:tileRect/>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p>
              <a:pPr algn="ctr" defTabSz="913765"/>
              <a:endParaRPr lang="en-US" sz="2000" b="1">
                <a:solidFill>
                  <a:schemeClr val="bg1"/>
                </a:solidFill>
              </a:endParaRPr>
            </a:p>
          </p:txBody>
        </p:sp>
        <p:sp>
          <p:nvSpPr>
            <p:cNvPr id="27" name="Freeform 12"/>
            <p:cNvSpPr/>
            <p:nvPr>
              <p:custDataLst>
                <p:tags r:id="rId15"/>
              </p:custDataLst>
            </p:nvPr>
          </p:nvSpPr>
          <p:spPr bwMode="auto">
            <a:xfrm>
              <a:off x="10071" y="4587"/>
              <a:ext cx="3223" cy="1605"/>
            </a:xfrm>
            <a:custGeom>
              <a:avLst/>
              <a:gdLst>
                <a:gd name="T0" fmla="*/ 864 w 969"/>
                <a:gd name="T1" fmla="*/ 0 h 482"/>
                <a:gd name="T2" fmla="*/ 485 w 969"/>
                <a:gd name="T3" fmla="*/ 376 h 482"/>
                <a:gd name="T4" fmla="*/ 106 w 969"/>
                <a:gd name="T5" fmla="*/ 0 h 482"/>
                <a:gd name="T6" fmla="*/ 0 w 969"/>
                <a:gd name="T7" fmla="*/ 0 h 482"/>
                <a:gd name="T8" fmla="*/ 485 w 969"/>
                <a:gd name="T9" fmla="*/ 482 h 482"/>
                <a:gd name="T10" fmla="*/ 969 w 969"/>
                <a:gd name="T11" fmla="*/ 0 h 482"/>
                <a:gd name="T12" fmla="*/ 864 w 969"/>
                <a:gd name="T13" fmla="*/ 0 h 482"/>
              </a:gdLst>
              <a:ahLst/>
              <a:cxnLst>
                <a:cxn ang="0">
                  <a:pos x="T0" y="T1"/>
                </a:cxn>
                <a:cxn ang="0">
                  <a:pos x="T2" y="T3"/>
                </a:cxn>
                <a:cxn ang="0">
                  <a:pos x="T4" y="T5"/>
                </a:cxn>
                <a:cxn ang="0">
                  <a:pos x="T6" y="T7"/>
                </a:cxn>
                <a:cxn ang="0">
                  <a:pos x="T8" y="T9"/>
                </a:cxn>
                <a:cxn ang="0">
                  <a:pos x="T10" y="T11"/>
                </a:cxn>
                <a:cxn ang="0">
                  <a:pos x="T12" y="T13"/>
                </a:cxn>
              </a:cxnLst>
              <a:rect l="0" t="0" r="r" b="b"/>
              <a:pathLst>
                <a:path w="969" h="482">
                  <a:moveTo>
                    <a:pt x="864" y="0"/>
                  </a:moveTo>
                  <a:cubicBezTo>
                    <a:pt x="862" y="208"/>
                    <a:pt x="693" y="376"/>
                    <a:pt x="485" y="376"/>
                  </a:cubicBezTo>
                  <a:cubicBezTo>
                    <a:pt x="276" y="376"/>
                    <a:pt x="107" y="208"/>
                    <a:pt x="106" y="0"/>
                  </a:cubicBezTo>
                  <a:cubicBezTo>
                    <a:pt x="0" y="0"/>
                    <a:pt x="0" y="0"/>
                    <a:pt x="0" y="0"/>
                  </a:cubicBezTo>
                  <a:cubicBezTo>
                    <a:pt x="2" y="266"/>
                    <a:pt x="218" y="482"/>
                    <a:pt x="485" y="482"/>
                  </a:cubicBezTo>
                  <a:cubicBezTo>
                    <a:pt x="751" y="482"/>
                    <a:pt x="968" y="266"/>
                    <a:pt x="969" y="0"/>
                  </a:cubicBezTo>
                  <a:lnTo>
                    <a:pt x="864" y="0"/>
                  </a:lnTo>
                  <a:close/>
                </a:path>
              </a:pathLst>
            </a:custGeom>
            <a:gradFill flip="none" rotWithShape="1">
              <a:gsLst>
                <a:gs pos="0">
                  <a:schemeClr val="accent1">
                    <a:lumMod val="20000"/>
                    <a:lumOff val="80000"/>
                    <a:alpha val="0"/>
                  </a:schemeClr>
                </a:gs>
                <a:gs pos="65000">
                  <a:schemeClr val="accent1">
                    <a:lumMod val="20000"/>
                    <a:lumOff val="80000"/>
                    <a:alpha val="48000"/>
                  </a:schemeClr>
                </a:gs>
                <a:gs pos="100000">
                  <a:schemeClr val="accent1">
                    <a:lumMod val="20000"/>
                    <a:lumOff val="80000"/>
                    <a:alpha val="87000"/>
                  </a:schemeClr>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en-US">
                <a:solidFill>
                  <a:schemeClr val="dk1"/>
                </a:solidFill>
              </a:endParaRPr>
            </a:p>
          </p:txBody>
        </p:sp>
        <p:sp>
          <p:nvSpPr>
            <p:cNvPr id="28" name="Oval 16"/>
            <p:cNvSpPr>
              <a:spLocks noChangeArrowheads="1"/>
            </p:cNvSpPr>
            <p:nvPr>
              <p:custDataLst>
                <p:tags r:id="rId16"/>
              </p:custDataLst>
            </p:nvPr>
          </p:nvSpPr>
          <p:spPr bwMode="auto">
            <a:xfrm>
              <a:off x="10420" y="3324"/>
              <a:ext cx="2525" cy="2525"/>
            </a:xfrm>
            <a:prstGeom prst="ellipse">
              <a:avLst/>
            </a:prstGeom>
            <a:gradFill flip="none" rotWithShape="1">
              <a:gsLst>
                <a:gs pos="0">
                  <a:schemeClr val="accent1">
                    <a:lumMod val="60000"/>
                    <a:lumOff val="40000"/>
                  </a:schemeClr>
                </a:gs>
                <a:gs pos="70000">
                  <a:schemeClr val="accent1"/>
                </a:gs>
              </a:gsLst>
              <a:lin ang="5400000" scaled="1"/>
              <a:tileRect/>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spcBef>
                  <a:spcPct val="0"/>
                </a:spcBef>
                <a:spcAft>
                  <a:spcPct val="0"/>
                </a:spcAft>
              </a:pPr>
              <a:r>
                <a:rPr lang="zh-CN" altLang="en-US" b="1">
                  <a:solidFill>
                    <a:srgbClr val="FFFFFF"/>
                  </a:solidFill>
                  <a:latin typeface="微软雅黑" panose="020B0503020204020204" charset="-122"/>
                  <a:ea typeface="微软雅黑" panose="020B0503020204020204" charset="-122"/>
                  <a:cs typeface="+mn-ea"/>
                  <a:sym typeface="+mn-ea"/>
                </a:rPr>
                <a:t>自动化</a:t>
              </a:r>
              <a:endParaRPr lang="zh-CN" altLang="en-US" b="1">
                <a:solidFill>
                  <a:srgbClr val="FFFFFF"/>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b="1">
                  <a:solidFill>
                    <a:srgbClr val="FFFFFF"/>
                  </a:solidFill>
                  <a:latin typeface="微软雅黑" panose="020B0503020204020204" charset="-122"/>
                  <a:ea typeface="微软雅黑" panose="020B0503020204020204" charset="-122"/>
                  <a:cs typeface="+mn-ea"/>
                  <a:sym typeface="+mn-ea"/>
                </a:rPr>
                <a:t>部分工作</a:t>
              </a:r>
              <a:endParaRPr lang="zh-CN" altLang="en-US" b="1">
                <a:solidFill>
                  <a:srgbClr val="FFFFFF"/>
                </a:solidFill>
                <a:latin typeface="微软雅黑" panose="020B0503020204020204" charset="-122"/>
                <a:ea typeface="微软雅黑" panose="020B0503020204020204" charset="-122"/>
                <a:cs typeface="+mn-ea"/>
                <a:sym typeface="+mn-ea"/>
              </a:endParaRPr>
            </a:p>
          </p:txBody>
        </p:sp>
        <p:sp>
          <p:nvSpPr>
            <p:cNvPr id="32" name="矩形 31"/>
            <p:cNvSpPr/>
            <p:nvPr>
              <p:custDataLst>
                <p:tags r:id="rId17"/>
              </p:custDataLst>
            </p:nvPr>
          </p:nvSpPr>
          <p:spPr>
            <a:xfrm>
              <a:off x="9785" y="6654"/>
              <a:ext cx="3795" cy="3196"/>
            </a:xfrm>
            <a:prstGeom prst="rect">
              <a:avLst/>
            </a:prstGeom>
            <a:noFill/>
          </p:spPr>
          <p:txBody>
            <a:bodyPr wrap="square" lIns="0" tIns="0" rIns="0" bIns="0" rtlCol="0" anchor="t" anchorCtr="0">
              <a:noAutofit/>
            </a:bodyPr>
            <a:p>
              <a:pPr algn="just">
                <a:lnSpc>
                  <a:spcPct val="130000"/>
                </a:lnSpc>
                <a:spcBef>
                  <a:spcPct val="0"/>
                </a:spcBef>
                <a:spcAft>
                  <a:spcPct val="0"/>
                </a:spcAft>
              </a:pPr>
              <a:r>
                <a:rPr lang="zh-CN" altLang="en-US" sz="1400" b="1" dirty="0">
                  <a:solidFill>
                    <a:schemeClr val="tx1">
                      <a:lumMod val="85000"/>
                      <a:lumOff val="15000"/>
                    </a:schemeClr>
                  </a:solidFill>
                  <a:latin typeface="+mn-ea"/>
                  <a:cs typeface="+mn-ea"/>
                </a:rPr>
                <a:t>大模型的发展使得一些繁琐、重复的工作可以由机器来完成，从而减轻了人们的工作负担。例如，在金融领域，大模型可以自动分析大量的金融数据，帮助人们做出更准确的决策</a:t>
              </a:r>
              <a:endParaRPr lang="zh-CN" altLang="en-US" sz="1400" b="1" dirty="0">
                <a:solidFill>
                  <a:schemeClr val="tx1">
                    <a:lumMod val="85000"/>
                    <a:lumOff val="15000"/>
                  </a:schemeClr>
                </a:solidFill>
                <a:latin typeface="+mn-ea"/>
                <a:cs typeface="+mn-ea"/>
              </a:endParaRPr>
            </a:p>
          </p:txBody>
        </p:sp>
        <p:sp>
          <p:nvSpPr>
            <p:cNvPr id="33" name="Oval 18"/>
            <p:cNvSpPr>
              <a:spLocks noChangeArrowheads="1"/>
            </p:cNvSpPr>
            <p:nvPr>
              <p:custDataLst>
                <p:tags r:id="rId18"/>
              </p:custDataLst>
            </p:nvPr>
          </p:nvSpPr>
          <p:spPr bwMode="auto">
            <a:xfrm>
              <a:off x="11559" y="6042"/>
              <a:ext cx="246" cy="243"/>
            </a:xfrm>
            <a:prstGeom prst="ellipse">
              <a:avLst/>
            </a:prstGeom>
            <a:gradFill>
              <a:gsLst>
                <a:gs pos="0">
                  <a:schemeClr val="accent1"/>
                </a:gs>
                <a:gs pos="100000">
                  <a:schemeClr val="accent1">
                    <a:lumMod val="80000"/>
                    <a:lumOff val="20000"/>
                  </a:schemeClr>
                </a:gs>
              </a:gsLst>
              <a:path path="circle">
                <a:fillToRect l="50000" t="50000" r="50000" b="50000"/>
              </a:path>
              <a:tileRect/>
            </a:gradFill>
            <a:ln w="9525" cap="flat">
              <a:gradFill>
                <a:gsLst>
                  <a:gs pos="0">
                    <a:srgbClr val="FFFFFF"/>
                  </a:gs>
                  <a:gs pos="53000">
                    <a:srgbClr val="FFFFFF">
                      <a:alpha val="0"/>
                    </a:srgbClr>
                  </a:gs>
                </a:gsLst>
                <a:lin ang="16200000" scaled="0"/>
              </a:gradFill>
              <a:prstDash val="solid"/>
              <a:miter/>
            </a:ln>
            <a:effectLst>
              <a:outerShdw blurRad="342900" sx="102000" sy="102000" algn="ctr" rotWithShape="0">
                <a:schemeClr val="accent1">
                  <a:alpha val="40000"/>
                </a:schemeClr>
              </a:outerShdw>
            </a:effectLst>
          </p:spPr>
          <p:txBody>
            <a:bodyPr rot="0" spcFirstLastPara="0" vertOverflow="overflow" horzOverflow="overflow" vert="horz" wrap="square" lIns="431800" tIns="647700" rIns="431800" bIns="288290" numCol="1" spcCol="0" rtlCol="0" fromWordArt="0" anchor="ctr" anchorCtr="0" forceAA="0" compatLnSpc="1">
              <a:normAutofit/>
            </a:bodyPr>
            <a:p>
              <a:pPr algn="ctr"/>
              <a:endParaRPr lang="en-US" b="1" spc="130">
                <a:latin typeface="+中文标题" charset="0"/>
                <a:ea typeface="+mj-ea"/>
                <a:cs typeface="+mj-ea"/>
              </a:endParaRPr>
            </a:p>
          </p:txBody>
        </p:sp>
        <p:sp>
          <p:nvSpPr>
            <p:cNvPr id="34" name="Freeform 12"/>
            <p:cNvSpPr/>
            <p:nvPr>
              <p:custDataLst>
                <p:tags r:id="rId19"/>
              </p:custDataLst>
            </p:nvPr>
          </p:nvSpPr>
          <p:spPr bwMode="auto">
            <a:xfrm>
              <a:off x="14202" y="4587"/>
              <a:ext cx="3223" cy="1605"/>
            </a:xfrm>
            <a:custGeom>
              <a:avLst/>
              <a:gdLst>
                <a:gd name="T0" fmla="*/ 864 w 969"/>
                <a:gd name="T1" fmla="*/ 0 h 482"/>
                <a:gd name="T2" fmla="*/ 485 w 969"/>
                <a:gd name="T3" fmla="*/ 376 h 482"/>
                <a:gd name="T4" fmla="*/ 106 w 969"/>
                <a:gd name="T5" fmla="*/ 0 h 482"/>
                <a:gd name="T6" fmla="*/ 0 w 969"/>
                <a:gd name="T7" fmla="*/ 0 h 482"/>
                <a:gd name="T8" fmla="*/ 485 w 969"/>
                <a:gd name="T9" fmla="*/ 482 h 482"/>
                <a:gd name="T10" fmla="*/ 969 w 969"/>
                <a:gd name="T11" fmla="*/ 0 h 482"/>
                <a:gd name="T12" fmla="*/ 864 w 969"/>
                <a:gd name="T13" fmla="*/ 0 h 482"/>
              </a:gdLst>
              <a:ahLst/>
              <a:cxnLst>
                <a:cxn ang="0">
                  <a:pos x="T0" y="T1"/>
                </a:cxn>
                <a:cxn ang="0">
                  <a:pos x="T2" y="T3"/>
                </a:cxn>
                <a:cxn ang="0">
                  <a:pos x="T4" y="T5"/>
                </a:cxn>
                <a:cxn ang="0">
                  <a:pos x="T6" y="T7"/>
                </a:cxn>
                <a:cxn ang="0">
                  <a:pos x="T8" y="T9"/>
                </a:cxn>
                <a:cxn ang="0">
                  <a:pos x="T10" y="T11"/>
                </a:cxn>
                <a:cxn ang="0">
                  <a:pos x="T12" y="T13"/>
                </a:cxn>
              </a:cxnLst>
              <a:rect l="0" t="0" r="r" b="b"/>
              <a:pathLst>
                <a:path w="969" h="482">
                  <a:moveTo>
                    <a:pt x="864" y="0"/>
                  </a:moveTo>
                  <a:cubicBezTo>
                    <a:pt x="862" y="208"/>
                    <a:pt x="693" y="376"/>
                    <a:pt x="485" y="376"/>
                  </a:cubicBezTo>
                  <a:cubicBezTo>
                    <a:pt x="276" y="376"/>
                    <a:pt x="107" y="208"/>
                    <a:pt x="106" y="0"/>
                  </a:cubicBezTo>
                  <a:cubicBezTo>
                    <a:pt x="0" y="0"/>
                    <a:pt x="0" y="0"/>
                    <a:pt x="0" y="0"/>
                  </a:cubicBezTo>
                  <a:cubicBezTo>
                    <a:pt x="2" y="266"/>
                    <a:pt x="218" y="482"/>
                    <a:pt x="485" y="482"/>
                  </a:cubicBezTo>
                  <a:cubicBezTo>
                    <a:pt x="751" y="482"/>
                    <a:pt x="968" y="266"/>
                    <a:pt x="969" y="0"/>
                  </a:cubicBezTo>
                  <a:lnTo>
                    <a:pt x="864" y="0"/>
                  </a:lnTo>
                  <a:close/>
                </a:path>
              </a:pathLst>
            </a:custGeom>
            <a:gradFill flip="none" rotWithShape="1">
              <a:gsLst>
                <a:gs pos="0">
                  <a:schemeClr val="accent4">
                    <a:lumMod val="20000"/>
                    <a:lumOff val="80000"/>
                    <a:alpha val="0"/>
                  </a:schemeClr>
                </a:gs>
                <a:gs pos="65000">
                  <a:schemeClr val="accent4">
                    <a:lumMod val="20000"/>
                    <a:lumOff val="80000"/>
                    <a:alpha val="48000"/>
                  </a:schemeClr>
                </a:gs>
                <a:gs pos="100000">
                  <a:schemeClr val="accent4">
                    <a:lumMod val="20000"/>
                    <a:lumOff val="80000"/>
                    <a:alpha val="87000"/>
                  </a:schemeClr>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en-US">
                <a:solidFill>
                  <a:schemeClr val="dk1"/>
                </a:solidFill>
              </a:endParaRPr>
            </a:p>
          </p:txBody>
        </p:sp>
        <p:sp>
          <p:nvSpPr>
            <p:cNvPr id="35" name="Oval 16"/>
            <p:cNvSpPr>
              <a:spLocks noChangeArrowheads="1"/>
            </p:cNvSpPr>
            <p:nvPr>
              <p:custDataLst>
                <p:tags r:id="rId20"/>
              </p:custDataLst>
            </p:nvPr>
          </p:nvSpPr>
          <p:spPr bwMode="auto">
            <a:xfrm>
              <a:off x="14551" y="3324"/>
              <a:ext cx="2525" cy="2525"/>
            </a:xfrm>
            <a:prstGeom prst="ellipse">
              <a:avLst/>
            </a:prstGeom>
            <a:gradFill flip="none" rotWithShape="1">
              <a:gsLst>
                <a:gs pos="0">
                  <a:schemeClr val="accent4">
                    <a:lumMod val="60000"/>
                    <a:lumOff val="40000"/>
                  </a:schemeClr>
                </a:gs>
                <a:gs pos="70000">
                  <a:schemeClr val="accent4"/>
                </a:gs>
              </a:gsLst>
              <a:lin ang="5400000" scaled="1"/>
              <a:tileRect/>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spcBef>
                  <a:spcPct val="0"/>
                </a:spcBef>
                <a:spcAft>
                  <a:spcPct val="0"/>
                </a:spcAft>
              </a:pPr>
              <a:r>
                <a:rPr lang="zh-CN" altLang="en-US" b="1">
                  <a:solidFill>
                    <a:srgbClr val="FFFFFF"/>
                  </a:solidFill>
                  <a:latin typeface="微软雅黑" panose="020B0503020204020204" charset="-122"/>
                  <a:ea typeface="微软雅黑" panose="020B0503020204020204" charset="-122"/>
                  <a:cs typeface="+mn-ea"/>
                  <a:sym typeface="+mn-ea"/>
                </a:rPr>
                <a:t>创造新的就业机会</a:t>
              </a:r>
              <a:endParaRPr lang="zh-CN" altLang="en-US" b="1">
                <a:solidFill>
                  <a:srgbClr val="FFFFFF"/>
                </a:solidFill>
                <a:latin typeface="微软雅黑" panose="020B0503020204020204" charset="-122"/>
                <a:ea typeface="微软雅黑" panose="020B0503020204020204" charset="-122"/>
                <a:cs typeface="+mn-ea"/>
                <a:sym typeface="+mn-ea"/>
              </a:endParaRPr>
            </a:p>
          </p:txBody>
        </p:sp>
        <p:sp>
          <p:nvSpPr>
            <p:cNvPr id="36" name="矩形 35"/>
            <p:cNvSpPr/>
            <p:nvPr>
              <p:custDataLst>
                <p:tags r:id="rId21"/>
              </p:custDataLst>
            </p:nvPr>
          </p:nvSpPr>
          <p:spPr>
            <a:xfrm>
              <a:off x="13916" y="6654"/>
              <a:ext cx="3795" cy="3196"/>
            </a:xfrm>
            <a:prstGeom prst="rect">
              <a:avLst/>
            </a:prstGeom>
            <a:noFill/>
          </p:spPr>
          <p:txBody>
            <a:bodyPr wrap="square" lIns="0" tIns="0" rIns="0" bIns="0" rtlCol="0" anchor="t" anchorCtr="0">
              <a:noAutofit/>
            </a:bodyPr>
            <a:p>
              <a:pPr algn="just">
                <a:lnSpc>
                  <a:spcPct val="130000"/>
                </a:lnSpc>
                <a:spcBef>
                  <a:spcPct val="0"/>
                </a:spcBef>
                <a:spcAft>
                  <a:spcPct val="0"/>
                </a:spcAft>
              </a:pPr>
              <a:r>
                <a:rPr lang="zh-CN" altLang="en-US" sz="1400" b="1" dirty="0">
                  <a:solidFill>
                    <a:schemeClr val="tx1">
                      <a:lumMod val="85000"/>
                      <a:lumOff val="15000"/>
                    </a:schemeClr>
                  </a:solidFill>
                  <a:latin typeface="+mn-ea"/>
                  <a:cs typeface="+mn-ea"/>
                </a:rPr>
                <a:t>随着大模型的普及和应用，将创造出许多新的就业机会。例如，需要更多的人来开发和维护大模型，也需要更多的人来利用大模型进行各种应用开发</a:t>
              </a:r>
              <a:endParaRPr lang="zh-CN" altLang="en-US" sz="1400" b="1" dirty="0">
                <a:solidFill>
                  <a:schemeClr val="tx1">
                    <a:lumMod val="85000"/>
                    <a:lumOff val="15000"/>
                  </a:schemeClr>
                </a:solidFill>
                <a:latin typeface="+mn-ea"/>
                <a:cs typeface="+mn-ea"/>
              </a:endParaRPr>
            </a:p>
          </p:txBody>
        </p:sp>
        <p:sp>
          <p:nvSpPr>
            <p:cNvPr id="37" name="Oval 18"/>
            <p:cNvSpPr>
              <a:spLocks noChangeArrowheads="1"/>
            </p:cNvSpPr>
            <p:nvPr>
              <p:custDataLst>
                <p:tags r:id="rId22"/>
              </p:custDataLst>
            </p:nvPr>
          </p:nvSpPr>
          <p:spPr bwMode="auto">
            <a:xfrm>
              <a:off x="15690" y="6042"/>
              <a:ext cx="246" cy="243"/>
            </a:xfrm>
            <a:prstGeom prst="ellipse">
              <a:avLst/>
            </a:prstGeom>
            <a:gradFill flip="none" rotWithShape="1">
              <a:gsLst>
                <a:gs pos="0">
                  <a:schemeClr val="accent4">
                    <a:lumMod val="60000"/>
                    <a:lumOff val="40000"/>
                  </a:schemeClr>
                </a:gs>
                <a:gs pos="70000">
                  <a:schemeClr val="accent4"/>
                </a:gs>
              </a:gsLst>
              <a:lin ang="5400000" scaled="1"/>
              <a:tileRect/>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p>
              <a:pPr algn="ctr" defTabSz="913765"/>
              <a:endParaRPr lang="en-US" sz="2000" b="1">
                <a:solidFill>
                  <a:schemeClr val="bg1"/>
                </a:solidFil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9</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 大模型对生活的影响</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14" name="组合 13"/>
          <p:cNvGrpSpPr/>
          <p:nvPr>
            <p:custDataLst>
              <p:tags r:id="rId6"/>
            </p:custDataLst>
          </p:nvPr>
        </p:nvGrpSpPr>
        <p:grpSpPr>
          <a:xfrm>
            <a:off x="695643" y="1696085"/>
            <a:ext cx="10800715" cy="4851776"/>
            <a:chOff x="1096" y="1581"/>
            <a:chExt cx="17009" cy="7641"/>
          </a:xfrm>
        </p:grpSpPr>
        <p:pic>
          <p:nvPicPr>
            <p:cNvPr id="4" name="图片 3" descr="C:/桌面/工作/两万页！我的钱！我来了！/0172e85808ae1aa84a0d304fe701bd.jpg@1280w_1l_2o_100sh.jpg0172e85808ae1aa84a0d304fe701bd.jpg@1280w_1l_2o_100sh"/>
            <p:cNvPicPr>
              <a:picLocks noChangeAspect="1"/>
            </p:cNvPicPr>
            <p:nvPr>
              <p:custDataLst>
                <p:tags r:id="rId7"/>
              </p:custDataLst>
            </p:nvPr>
          </p:nvPicPr>
          <p:blipFill rotWithShape="1">
            <a:blip r:embed="rId8"/>
            <a:srcRect l="2106" t="-6" r="2109" b="6"/>
            <a:stretch>
              <a:fillRect/>
            </a:stretch>
          </p:blipFill>
          <p:spPr>
            <a:xfrm>
              <a:off x="12793" y="1581"/>
              <a:ext cx="5312" cy="3102"/>
            </a:xfrm>
            <a:prstGeom prst="roundRect">
              <a:avLst>
                <a:gd name="adj" fmla="val 8058"/>
              </a:avLst>
            </a:prstGeom>
            <a:ln w="3175" cap="flat" cmpd="sng" algn="ctr">
              <a:solidFill>
                <a:schemeClr val="tx1">
                  <a:lumMod val="40000"/>
                  <a:lumOff val="60000"/>
                  <a:alpha val="20000"/>
                </a:schemeClr>
              </a:solidFill>
              <a:prstDash val="solid"/>
              <a:round/>
              <a:headEnd type="none" w="med" len="med"/>
              <a:tailEnd type="none" w="med" len="med"/>
            </a:ln>
          </p:spPr>
        </p:pic>
        <p:pic>
          <p:nvPicPr>
            <p:cNvPr id="5" name="图片 4" descr="C:/桌面/工作/两万页！我的钱！我来了！/OIP-C.jpegOIP-C"/>
            <p:cNvPicPr>
              <a:picLocks noChangeAspect="1"/>
            </p:cNvPicPr>
            <p:nvPr>
              <p:custDataLst>
                <p:tags r:id="rId9"/>
              </p:custDataLst>
            </p:nvPr>
          </p:nvPicPr>
          <p:blipFill>
            <a:blip r:embed="rId10"/>
            <a:srcRect l="1848" t="-6" r="1851" b="6"/>
            <a:stretch>
              <a:fillRect/>
            </a:stretch>
          </p:blipFill>
          <p:spPr>
            <a:xfrm>
              <a:off x="1096" y="1581"/>
              <a:ext cx="5312" cy="3102"/>
            </a:xfrm>
            <a:prstGeom prst="roundRect">
              <a:avLst>
                <a:gd name="adj" fmla="val 8058"/>
              </a:avLst>
            </a:prstGeom>
            <a:ln w="3175" cap="flat" cmpd="sng" algn="ctr">
              <a:solidFill>
                <a:schemeClr val="tx1">
                  <a:lumMod val="40000"/>
                  <a:lumOff val="60000"/>
                  <a:alpha val="20000"/>
                </a:schemeClr>
              </a:solidFill>
              <a:prstDash val="solid"/>
              <a:round/>
              <a:headEnd type="none" w="med" len="med"/>
              <a:tailEnd type="none" w="med" len="med"/>
            </a:ln>
          </p:spPr>
        </p:pic>
        <p:cxnSp>
          <p:nvCxnSpPr>
            <p:cNvPr id="6" name="直接连接符 5"/>
            <p:cNvCxnSpPr/>
            <p:nvPr>
              <p:custDataLst>
                <p:tags r:id="rId11"/>
              </p:custDataLst>
            </p:nvPr>
          </p:nvCxnSpPr>
          <p:spPr>
            <a:xfrm flipV="1">
              <a:off x="1127" y="4935"/>
              <a:ext cx="0" cy="4287"/>
            </a:xfrm>
            <a:prstGeom prst="line">
              <a:avLst/>
            </a:prstGeom>
            <a:ln w="12700">
              <a:gradFill>
                <a:gsLst>
                  <a:gs pos="0">
                    <a:schemeClr val="accent1">
                      <a:lumMod val="0"/>
                      <a:lumOff val="100000"/>
                      <a:alpha val="0"/>
                    </a:schemeClr>
                  </a:gs>
                  <a:gs pos="69000">
                    <a:schemeClr val="accent1">
                      <a:lumMod val="40000"/>
                      <a:lumOff val="60000"/>
                    </a:schemeClr>
                  </a:gs>
                </a:gsLst>
                <a:lin ang="5400000" scaled="1"/>
              </a:gradFill>
              <a:prstDash val="solid"/>
            </a:ln>
          </p:spPr>
          <p:style>
            <a:lnRef idx="1">
              <a:srgbClr val="376FFF"/>
            </a:lnRef>
            <a:fillRef idx="0">
              <a:srgbClr val="376FFF"/>
            </a:fillRef>
            <a:effectRef idx="0">
              <a:srgbClr val="376FFF"/>
            </a:effectRef>
            <a:fontRef idx="minor">
              <a:srgbClr val="000000"/>
            </a:fontRef>
          </p:style>
        </p:cxnSp>
        <p:sp>
          <p:nvSpPr>
            <p:cNvPr id="7" name="矩形 6"/>
            <p:cNvSpPr/>
            <p:nvPr>
              <p:custDataLst>
                <p:tags r:id="rId12"/>
              </p:custDataLst>
            </p:nvPr>
          </p:nvSpPr>
          <p:spPr>
            <a:xfrm>
              <a:off x="1506" y="5727"/>
              <a:ext cx="4902" cy="2861"/>
            </a:xfrm>
            <a:prstGeom prst="rect">
              <a:avLst/>
            </a:prstGeom>
            <a:noFill/>
          </p:spPr>
          <p:txBody>
            <a:bodyPr wrap="square" lIns="0" tIns="0" rIns="0" bIns="0" rtlCol="0" anchor="t" anchorCtr="0">
              <a:noAutofit/>
            </a:bodyPr>
            <a:p>
              <a:pPr algn="just">
                <a:lnSpc>
                  <a:spcPct val="130000"/>
                </a:lnSpc>
                <a:spcBef>
                  <a:spcPct val="0"/>
                </a:spcBef>
                <a:spcAft>
                  <a:spcPct val="0"/>
                </a:spcAft>
              </a:pPr>
              <a:r>
                <a:rPr lang="zh-CN" altLang="en-US" sz="1400" b="1" kern="0" dirty="0">
                  <a:ln>
                    <a:noFill/>
                    <a:prstDash val="sysDot"/>
                  </a:ln>
                  <a:solidFill>
                    <a:schemeClr val="tx1">
                      <a:lumMod val="85000"/>
                      <a:lumOff val="15000"/>
                    </a:schemeClr>
                  </a:solidFill>
                  <a:latin typeface="+mn-ea"/>
                  <a:cs typeface="+mn-ea"/>
                  <a:sym typeface="+mn-ea"/>
                </a:rPr>
                <a:t>大模型在智能家居、智能客服等领域的应用，使得人们的生活更加便利、舒适。例如，通过智能家居系统，人们可以通过语音指令控制家电，实现智能化生活</a:t>
              </a:r>
              <a:endParaRPr lang="zh-CN" altLang="en-US" sz="1400" b="1" kern="0" dirty="0">
                <a:ln>
                  <a:noFill/>
                  <a:prstDash val="sysDot"/>
                </a:ln>
                <a:solidFill>
                  <a:schemeClr val="tx1">
                    <a:lumMod val="85000"/>
                    <a:lumOff val="15000"/>
                  </a:schemeClr>
                </a:solidFill>
                <a:latin typeface="+mn-ea"/>
                <a:cs typeface="+mn-ea"/>
                <a:sym typeface="+mn-ea"/>
              </a:endParaRPr>
            </a:p>
          </p:txBody>
        </p:sp>
        <p:sp>
          <p:nvSpPr>
            <p:cNvPr id="8" name="矩形 7"/>
            <p:cNvSpPr/>
            <p:nvPr>
              <p:custDataLst>
                <p:tags r:id="rId13"/>
              </p:custDataLst>
            </p:nvPr>
          </p:nvSpPr>
          <p:spPr>
            <a:xfrm>
              <a:off x="1506" y="4912"/>
              <a:ext cx="4902" cy="568"/>
            </a:xfrm>
            <a:prstGeom prst="rect">
              <a:avLst/>
            </a:prstGeom>
            <a:noFill/>
          </p:spPr>
          <p:txBody>
            <a:bodyPr wrap="square" lIns="0" tIns="0" rIns="0" bIns="0" rtlCol="0" anchor="b">
              <a:noAutofit/>
            </a:bodyPr>
            <a:p>
              <a:pPr algn="ctr">
                <a:spcBef>
                  <a:spcPct val="0"/>
                </a:spcBef>
                <a:spcAft>
                  <a:spcPct val="0"/>
                </a:spcAft>
              </a:pPr>
              <a:r>
                <a:rPr lang="zh-CN" altLang="en-US" sz="2000" b="1" kern="0">
                  <a:solidFill>
                    <a:schemeClr val="accent1"/>
                  </a:solidFill>
                  <a:latin typeface="+mn-ea"/>
                  <a:cs typeface="+mn-ea"/>
                  <a:sym typeface="+mn-ea"/>
                </a:rPr>
                <a:t>改善生活质量</a:t>
              </a:r>
              <a:endParaRPr lang="zh-CN" altLang="en-US" sz="2000" b="1" kern="0">
                <a:solidFill>
                  <a:schemeClr val="accent1"/>
                </a:solidFill>
                <a:latin typeface="+mn-ea"/>
                <a:cs typeface="+mn-ea"/>
                <a:sym typeface="+mn-ea"/>
              </a:endParaRPr>
            </a:p>
          </p:txBody>
        </p:sp>
        <p:cxnSp>
          <p:nvCxnSpPr>
            <p:cNvPr id="16" name="直接连接符 15"/>
            <p:cNvCxnSpPr/>
            <p:nvPr>
              <p:custDataLst>
                <p:tags r:id="rId14"/>
              </p:custDataLst>
            </p:nvPr>
          </p:nvCxnSpPr>
          <p:spPr>
            <a:xfrm flipV="1">
              <a:off x="6975" y="4935"/>
              <a:ext cx="0" cy="4287"/>
            </a:xfrm>
            <a:prstGeom prst="line">
              <a:avLst/>
            </a:prstGeom>
            <a:ln w="12700">
              <a:gradFill>
                <a:gsLst>
                  <a:gs pos="0">
                    <a:schemeClr val="accent1">
                      <a:lumMod val="0"/>
                      <a:lumOff val="100000"/>
                      <a:alpha val="0"/>
                    </a:schemeClr>
                  </a:gs>
                  <a:gs pos="69000">
                    <a:schemeClr val="accent1">
                      <a:lumMod val="40000"/>
                      <a:lumOff val="60000"/>
                    </a:schemeClr>
                  </a:gs>
                </a:gsLst>
                <a:lin ang="5400000" scaled="1"/>
              </a:gradFill>
              <a:prstDash val="solid"/>
            </a:ln>
          </p:spPr>
          <p:style>
            <a:lnRef idx="1">
              <a:srgbClr val="376FFF"/>
            </a:lnRef>
            <a:fillRef idx="0">
              <a:srgbClr val="376FFF"/>
            </a:fillRef>
            <a:effectRef idx="0">
              <a:srgbClr val="376FFF"/>
            </a:effectRef>
            <a:fontRef idx="minor">
              <a:srgbClr val="000000"/>
            </a:fontRef>
          </p:style>
        </p:cxnSp>
        <p:sp>
          <p:nvSpPr>
            <p:cNvPr id="9" name="矩形 8"/>
            <p:cNvSpPr/>
            <p:nvPr>
              <p:custDataLst>
                <p:tags r:id="rId15"/>
              </p:custDataLst>
            </p:nvPr>
          </p:nvSpPr>
          <p:spPr>
            <a:xfrm>
              <a:off x="7354" y="5727"/>
              <a:ext cx="4902" cy="2861"/>
            </a:xfrm>
            <a:prstGeom prst="rect">
              <a:avLst/>
            </a:prstGeom>
            <a:noFill/>
          </p:spPr>
          <p:txBody>
            <a:bodyPr wrap="square" lIns="0" tIns="0" rIns="0" bIns="0" rtlCol="0" anchor="t" anchorCtr="0">
              <a:noAutofit/>
            </a:bodyPr>
            <a:p>
              <a:pPr algn="just">
                <a:lnSpc>
                  <a:spcPct val="130000"/>
                </a:lnSpc>
                <a:spcBef>
                  <a:spcPct val="0"/>
                </a:spcBef>
                <a:spcAft>
                  <a:spcPct val="0"/>
                </a:spcAft>
              </a:pPr>
              <a:r>
                <a:rPr lang="zh-CN" altLang="en-US" sz="1400" b="1" kern="0" dirty="0">
                  <a:ln>
                    <a:noFill/>
                    <a:prstDash val="sysDot"/>
                  </a:ln>
                  <a:solidFill>
                    <a:schemeClr val="tx1">
                      <a:lumMod val="85000"/>
                      <a:lumOff val="15000"/>
                    </a:schemeClr>
                  </a:solidFill>
                  <a:latin typeface="+mn-ea"/>
                  <a:cs typeface="+mn-ea"/>
                  <a:sym typeface="+mn-ea"/>
                </a:rPr>
                <a:t>大模型在教育领域的应用，可以帮助人们更高效地学习新知识。例如，通过大模型的智能推荐功能，人们可以根据自己的兴趣和需求，获取更加个性化的学习资源</a:t>
              </a:r>
              <a:endParaRPr lang="zh-CN" altLang="en-US" sz="1400" b="1" kern="0" dirty="0">
                <a:ln>
                  <a:noFill/>
                  <a:prstDash val="sysDot"/>
                </a:ln>
                <a:solidFill>
                  <a:schemeClr val="tx1">
                    <a:lumMod val="85000"/>
                    <a:lumOff val="15000"/>
                  </a:schemeClr>
                </a:solidFill>
                <a:latin typeface="+mn-ea"/>
                <a:cs typeface="+mn-ea"/>
                <a:sym typeface="+mn-ea"/>
              </a:endParaRPr>
            </a:p>
          </p:txBody>
        </p:sp>
        <p:sp>
          <p:nvSpPr>
            <p:cNvPr id="10" name="矩形 9"/>
            <p:cNvSpPr/>
            <p:nvPr>
              <p:custDataLst>
                <p:tags r:id="rId16"/>
              </p:custDataLst>
            </p:nvPr>
          </p:nvSpPr>
          <p:spPr>
            <a:xfrm>
              <a:off x="7354" y="4912"/>
              <a:ext cx="4902" cy="568"/>
            </a:xfrm>
            <a:prstGeom prst="rect">
              <a:avLst/>
            </a:prstGeom>
            <a:noFill/>
          </p:spPr>
          <p:txBody>
            <a:bodyPr wrap="square" lIns="0" tIns="0" rIns="0" bIns="0" rtlCol="0" anchor="b">
              <a:noAutofit/>
            </a:bodyPr>
            <a:p>
              <a:pPr algn="ctr">
                <a:spcBef>
                  <a:spcPct val="0"/>
                </a:spcBef>
                <a:spcAft>
                  <a:spcPct val="0"/>
                </a:spcAft>
              </a:pPr>
              <a:r>
                <a:rPr lang="zh-CN" altLang="en-US" sz="2000" b="1" kern="0">
                  <a:solidFill>
                    <a:schemeClr val="accent1"/>
                  </a:solidFill>
                  <a:latin typeface="+mn-ea"/>
                  <a:cs typeface="+mn-ea"/>
                  <a:sym typeface="+mn-ea"/>
                </a:rPr>
                <a:t>提高学习效率</a:t>
              </a:r>
              <a:endParaRPr lang="zh-CN" altLang="en-US" sz="2000" b="1" kern="0">
                <a:solidFill>
                  <a:schemeClr val="accent1"/>
                </a:solidFill>
                <a:latin typeface="+mn-ea"/>
                <a:cs typeface="+mn-ea"/>
                <a:sym typeface="+mn-ea"/>
              </a:endParaRPr>
            </a:p>
          </p:txBody>
        </p:sp>
        <p:cxnSp>
          <p:nvCxnSpPr>
            <p:cNvPr id="19" name="直接连接符 18"/>
            <p:cNvCxnSpPr/>
            <p:nvPr>
              <p:custDataLst>
                <p:tags r:id="rId17"/>
              </p:custDataLst>
            </p:nvPr>
          </p:nvCxnSpPr>
          <p:spPr>
            <a:xfrm flipV="1">
              <a:off x="12794" y="4912"/>
              <a:ext cx="0" cy="4287"/>
            </a:xfrm>
            <a:prstGeom prst="line">
              <a:avLst/>
            </a:prstGeom>
            <a:ln w="12700">
              <a:gradFill>
                <a:gsLst>
                  <a:gs pos="0">
                    <a:schemeClr val="accent1">
                      <a:lumMod val="0"/>
                      <a:lumOff val="100000"/>
                      <a:alpha val="0"/>
                    </a:schemeClr>
                  </a:gs>
                  <a:gs pos="69000">
                    <a:schemeClr val="accent1">
                      <a:lumMod val="40000"/>
                      <a:lumOff val="60000"/>
                    </a:schemeClr>
                  </a:gs>
                </a:gsLst>
                <a:lin ang="5400000" scaled="1"/>
              </a:gradFill>
              <a:prstDash val="solid"/>
            </a:ln>
          </p:spPr>
          <p:style>
            <a:lnRef idx="1">
              <a:srgbClr val="376FFF"/>
            </a:lnRef>
            <a:fillRef idx="0">
              <a:srgbClr val="376FFF"/>
            </a:fillRef>
            <a:effectRef idx="0">
              <a:srgbClr val="376FFF"/>
            </a:effectRef>
            <a:fontRef idx="minor">
              <a:srgbClr val="000000"/>
            </a:fontRef>
          </p:style>
        </p:cxnSp>
        <p:sp>
          <p:nvSpPr>
            <p:cNvPr id="11" name="矩形 10"/>
            <p:cNvSpPr/>
            <p:nvPr>
              <p:custDataLst>
                <p:tags r:id="rId18"/>
              </p:custDataLst>
            </p:nvPr>
          </p:nvSpPr>
          <p:spPr>
            <a:xfrm>
              <a:off x="13173" y="5727"/>
              <a:ext cx="4902" cy="2861"/>
            </a:xfrm>
            <a:prstGeom prst="rect">
              <a:avLst/>
            </a:prstGeom>
            <a:noFill/>
          </p:spPr>
          <p:txBody>
            <a:bodyPr wrap="square" lIns="0" tIns="0" rIns="0" bIns="0" rtlCol="0" anchor="t" anchorCtr="0">
              <a:noAutofit/>
            </a:bodyPr>
            <a:p>
              <a:pPr algn="just">
                <a:lnSpc>
                  <a:spcPct val="130000"/>
                </a:lnSpc>
                <a:spcBef>
                  <a:spcPct val="0"/>
                </a:spcBef>
                <a:spcAft>
                  <a:spcPct val="0"/>
                </a:spcAft>
              </a:pPr>
              <a:r>
                <a:rPr lang="zh-CN" altLang="en-US" sz="1400" b="1" kern="0" dirty="0">
                  <a:ln>
                    <a:noFill/>
                    <a:prstDash val="sysDot"/>
                  </a:ln>
                  <a:solidFill>
                    <a:schemeClr val="tx1">
                      <a:lumMod val="85000"/>
                      <a:lumOff val="15000"/>
                    </a:schemeClr>
                  </a:solidFill>
                  <a:latin typeface="+mn-ea"/>
                  <a:cs typeface="+mn-ea"/>
                  <a:sym typeface="+mn-ea"/>
                </a:rPr>
                <a:t>大模型在娱乐领域的应用，可以提供更加丰富、多样的娱乐体验。例如，通过大模型的语音识别功能，人们可以通过语音指令控制游戏，实现更加智能化的游戏体验</a:t>
              </a:r>
              <a:endParaRPr lang="zh-CN" altLang="en-US" sz="1400" b="1" kern="0" dirty="0">
                <a:ln>
                  <a:noFill/>
                  <a:prstDash val="sysDot"/>
                </a:ln>
                <a:solidFill>
                  <a:schemeClr val="tx1">
                    <a:lumMod val="85000"/>
                    <a:lumOff val="15000"/>
                  </a:schemeClr>
                </a:solidFill>
                <a:latin typeface="+mn-ea"/>
                <a:cs typeface="+mn-ea"/>
                <a:sym typeface="+mn-ea"/>
              </a:endParaRPr>
            </a:p>
          </p:txBody>
        </p:sp>
        <p:sp>
          <p:nvSpPr>
            <p:cNvPr id="13" name="矩形 12"/>
            <p:cNvSpPr/>
            <p:nvPr>
              <p:custDataLst>
                <p:tags r:id="rId19"/>
              </p:custDataLst>
            </p:nvPr>
          </p:nvSpPr>
          <p:spPr>
            <a:xfrm>
              <a:off x="13173" y="4889"/>
              <a:ext cx="4902" cy="568"/>
            </a:xfrm>
            <a:prstGeom prst="rect">
              <a:avLst/>
            </a:prstGeom>
            <a:noFill/>
          </p:spPr>
          <p:txBody>
            <a:bodyPr wrap="square" lIns="0" tIns="0" rIns="0" bIns="0" rtlCol="0" anchor="b">
              <a:noAutofit/>
            </a:bodyPr>
            <a:p>
              <a:pPr algn="ctr">
                <a:spcBef>
                  <a:spcPct val="0"/>
                </a:spcBef>
                <a:spcAft>
                  <a:spcPct val="0"/>
                </a:spcAft>
              </a:pPr>
              <a:r>
                <a:rPr lang="zh-CN" altLang="en-US" sz="2000" b="1" kern="0">
                  <a:solidFill>
                    <a:schemeClr val="accent1"/>
                  </a:solidFill>
                  <a:latin typeface="+mn-ea"/>
                  <a:cs typeface="+mn-ea"/>
                  <a:sym typeface="+mn-ea"/>
                </a:rPr>
                <a:t>增强娱乐体验</a:t>
              </a:r>
              <a:endParaRPr lang="zh-CN" altLang="en-US" sz="2000" b="1" kern="0">
                <a:solidFill>
                  <a:schemeClr val="accent1"/>
                </a:solidFill>
                <a:latin typeface="+mn-ea"/>
                <a:cs typeface="+mn-ea"/>
                <a:sym typeface="+mn-ea"/>
              </a:endParaRPr>
            </a:p>
          </p:txBody>
        </p:sp>
        <p:pic>
          <p:nvPicPr>
            <p:cNvPr id="22" name="图片 21" descr="C:/桌面/工作/两万页！我的钱！我来了！/v2-34d43321006cffe0b5ce509a39913959_r.jpgv2-34d43321006cffe0b5ce509a39913959_r"/>
            <p:cNvPicPr>
              <a:picLocks noChangeAspect="1"/>
            </p:cNvPicPr>
            <p:nvPr>
              <p:custDataLst>
                <p:tags r:id="rId20"/>
              </p:custDataLst>
            </p:nvPr>
          </p:nvPicPr>
          <p:blipFill rotWithShape="1">
            <a:blip r:embed="rId21"/>
            <a:srcRect l="2347" t="10" r="2351" b="-10"/>
            <a:stretch>
              <a:fillRect/>
            </a:stretch>
          </p:blipFill>
          <p:spPr>
            <a:xfrm>
              <a:off x="6945" y="1581"/>
              <a:ext cx="5312" cy="3102"/>
            </a:xfrm>
            <a:prstGeom prst="roundRect">
              <a:avLst>
                <a:gd name="adj" fmla="val 8058"/>
              </a:avLst>
            </a:prstGeom>
            <a:ln w="3175" cap="flat" cmpd="sng" algn="ctr">
              <a:solidFill>
                <a:schemeClr val="tx1">
                  <a:lumMod val="40000"/>
                  <a:lumOff val="60000"/>
                  <a:alpha val="20000"/>
                </a:schemeClr>
              </a:solidFill>
              <a:prstDash val="solid"/>
              <a:round/>
              <a:headEnd type="none" w="med" len="med"/>
              <a:tailEnd type="none" w="med" len="med"/>
            </a:ln>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3336179"/>
            <a:ext cx="391350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3</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10</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 本地部署大模型</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413185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1557020" y="1665605"/>
            <a:ext cx="8572500" cy="4762500"/>
          </a:xfrm>
          <a:prstGeom prst="rect">
            <a:avLst/>
          </a:prstGeom>
        </p:spPr>
      </p:pic>
      <p:sp>
        <p:nvSpPr>
          <p:cNvPr id="3" name="文本框 2"/>
          <p:cNvSpPr txBox="1"/>
          <p:nvPr/>
        </p:nvSpPr>
        <p:spPr>
          <a:xfrm>
            <a:off x="1512570" y="889635"/>
            <a:ext cx="7129145" cy="645160"/>
          </a:xfrm>
          <a:prstGeom prst="rect">
            <a:avLst/>
          </a:prstGeom>
          <a:noFill/>
        </p:spPr>
        <p:txBody>
          <a:bodyPr wrap="square" rtlCol="0">
            <a:spAutoFit/>
          </a:bodyPr>
          <a:p>
            <a:r>
              <a:rPr lang="zh-CN" altLang="en-US"/>
              <a:t>到</a:t>
            </a:r>
            <a:r>
              <a:rPr lang="en-US" altLang="zh-CN"/>
              <a:t>B</a:t>
            </a:r>
            <a:r>
              <a:rPr lang="zh-CN" altLang="en-US"/>
              <a:t>站观看林子雨主讲《数字素养通识教程》</a:t>
            </a:r>
            <a:r>
              <a:rPr lang="en-US" altLang="zh-CN"/>
              <a:t>MOOC</a:t>
            </a:r>
            <a:r>
              <a:rPr lang="zh-CN" altLang="en-US"/>
              <a:t>视频（</a:t>
            </a:r>
            <a:r>
              <a:rPr lang="en-US" altLang="zh-CN"/>
              <a:t>1359</a:t>
            </a:r>
            <a:r>
              <a:rPr lang="zh-CN" altLang="en-US"/>
              <a:t>分钟）</a:t>
            </a:r>
            <a:endParaRPr lang="zh-CN" altLang="en-US"/>
          </a:p>
          <a:p>
            <a:r>
              <a:rPr lang="zh-CN" altLang="en-US"/>
              <a:t>视频地址：</a:t>
            </a:r>
            <a:r>
              <a:rPr lang="en-US" altLang="zh-CN"/>
              <a:t>https://www.bilibili.com/video/BV1XPf8YZE6M/</a:t>
            </a:r>
            <a:endParaRPr lang="en-US" altLang="zh-CN"/>
          </a:p>
        </p:txBody>
      </p:sp>
      <p:sp>
        <p:nvSpPr>
          <p:cNvPr id="19" name="文本框 18"/>
          <p:cNvSpPr txBox="1"/>
          <p:nvPr/>
        </p:nvSpPr>
        <p:spPr>
          <a:xfrm>
            <a:off x="1238250" y="143510"/>
            <a:ext cx="10319385" cy="583565"/>
          </a:xfrm>
          <a:prstGeom prst="rect">
            <a:avLst/>
          </a:prstGeom>
          <a:noFill/>
        </p:spPr>
        <p:txBody>
          <a:bodyPr wrap="square" rtlCol="0" anchor="t">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《数字素养通识教程》</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pic>
        <p:nvPicPr>
          <p:cNvPr id="8205" name="Picture 25" descr="C:/桌面/工作/两万页！我的钱！我来了！/211c528faaa192234954aff8b26d7f8c.png211c528faaa192234954aff8b26d7f8c"/>
          <p:cNvPicPr>
            <a:picLocks noChangeAspect="1"/>
          </p:cNvPicPr>
          <p:nvPr>
            <p:custDataLst>
              <p:tags r:id="rId2"/>
            </p:custDataLst>
          </p:nvPr>
        </p:nvPicPr>
        <p:blipFill>
          <a:blip r:embed="rId3"/>
          <a:srcRect l="213" r="213"/>
          <a:stretch>
            <a:fillRect/>
          </a:stretch>
        </p:blipFill>
        <p:spPr>
          <a:xfrm>
            <a:off x="269875" y="92075"/>
            <a:ext cx="890270" cy="89344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10</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为什么需要本地部署大模型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58" name="椭圆 57"/>
          <p:cNvSpPr/>
          <p:nvPr>
            <p:custDataLst>
              <p:tags r:id="rId6"/>
            </p:custDataLst>
          </p:nvPr>
        </p:nvSpPr>
        <p:spPr>
          <a:xfrm>
            <a:off x="2810828" y="2869565"/>
            <a:ext cx="6450330" cy="2233930"/>
          </a:xfrm>
          <a:prstGeom prst="ellipse">
            <a:avLst/>
          </a:prstGeom>
          <a:gradFill>
            <a:gsLst>
              <a:gs pos="0">
                <a:srgbClr val="FFFFFF">
                  <a:alpha val="0"/>
                </a:srgbClr>
              </a:gs>
              <a:gs pos="52000">
                <a:schemeClr val="accent1">
                  <a:lumMod val="20000"/>
                  <a:lumOff val="80000"/>
                  <a:alpha val="15000"/>
                </a:schemeClr>
              </a:gs>
            </a:gsLst>
            <a:lin ang="5400000" scaled="0"/>
          </a:gradFill>
          <a:ln w="6350">
            <a:solidFill>
              <a:schemeClr val="accent1">
                <a:alpha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9" name="椭圆 58"/>
          <p:cNvSpPr/>
          <p:nvPr>
            <p:custDataLst>
              <p:tags r:id="rId7"/>
            </p:custDataLst>
          </p:nvPr>
        </p:nvSpPr>
        <p:spPr>
          <a:xfrm>
            <a:off x="3198813" y="2869565"/>
            <a:ext cx="5674995" cy="1913890"/>
          </a:xfrm>
          <a:prstGeom prst="ellipse">
            <a:avLst/>
          </a:prstGeom>
          <a:gradFill>
            <a:gsLst>
              <a:gs pos="0">
                <a:srgbClr val="FFFFFF">
                  <a:alpha val="0"/>
                </a:srgbClr>
              </a:gs>
              <a:gs pos="81000">
                <a:schemeClr val="accent1">
                  <a:lumMod val="20000"/>
                  <a:lumOff val="80000"/>
                  <a:alpha val="25000"/>
                </a:schemeClr>
              </a:gs>
            </a:gsLst>
            <a:lin ang="5400000" scaled="0"/>
          </a:gradFill>
          <a:ln w="6350">
            <a:solidFill>
              <a:schemeClr val="accent1">
                <a:alpha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60" name="椭圆 59"/>
          <p:cNvSpPr/>
          <p:nvPr>
            <p:custDataLst>
              <p:tags r:id="rId8"/>
            </p:custDataLst>
          </p:nvPr>
        </p:nvSpPr>
        <p:spPr>
          <a:xfrm>
            <a:off x="3788093" y="2869565"/>
            <a:ext cx="4496435" cy="1504950"/>
          </a:xfrm>
          <a:prstGeom prst="ellipse">
            <a:avLst/>
          </a:prstGeom>
          <a:gradFill>
            <a:gsLst>
              <a:gs pos="0">
                <a:srgbClr val="FFFFFF">
                  <a:alpha val="0"/>
                </a:srgbClr>
              </a:gs>
              <a:gs pos="77000">
                <a:schemeClr val="accent1">
                  <a:lumMod val="20000"/>
                  <a:lumOff val="80000"/>
                  <a:alpha val="40000"/>
                </a:schemeClr>
              </a:gs>
            </a:gsLst>
            <a:lin ang="5400000" scaled="0"/>
          </a:gradFill>
          <a:ln w="6350">
            <a:solidFill>
              <a:schemeClr val="accent1">
                <a:alpha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 name="圆角矩形 2"/>
          <p:cNvSpPr/>
          <p:nvPr>
            <p:custDataLst>
              <p:tags r:id="rId9"/>
            </p:custDataLst>
          </p:nvPr>
        </p:nvSpPr>
        <p:spPr>
          <a:xfrm>
            <a:off x="5006340" y="5469890"/>
            <a:ext cx="202692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400" b="1">
                <a:solidFill>
                  <a:srgbClr val="FFFFFF"/>
                </a:solidFill>
                <a:uFillTx/>
                <a:latin typeface="+mn-ea"/>
                <a:cs typeface="+mn-ea"/>
                <a:sym typeface="+mn-ea"/>
              </a:rPr>
              <a:t>离线与高效使用</a:t>
            </a:r>
            <a:endParaRPr lang="zh-CN" altLang="en-US" sz="1400" b="1">
              <a:solidFill>
                <a:srgbClr val="FFFFFF"/>
              </a:solidFill>
              <a:uFillTx/>
              <a:latin typeface="+mn-ea"/>
              <a:cs typeface="+mn-ea"/>
              <a:sym typeface="+mn-ea"/>
            </a:endParaRPr>
          </a:p>
        </p:txBody>
      </p:sp>
      <p:sp>
        <p:nvSpPr>
          <p:cNvPr id="15" name="椭圆 14"/>
          <p:cNvSpPr>
            <a:spLocks noChangeAspect="1"/>
          </p:cNvSpPr>
          <p:nvPr>
            <p:custDataLst>
              <p:tags r:id="rId10"/>
            </p:custDataLst>
          </p:nvPr>
        </p:nvSpPr>
        <p:spPr>
          <a:xfrm>
            <a:off x="5157153" y="4701540"/>
            <a:ext cx="95885" cy="95885"/>
          </a:xfrm>
          <a:prstGeom prst="ellipse">
            <a:avLst/>
          </a:prstGeom>
          <a:gradFill>
            <a:gsLst>
              <a:gs pos="4000">
                <a:schemeClr val="accent6">
                  <a:lumMod val="60000"/>
                  <a:lumOff val="40000"/>
                </a:schemeClr>
              </a:gs>
              <a:gs pos="54000">
                <a:schemeClr val="accent6"/>
              </a:gs>
              <a:gs pos="100000">
                <a:schemeClr val="accent6"/>
              </a:gs>
            </a:gsLst>
            <a:lin ang="2700000" scaled="0"/>
          </a:gradFill>
          <a:ln>
            <a:gradFill>
              <a:gsLst>
                <a:gs pos="0">
                  <a:schemeClr val="accent6">
                    <a:lumMod val="20000"/>
                    <a:lumOff val="80000"/>
                  </a:schemeClr>
                </a:gs>
                <a:gs pos="37000">
                  <a:srgbClr val="D7E2FF">
                    <a:lumMod val="5000"/>
                    <a:lumOff val="95000"/>
                  </a:srgbClr>
                </a:gs>
                <a:gs pos="71000">
                  <a:schemeClr val="accent6">
                    <a:lumMod val="20000"/>
                    <a:lumOff val="80000"/>
                  </a:schemeClr>
                </a:gs>
                <a:gs pos="100000">
                  <a:srgbClr val="FFFFFF"/>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18" name="圆角矩形 17"/>
          <p:cNvSpPr/>
          <p:nvPr>
            <p:custDataLst>
              <p:tags r:id="rId11"/>
            </p:custDataLst>
          </p:nvPr>
        </p:nvSpPr>
        <p:spPr>
          <a:xfrm>
            <a:off x="2813685" y="4778375"/>
            <a:ext cx="1582420"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400" b="1">
                <a:uFillTx/>
                <a:latin typeface="+mn-ea"/>
                <a:cs typeface="+mn-ea"/>
                <a:sym typeface="+mn-ea"/>
              </a:rPr>
              <a:t>定制化与灵活性</a:t>
            </a:r>
            <a:endParaRPr lang="zh-CN" altLang="en-US" sz="1400" b="1">
              <a:uFillTx/>
              <a:latin typeface="+mn-ea"/>
              <a:cs typeface="+mn-ea"/>
              <a:sym typeface="+mn-ea"/>
            </a:endParaRPr>
          </a:p>
        </p:txBody>
      </p:sp>
      <p:sp>
        <p:nvSpPr>
          <p:cNvPr id="20" name="椭圆 19"/>
          <p:cNvSpPr>
            <a:spLocks noChangeAspect="1"/>
          </p:cNvSpPr>
          <p:nvPr>
            <p:custDataLst>
              <p:tags r:id="rId12"/>
            </p:custDataLst>
          </p:nvPr>
        </p:nvSpPr>
        <p:spPr>
          <a:xfrm>
            <a:off x="3551238" y="4274820"/>
            <a:ext cx="95885" cy="95885"/>
          </a:xfrm>
          <a:prstGeom prst="ellipse">
            <a:avLst/>
          </a:prstGeom>
          <a:gradFill>
            <a:gsLst>
              <a:gs pos="4000">
                <a:schemeClr val="accent4">
                  <a:lumMod val="60000"/>
                  <a:lumOff val="40000"/>
                </a:schemeClr>
              </a:gs>
              <a:gs pos="100000">
                <a:schemeClr val="accent4"/>
              </a:gs>
              <a:gs pos="54000">
                <a:schemeClr val="accent4"/>
              </a:gs>
            </a:gsLst>
            <a:lin ang="2700000" scaled="0"/>
          </a:gradFill>
          <a:ln w="19050">
            <a:gradFill>
              <a:gsLst>
                <a:gs pos="0">
                  <a:schemeClr val="accent4">
                    <a:lumMod val="20000"/>
                    <a:lumOff val="80000"/>
                  </a:schemeClr>
                </a:gs>
                <a:gs pos="37000">
                  <a:srgbClr val="D7E2FF">
                    <a:lumMod val="5000"/>
                    <a:lumOff val="95000"/>
                  </a:srgbClr>
                </a:gs>
                <a:gs pos="71000">
                  <a:schemeClr val="accent4">
                    <a:lumMod val="20000"/>
                    <a:lumOff val="80000"/>
                  </a:schemeClr>
                </a:gs>
                <a:gs pos="100000">
                  <a:srgbClr val="FFFFFF"/>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28" name="圆角矩形 27"/>
          <p:cNvSpPr/>
          <p:nvPr>
            <p:custDataLst>
              <p:tags r:id="rId13"/>
            </p:custDataLst>
          </p:nvPr>
        </p:nvSpPr>
        <p:spPr>
          <a:xfrm>
            <a:off x="1536065" y="3448685"/>
            <a:ext cx="1582420" cy="401955"/>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400" b="1">
                <a:uFillTx/>
                <a:latin typeface="+mn-ea"/>
                <a:cs typeface="+mn-ea"/>
                <a:sym typeface="+mn-ea"/>
              </a:rPr>
              <a:t>数据隐私与安全性</a:t>
            </a:r>
            <a:endParaRPr lang="zh-CN" altLang="en-US" sz="1400" b="1">
              <a:uFillTx/>
              <a:latin typeface="+mn-ea"/>
              <a:cs typeface="+mn-ea"/>
              <a:sym typeface="+mn-ea"/>
            </a:endParaRPr>
          </a:p>
        </p:txBody>
      </p:sp>
      <p:sp>
        <p:nvSpPr>
          <p:cNvPr id="23" name="椭圆 22"/>
          <p:cNvSpPr>
            <a:spLocks noChangeAspect="1"/>
          </p:cNvSpPr>
          <p:nvPr>
            <p:custDataLst>
              <p:tags r:id="rId14"/>
            </p:custDataLst>
          </p:nvPr>
        </p:nvSpPr>
        <p:spPr>
          <a:xfrm>
            <a:off x="3201988" y="3601720"/>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26" name="椭圆 25"/>
          <p:cNvSpPr>
            <a:spLocks noChangeAspect="1"/>
          </p:cNvSpPr>
          <p:nvPr>
            <p:custDataLst>
              <p:tags r:id="rId15"/>
            </p:custDataLst>
          </p:nvPr>
        </p:nvSpPr>
        <p:spPr>
          <a:xfrm>
            <a:off x="6817043" y="4701540"/>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50" name="圆角矩形 49"/>
          <p:cNvSpPr/>
          <p:nvPr>
            <p:custDataLst>
              <p:tags r:id="rId16"/>
            </p:custDataLst>
          </p:nvPr>
        </p:nvSpPr>
        <p:spPr>
          <a:xfrm>
            <a:off x="7658735" y="4778375"/>
            <a:ext cx="1713865"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400" b="1">
                <a:uFillTx/>
                <a:latin typeface="+mn-ea"/>
                <a:cs typeface="+mn-ea"/>
                <a:sym typeface="+mn-ea"/>
              </a:rPr>
              <a:t>成本与资源优化</a:t>
            </a:r>
            <a:endParaRPr lang="zh-CN" altLang="en-US" sz="1400" b="1">
              <a:uFillTx/>
              <a:latin typeface="+mn-ea"/>
              <a:cs typeface="+mn-ea"/>
              <a:sym typeface="+mn-ea"/>
            </a:endParaRPr>
          </a:p>
        </p:txBody>
      </p:sp>
      <p:sp>
        <p:nvSpPr>
          <p:cNvPr id="51" name="椭圆 50"/>
          <p:cNvSpPr>
            <a:spLocks noChangeAspect="1"/>
          </p:cNvSpPr>
          <p:nvPr>
            <p:custDataLst>
              <p:tags r:id="rId17"/>
            </p:custDataLst>
          </p:nvPr>
        </p:nvSpPr>
        <p:spPr>
          <a:xfrm>
            <a:off x="8447088" y="4269740"/>
            <a:ext cx="95885" cy="95885"/>
          </a:xfrm>
          <a:prstGeom prst="ellipse">
            <a:avLst/>
          </a:prstGeom>
          <a:gradFill>
            <a:gsLst>
              <a:gs pos="4000">
                <a:schemeClr val="accent4">
                  <a:lumMod val="60000"/>
                  <a:lumOff val="40000"/>
                </a:schemeClr>
              </a:gs>
              <a:gs pos="100000">
                <a:schemeClr val="accent4"/>
              </a:gs>
              <a:gs pos="54000">
                <a:schemeClr val="accent4"/>
              </a:gs>
            </a:gsLst>
            <a:lin ang="2700000" scaled="0"/>
          </a:gradFill>
          <a:ln w="19050">
            <a:gradFill>
              <a:gsLst>
                <a:gs pos="0">
                  <a:schemeClr val="accent4">
                    <a:lumMod val="20000"/>
                    <a:lumOff val="80000"/>
                  </a:schemeClr>
                </a:gs>
                <a:gs pos="37000">
                  <a:srgbClr val="D7E2FF">
                    <a:lumMod val="5000"/>
                    <a:lumOff val="95000"/>
                  </a:srgbClr>
                </a:gs>
                <a:gs pos="71000">
                  <a:schemeClr val="accent4">
                    <a:lumMod val="20000"/>
                    <a:lumOff val="80000"/>
                  </a:schemeClr>
                </a:gs>
                <a:gs pos="100000">
                  <a:srgbClr val="FFFFFF"/>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53" name="圆角矩形 52"/>
          <p:cNvSpPr/>
          <p:nvPr>
            <p:custDataLst>
              <p:tags r:id="rId18"/>
            </p:custDataLst>
          </p:nvPr>
        </p:nvSpPr>
        <p:spPr>
          <a:xfrm>
            <a:off x="9028430" y="3448685"/>
            <a:ext cx="158242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400" b="1">
                <a:solidFill>
                  <a:srgbClr val="FFFFFF"/>
                </a:solidFill>
                <a:uFillTx/>
                <a:latin typeface="+mn-ea"/>
                <a:cs typeface="+mn-ea"/>
                <a:sym typeface="+mn-ea"/>
              </a:rPr>
              <a:t>避免使用限制</a:t>
            </a:r>
            <a:endParaRPr lang="zh-CN" altLang="en-US" sz="1400" b="1">
              <a:solidFill>
                <a:srgbClr val="FFFFFF"/>
              </a:solidFill>
              <a:uFillTx/>
              <a:latin typeface="+mn-ea"/>
              <a:cs typeface="+mn-ea"/>
              <a:sym typeface="+mn-ea"/>
            </a:endParaRPr>
          </a:p>
        </p:txBody>
      </p:sp>
      <p:sp>
        <p:nvSpPr>
          <p:cNvPr id="54" name="椭圆 53"/>
          <p:cNvSpPr>
            <a:spLocks noChangeAspect="1"/>
          </p:cNvSpPr>
          <p:nvPr>
            <p:custDataLst>
              <p:tags r:id="rId19"/>
            </p:custDataLst>
          </p:nvPr>
        </p:nvSpPr>
        <p:spPr>
          <a:xfrm>
            <a:off x="8771573" y="3601720"/>
            <a:ext cx="95885" cy="95885"/>
          </a:xfrm>
          <a:prstGeom prst="ellipse">
            <a:avLst/>
          </a:prstGeom>
          <a:gradFill>
            <a:gsLst>
              <a:gs pos="4000">
                <a:schemeClr val="accent6">
                  <a:lumMod val="60000"/>
                  <a:lumOff val="40000"/>
                </a:schemeClr>
              </a:gs>
              <a:gs pos="54000">
                <a:schemeClr val="accent6"/>
              </a:gs>
              <a:gs pos="100000">
                <a:schemeClr val="accent6"/>
              </a:gs>
            </a:gsLst>
            <a:lin ang="2700000" scaled="0"/>
          </a:gradFill>
          <a:ln>
            <a:gradFill>
              <a:gsLst>
                <a:gs pos="0">
                  <a:schemeClr val="accent6">
                    <a:lumMod val="20000"/>
                    <a:lumOff val="80000"/>
                  </a:schemeClr>
                </a:gs>
                <a:gs pos="37000">
                  <a:srgbClr val="D7E2FF">
                    <a:lumMod val="5000"/>
                    <a:lumOff val="95000"/>
                  </a:srgbClr>
                </a:gs>
                <a:gs pos="71000">
                  <a:schemeClr val="accent6">
                    <a:lumMod val="20000"/>
                    <a:lumOff val="80000"/>
                  </a:schemeClr>
                </a:gs>
                <a:gs pos="100000">
                  <a:srgbClr val="FFFFFF"/>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34" name="椭圆 33"/>
          <p:cNvSpPr/>
          <p:nvPr>
            <p:custDataLst>
              <p:tags r:id="rId20"/>
            </p:custDataLst>
          </p:nvPr>
        </p:nvSpPr>
        <p:spPr>
          <a:xfrm rot="1140000">
            <a:off x="4571048" y="2779395"/>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ym typeface="+mn-ea"/>
            </a:endParaRPr>
          </a:p>
        </p:txBody>
      </p:sp>
      <p:sp>
        <p:nvSpPr>
          <p:cNvPr id="35" name="椭圆 34"/>
          <p:cNvSpPr/>
          <p:nvPr>
            <p:custDataLst>
              <p:tags r:id="rId21"/>
            </p:custDataLst>
          </p:nvPr>
        </p:nvSpPr>
        <p:spPr>
          <a:xfrm rot="20460000">
            <a:off x="4571048" y="2809240"/>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36" name="椭圆 35"/>
          <p:cNvSpPr/>
          <p:nvPr>
            <p:custDataLst>
              <p:tags r:id="rId22"/>
            </p:custDataLst>
          </p:nvPr>
        </p:nvSpPr>
        <p:spPr>
          <a:xfrm>
            <a:off x="5267960" y="2283460"/>
            <a:ext cx="1537970" cy="1505585"/>
          </a:xfrm>
          <a:prstGeom prst="ellipse">
            <a:avLst/>
          </a:prstGeom>
          <a:gradFill>
            <a:gsLst>
              <a:gs pos="100000">
                <a:schemeClr val="accent1">
                  <a:lumMod val="20000"/>
                  <a:lumOff val="80000"/>
                </a:schemeClr>
              </a:gs>
              <a:gs pos="0">
                <a:schemeClr val="accent1">
                  <a:lumMod val="60000"/>
                  <a:lumOff val="40000"/>
                </a:schemeClr>
              </a:gs>
              <a:gs pos="34000">
                <a:schemeClr val="accent1"/>
              </a:gs>
              <a:gs pos="62000">
                <a:schemeClr val="accent1"/>
              </a:gs>
            </a:gsLst>
            <a:path path="circle">
              <a:fillToRect l="100000" t="100000"/>
            </a:path>
            <a:tileRect r="-100000" b="-100000"/>
          </a:gradFill>
          <a:ln>
            <a:gradFill>
              <a:gsLst>
                <a:gs pos="0">
                  <a:schemeClr val="accent1">
                    <a:lumMod val="20000"/>
                    <a:lumOff val="80000"/>
                  </a:schemeClr>
                </a:gs>
                <a:gs pos="37000">
                  <a:srgbClr val="FFFFFF"/>
                </a:gs>
                <a:gs pos="71000">
                  <a:schemeClr val="accent1">
                    <a:lumMod val="20000"/>
                    <a:lumOff val="80000"/>
                  </a:schemeClr>
                </a:gs>
                <a:gs pos="100000">
                  <a:srgbClr val="FFFFFF"/>
                </a:gs>
              </a:gsLst>
              <a:lin ang="1614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b="1">
                <a:solidFill>
                  <a:srgbClr val="FFFFFF"/>
                </a:solidFill>
                <a:uFillTx/>
                <a:latin typeface="+mn-ea"/>
                <a:cs typeface="+mn-ea"/>
                <a:sym typeface="+mn-ea"/>
              </a:rPr>
              <a:t>本地部署大模型</a:t>
            </a:r>
            <a:endParaRPr lang="zh-CN" altLang="en-US" b="1">
              <a:solidFill>
                <a:srgbClr val="FFFFFF"/>
              </a:solidFill>
              <a:uFillTx/>
              <a:latin typeface="+mn-ea"/>
              <a:cs typeface="+mn-ea"/>
              <a:sym typeface="+mn-e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10</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本地部署大模型方法</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文本框 1"/>
          <p:cNvSpPr txBox="1"/>
          <p:nvPr/>
        </p:nvSpPr>
        <p:spPr>
          <a:xfrm>
            <a:off x="1186180" y="1821815"/>
            <a:ext cx="4068445" cy="1198880"/>
          </a:xfrm>
          <a:prstGeom prst="rect">
            <a:avLst/>
          </a:prstGeom>
        </p:spPr>
        <p:txBody>
          <a:bodyPr wrap="square">
            <a:spAutoFit/>
          </a:bodyPr>
          <a:p>
            <a:pPr marL="285750" indent="-285750" algn="just" defTabSz="266700">
              <a:spcBef>
                <a:spcPct val="0"/>
              </a:spcBef>
              <a:spcAft>
                <a:spcPct val="0"/>
              </a:spcAft>
              <a:buFont typeface="Arial" panose="020B0604020202020204" pitchFamily="34" charset="0"/>
              <a:buChar char="•"/>
            </a:pPr>
            <a:r>
              <a:rPr lang="zh-CN" altLang="en-US">
                <a:latin typeface="微软雅黑" panose="020B0503020204020204" charset="-122"/>
                <a:ea typeface="微软雅黑" panose="020B0503020204020204" charset="-122"/>
                <a:cs typeface="微软雅黑" panose="020B0503020204020204" charset="-122"/>
              </a:rPr>
              <a:t>安装</a:t>
            </a:r>
            <a:r>
              <a:rPr lang="en-US" altLang="zh-CN">
                <a:latin typeface="微软雅黑" panose="020B0503020204020204" charset="-122"/>
                <a:ea typeface="微软雅黑" panose="020B0503020204020204" charset="-122"/>
                <a:cs typeface="微软雅黑" panose="020B0503020204020204" charset="-122"/>
              </a:rPr>
              <a:t>Ollama</a:t>
            </a:r>
            <a:endParaRPr lang="en-US" altLang="zh-CN">
              <a:latin typeface="微软雅黑" panose="020B0503020204020204" charset="-122"/>
              <a:ea typeface="微软雅黑" panose="020B0503020204020204" charset="-122"/>
              <a:cs typeface="微软雅黑" panose="020B0503020204020204" charset="-122"/>
            </a:endParaRPr>
          </a:p>
          <a:p>
            <a:pPr marL="285750" indent="-285750" algn="just" defTabSz="266700">
              <a:spcBef>
                <a:spcPct val="0"/>
              </a:spcBef>
              <a:spcAft>
                <a:spcPct val="0"/>
              </a:spcAft>
              <a:buFont typeface="Arial" panose="020B0604020202020204" pitchFamily="34" charset="0"/>
              <a:buChar char="•"/>
            </a:pPr>
            <a:r>
              <a:rPr lang="zh-CN" altLang="en-US">
                <a:latin typeface="微软雅黑" panose="020B0503020204020204" charset="-122"/>
                <a:ea typeface="微软雅黑" panose="020B0503020204020204" charset="-122"/>
                <a:cs typeface="微软雅黑" panose="020B0503020204020204" charset="-122"/>
              </a:rPr>
              <a:t>下载</a:t>
            </a:r>
            <a:r>
              <a:rPr lang="en-US" altLang="zh-CN">
                <a:latin typeface="微软雅黑" panose="020B0503020204020204" charset="-122"/>
                <a:ea typeface="微软雅黑" panose="020B0503020204020204" charset="-122"/>
                <a:cs typeface="微软雅黑" panose="020B0503020204020204" charset="-122"/>
              </a:rPr>
              <a:t>DeepSeek R1</a:t>
            </a:r>
            <a:endParaRPr lang="en-US" altLang="zh-CN">
              <a:latin typeface="微软雅黑" panose="020B0503020204020204" charset="-122"/>
              <a:ea typeface="微软雅黑" panose="020B0503020204020204" charset="-122"/>
              <a:cs typeface="微软雅黑" panose="020B0503020204020204" charset="-122"/>
            </a:endParaRPr>
          </a:p>
          <a:p>
            <a:pPr marL="285750" indent="-285750" algn="just" defTabSz="266700">
              <a:spcBef>
                <a:spcPct val="0"/>
              </a:spcBef>
              <a:spcAft>
                <a:spcPct val="0"/>
              </a:spcAft>
              <a:buFont typeface="Arial" panose="020B0604020202020204" pitchFamily="34" charset="0"/>
              <a:buChar char="•"/>
            </a:pPr>
            <a:r>
              <a:rPr lang="zh-CN" altLang="en-US">
                <a:latin typeface="微软雅黑" panose="020B0503020204020204" charset="-122"/>
                <a:ea typeface="微软雅黑" panose="020B0503020204020204" charset="-122"/>
                <a:cs typeface="微软雅黑" panose="020B0503020204020204" charset="-122"/>
              </a:rPr>
              <a:t>运行</a:t>
            </a:r>
            <a:r>
              <a:rPr lang="en-US" altLang="zh-CN">
                <a:latin typeface="微软雅黑" panose="020B0503020204020204" charset="-122"/>
                <a:ea typeface="微软雅黑" panose="020B0503020204020204" charset="-122"/>
                <a:cs typeface="微软雅黑" panose="020B0503020204020204" charset="-122"/>
              </a:rPr>
              <a:t>DeepSeek R1</a:t>
            </a:r>
            <a:endParaRPr lang="en-US" altLang="zh-CN">
              <a:latin typeface="微软雅黑" panose="020B0503020204020204" charset="-122"/>
              <a:ea typeface="微软雅黑" panose="020B0503020204020204" charset="-122"/>
              <a:cs typeface="微软雅黑" panose="020B0503020204020204" charset="-122"/>
            </a:endParaRPr>
          </a:p>
          <a:p>
            <a:pPr marL="285750" indent="-285750" algn="just" defTabSz="266700">
              <a:spcBef>
                <a:spcPct val="0"/>
              </a:spcBef>
              <a:spcAft>
                <a:spcPct val="0"/>
              </a:spcAft>
              <a:buFont typeface="Arial" panose="020B0604020202020204" pitchFamily="34" charset="0"/>
              <a:buChar char="•"/>
            </a:pPr>
            <a:r>
              <a:rPr lang="zh-CN" altLang="en-US">
                <a:latin typeface="微软雅黑" panose="020B0503020204020204" charset="-122"/>
                <a:ea typeface="微软雅黑" panose="020B0503020204020204" charset="-122"/>
                <a:cs typeface="微软雅黑" panose="020B0503020204020204" charset="-122"/>
              </a:rPr>
              <a:t>使用</a:t>
            </a:r>
            <a:r>
              <a:rPr lang="en-US" altLang="zh-CN">
                <a:latin typeface="微软雅黑" panose="020B0503020204020204" charset="-122"/>
                <a:ea typeface="微软雅黑" panose="020B0503020204020204" charset="-122"/>
                <a:cs typeface="微软雅黑" panose="020B0503020204020204" charset="-122"/>
              </a:rPr>
              <a:t>Open WebUI</a:t>
            </a:r>
            <a:r>
              <a:rPr lang="zh-CN" altLang="en-US">
                <a:latin typeface="微软雅黑" panose="020B0503020204020204" charset="-122"/>
                <a:ea typeface="微软雅黑" panose="020B0503020204020204" charset="-122"/>
                <a:cs typeface="微软雅黑" panose="020B0503020204020204" charset="-122"/>
              </a:rPr>
              <a:t>增强交互体验</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1"/>
          <p:cNvPicPr>
            <a:picLocks noChangeAspect="1"/>
          </p:cNvPicPr>
          <p:nvPr/>
        </p:nvPicPr>
        <p:blipFill>
          <a:blip r:embed="rId6"/>
          <a:stretch>
            <a:fillRect/>
          </a:stretch>
        </p:blipFill>
        <p:spPr>
          <a:xfrm>
            <a:off x="1512888" y="3530918"/>
            <a:ext cx="2281555" cy="2229485"/>
          </a:xfrm>
          <a:prstGeom prst="rect">
            <a:avLst/>
          </a:prstGeom>
          <a:noFill/>
          <a:ln>
            <a:noFill/>
          </a:ln>
        </p:spPr>
      </p:pic>
      <p:pic>
        <p:nvPicPr>
          <p:cNvPr id="11" name="图片 8"/>
          <p:cNvPicPr>
            <a:picLocks noChangeAspect="1"/>
          </p:cNvPicPr>
          <p:nvPr/>
        </p:nvPicPr>
        <p:blipFill>
          <a:blip r:embed="rId7"/>
          <a:stretch>
            <a:fillRect/>
          </a:stretch>
        </p:blipFill>
        <p:spPr>
          <a:xfrm>
            <a:off x="5960110" y="1821498"/>
            <a:ext cx="5269230" cy="1266825"/>
          </a:xfrm>
          <a:prstGeom prst="rect">
            <a:avLst/>
          </a:prstGeom>
          <a:noFill/>
          <a:ln>
            <a:noFill/>
          </a:ln>
        </p:spPr>
      </p:pic>
      <p:pic>
        <p:nvPicPr>
          <p:cNvPr id="14" name="图片 11"/>
          <p:cNvPicPr>
            <a:picLocks noChangeAspect="1"/>
          </p:cNvPicPr>
          <p:nvPr/>
        </p:nvPicPr>
        <p:blipFill>
          <a:blip r:embed="rId8"/>
          <a:stretch>
            <a:fillRect/>
          </a:stretch>
        </p:blipFill>
        <p:spPr>
          <a:xfrm>
            <a:off x="5876608" y="3531235"/>
            <a:ext cx="5267325" cy="2289810"/>
          </a:xfrm>
          <a:prstGeom prst="rect">
            <a:avLst/>
          </a:prstGeom>
          <a:noFill/>
          <a:ln>
            <a:noFill/>
          </a:ln>
        </p:spPr>
      </p:pic>
      <p:sp>
        <p:nvSpPr>
          <p:cNvPr id="5" name="文本框 4"/>
          <p:cNvSpPr txBox="1"/>
          <p:nvPr/>
        </p:nvSpPr>
        <p:spPr>
          <a:xfrm>
            <a:off x="1186180" y="6056630"/>
            <a:ext cx="10043795" cy="368300"/>
          </a:xfrm>
          <a:prstGeom prst="rect">
            <a:avLst/>
          </a:prstGeom>
          <a:noFill/>
        </p:spPr>
        <p:txBody>
          <a:bodyPr wrap="square" rtlCol="0" anchor="t">
            <a:spAutoFit/>
          </a:bodyPr>
          <a:p>
            <a:r>
              <a:rPr lang="zh-CN" altLang="en-US"/>
              <a:t>具体安装过程请参考厦门大学数据库实验室博客</a:t>
            </a:r>
            <a:r>
              <a:rPr lang="en-US" altLang="zh-CN"/>
              <a:t>   https://dblab.xmu.edu.cn/blog/5816/</a:t>
            </a:r>
            <a:endParaRPr lang="zh-CN"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3336179"/>
            <a:ext cx="472630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3</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11</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 基于大模型的智能体</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413185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基于大模型的智能体</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6" name="图片 5"/>
          <p:cNvPicPr>
            <a:picLocks noChangeAspect="1"/>
          </p:cNvPicPr>
          <p:nvPr/>
        </p:nvPicPr>
        <p:blipFill>
          <a:blip r:embed="rId6"/>
          <a:stretch>
            <a:fillRect/>
          </a:stretch>
        </p:blipFill>
        <p:spPr>
          <a:xfrm>
            <a:off x="707390" y="1929130"/>
            <a:ext cx="6007100" cy="3362960"/>
          </a:xfrm>
          <a:prstGeom prst="rect">
            <a:avLst/>
          </a:prstGeom>
        </p:spPr>
      </p:pic>
      <p:sp>
        <p:nvSpPr>
          <p:cNvPr id="2" name="文本框 1"/>
          <p:cNvSpPr txBox="1"/>
          <p:nvPr/>
        </p:nvSpPr>
        <p:spPr>
          <a:xfrm>
            <a:off x="6896735" y="1929130"/>
            <a:ext cx="4625340" cy="3046095"/>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智能体（</a:t>
            </a:r>
            <a:r>
              <a:rPr lang="en-US" altLang="zh-CN" sz="1600">
                <a:latin typeface="微软雅黑" panose="020B0503020204020204" charset="-122"/>
                <a:ea typeface="微软雅黑" panose="020B0503020204020204" charset="-122"/>
                <a:cs typeface="微软雅黑" panose="020B0503020204020204" charset="-122"/>
              </a:rPr>
              <a:t>AI Agent</a:t>
            </a:r>
            <a:r>
              <a:rPr lang="zh-CN" altLang="en-US" sz="1600">
                <a:latin typeface="微软雅黑" panose="020B0503020204020204" charset="-122"/>
                <a:ea typeface="微软雅黑" panose="020B0503020204020204" charset="-122"/>
                <a:cs typeface="微软雅黑" panose="020B0503020204020204" charset="-122"/>
              </a:rPr>
              <a:t>），又称“人工智能代理”，是一种模仿人类智能行为的智能化系统，它就像是拥有丰富经验和知识的“智慧大脑”，能够感知所处的环境，并依据感知结果，自主地进行规划、决策，进而采取行动以达成特定目标。简单来说，智能体能够根据外部输入做出决策，并通过与环境的互动，不断优化自身行为。</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spcBef>
                <a:spcPct val="0"/>
              </a:spcBef>
              <a:spcAft>
                <a:spcPct val="0"/>
              </a:spcAft>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智能体本身既不是单纯的软件也不是硬件，而是一个更为宽泛的概念，它们可以是软件程序、机器人或其他形式的系统，具备一定的自主性和智能性。</a:t>
            </a:r>
            <a:endParaRPr lang="zh-CN" altLang="en-US"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基于大模型的智能体</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 name="文本框 2"/>
          <p:cNvSpPr txBox="1"/>
          <p:nvPr/>
        </p:nvSpPr>
        <p:spPr>
          <a:xfrm>
            <a:off x="938530" y="1482090"/>
            <a:ext cx="4495165" cy="2061210"/>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基于大模型的智能体是指利用大语言模型（如</a:t>
            </a:r>
            <a:r>
              <a:rPr lang="en-US" altLang="zh-CN" sz="1600">
                <a:latin typeface="微软雅黑" panose="020B0503020204020204" charset="-122"/>
                <a:ea typeface="微软雅黑" panose="020B0503020204020204" charset="-122"/>
                <a:cs typeface="微软雅黑" panose="020B0503020204020204" charset="-122"/>
              </a:rPr>
              <a:t>GPT</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BERT</a:t>
            </a:r>
            <a:r>
              <a:rPr lang="zh-CN" altLang="en-US" sz="1600">
                <a:latin typeface="微软雅黑" panose="020B0503020204020204" charset="-122"/>
                <a:ea typeface="微软雅黑" panose="020B0503020204020204" charset="-122"/>
                <a:cs typeface="微软雅黑" panose="020B0503020204020204" charset="-122"/>
              </a:rPr>
              <a:t>等）作为核心组件，构建的能够执行特定任务、与环境交互并做出决策的人工智能系统。这些智能体具有自主性、交互性、适应性等特点，能够模拟人类的认知和决策过程，提供更加自然、高效和个性化的交互体验。它们能够处理海量数据，进行高效的学习与推理，并展现出跨领域的应用潜力。</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6"/>
          <a:stretch>
            <a:fillRect/>
          </a:stretch>
        </p:blipFill>
        <p:spPr>
          <a:xfrm>
            <a:off x="6096000" y="1575435"/>
            <a:ext cx="5203190" cy="412115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基于大模型的智能体</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2" name="图片 1"/>
          <p:cNvPicPr>
            <a:picLocks noChangeAspect="1"/>
          </p:cNvPicPr>
          <p:nvPr/>
        </p:nvPicPr>
        <p:blipFill>
          <a:blip r:embed="rId6"/>
          <a:stretch>
            <a:fillRect/>
          </a:stretch>
        </p:blipFill>
        <p:spPr>
          <a:xfrm>
            <a:off x="3049905" y="3735070"/>
            <a:ext cx="5125720" cy="2865755"/>
          </a:xfrm>
          <a:prstGeom prst="rect">
            <a:avLst/>
          </a:prstGeom>
        </p:spPr>
      </p:pic>
      <p:sp>
        <p:nvSpPr>
          <p:cNvPr id="6" name="文本框 5"/>
          <p:cNvSpPr txBox="1"/>
          <p:nvPr/>
        </p:nvSpPr>
        <p:spPr>
          <a:xfrm>
            <a:off x="698500" y="1428115"/>
            <a:ext cx="10935970" cy="2306955"/>
          </a:xfrm>
          <a:prstGeom prst="rect">
            <a:avLst/>
          </a:prstGeom>
        </p:spPr>
        <p:txBody>
          <a:bodyPr wrap="square">
            <a:spAutoFit/>
          </a:bodyPr>
          <a:p>
            <a:pPr marL="0" indent="0" algn="just"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sym typeface="+mn-ea"/>
              </a:rPr>
              <a:t>2025</a:t>
            </a:r>
            <a:r>
              <a:rPr lang="zh-CN" altLang="en-US" sz="1600">
                <a:latin typeface="微软雅黑" panose="020B0503020204020204" charset="-122"/>
                <a:ea typeface="微软雅黑" panose="020B0503020204020204" charset="-122"/>
                <a:cs typeface="微软雅黑" panose="020B0503020204020204" charset="-122"/>
                <a:sym typeface="+mn-ea"/>
              </a:rPr>
              <a:t>年</a:t>
            </a:r>
            <a:r>
              <a:rPr lang="en-US" altLang="zh-CN" sz="1600">
                <a:latin typeface="微软雅黑" panose="020B0503020204020204" charset="-122"/>
                <a:ea typeface="微软雅黑" panose="020B0503020204020204" charset="-122"/>
                <a:cs typeface="微软雅黑" panose="020B0503020204020204" charset="-122"/>
                <a:sym typeface="+mn-ea"/>
              </a:rPr>
              <a:t>1</a:t>
            </a:r>
            <a:r>
              <a:rPr lang="zh-CN" altLang="en-US" sz="1600">
                <a:latin typeface="微软雅黑" panose="020B0503020204020204" charset="-122"/>
                <a:ea typeface="微软雅黑" panose="020B0503020204020204" charset="-122"/>
                <a:cs typeface="微软雅黑" panose="020B0503020204020204" charset="-122"/>
                <a:sym typeface="+mn-ea"/>
              </a:rPr>
              <a:t>月</a:t>
            </a:r>
            <a:r>
              <a:rPr lang="en-US" altLang="zh-CN" sz="1600">
                <a:latin typeface="微软雅黑" panose="020B0503020204020204" charset="-122"/>
                <a:ea typeface="微软雅黑" panose="020B0503020204020204" charset="-122"/>
                <a:cs typeface="微软雅黑" panose="020B0503020204020204" charset="-122"/>
                <a:sym typeface="+mn-ea"/>
              </a:rPr>
              <a:t>23</a:t>
            </a:r>
            <a:r>
              <a:rPr lang="zh-CN" altLang="en-US" sz="1600">
                <a:latin typeface="微软雅黑" panose="020B0503020204020204" charset="-122"/>
                <a:ea typeface="微软雅黑" panose="020B0503020204020204" charset="-122"/>
                <a:cs typeface="微软雅黑" panose="020B0503020204020204" charset="-122"/>
                <a:sym typeface="+mn-ea"/>
              </a:rPr>
              <a:t>日，</a:t>
            </a:r>
            <a:r>
              <a:rPr lang="en-US" altLang="zh-CN" sz="1600">
                <a:latin typeface="微软雅黑" panose="020B0503020204020204" charset="-122"/>
                <a:ea typeface="微软雅黑" panose="020B0503020204020204" charset="-122"/>
                <a:cs typeface="微软雅黑" panose="020B0503020204020204" charset="-122"/>
                <a:sym typeface="+mn-ea"/>
              </a:rPr>
              <a:t>OpenAI</a:t>
            </a:r>
            <a:r>
              <a:rPr lang="zh-CN" altLang="en-US" sz="1600">
                <a:latin typeface="微软雅黑" panose="020B0503020204020204" charset="-122"/>
                <a:ea typeface="微软雅黑" panose="020B0503020204020204" charset="-122"/>
                <a:cs typeface="微软雅黑" panose="020B0503020204020204" charset="-122"/>
                <a:sym typeface="+mn-ea"/>
              </a:rPr>
              <a:t>发布了一个创新性的智能体</a:t>
            </a:r>
            <a:r>
              <a:rPr lang="en-US" altLang="zh-CN" sz="1600">
                <a:latin typeface="微软雅黑" panose="020B0503020204020204" charset="-122"/>
                <a:ea typeface="微软雅黑" panose="020B0503020204020204" charset="-122"/>
                <a:cs typeface="微软雅黑" panose="020B0503020204020204" charset="-122"/>
                <a:sym typeface="+mn-ea"/>
              </a:rPr>
              <a:t>——Operator</a:t>
            </a:r>
            <a:r>
              <a:rPr lang="zh-CN" altLang="en-US" sz="1600">
                <a:latin typeface="微软雅黑" panose="020B0503020204020204" charset="-122"/>
                <a:ea typeface="微软雅黑" panose="020B0503020204020204" charset="-122"/>
                <a:cs typeface="微软雅黑" panose="020B0503020204020204" charset="-122"/>
                <a:sym typeface="+mn-ea"/>
              </a:rPr>
              <a:t>，它是一个能够像人类一样使用计算机的智能体。它基于</a:t>
            </a:r>
            <a:r>
              <a:rPr lang="en-US" altLang="zh-CN" sz="1600">
                <a:latin typeface="微软雅黑" panose="020B0503020204020204" charset="-122"/>
                <a:ea typeface="微软雅黑" panose="020B0503020204020204" charset="-122"/>
                <a:cs typeface="微软雅黑" panose="020B0503020204020204" charset="-122"/>
                <a:sym typeface="+mn-ea"/>
              </a:rPr>
              <a:t>OpenAI</a:t>
            </a:r>
            <a:r>
              <a:rPr lang="zh-CN" altLang="en-US" sz="1600">
                <a:latin typeface="微软雅黑" panose="020B0503020204020204" charset="-122"/>
                <a:ea typeface="微软雅黑" panose="020B0503020204020204" charset="-122"/>
                <a:cs typeface="微软雅黑" panose="020B0503020204020204" charset="-122"/>
                <a:sym typeface="+mn-ea"/>
              </a:rPr>
              <a:t>最新研发的</a:t>
            </a:r>
            <a:r>
              <a:rPr lang="en-US" altLang="zh-CN" sz="1600">
                <a:latin typeface="微软雅黑" panose="020B0503020204020204" charset="-122"/>
                <a:ea typeface="微软雅黑" panose="020B0503020204020204" charset="-122"/>
                <a:cs typeface="微软雅黑" panose="020B0503020204020204" charset="-122"/>
                <a:sym typeface="+mn-ea"/>
              </a:rPr>
              <a:t>CUA</a:t>
            </a:r>
            <a:r>
              <a:rPr lang="zh-CN" altLang="en-US" sz="1600">
                <a:latin typeface="微软雅黑" panose="020B0503020204020204" charset="-122"/>
                <a:ea typeface="微软雅黑" panose="020B0503020204020204"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Computer-Using Agent</a:t>
            </a:r>
            <a:r>
              <a:rPr lang="zh-CN" altLang="en-US" sz="1600">
                <a:latin typeface="微软雅黑" panose="020B0503020204020204" charset="-122"/>
                <a:ea typeface="微软雅黑" panose="020B0503020204020204" charset="-122"/>
                <a:cs typeface="微软雅黑" panose="020B0503020204020204" charset="-122"/>
                <a:sym typeface="+mn-ea"/>
              </a:rPr>
              <a:t>）模型，</a:t>
            </a:r>
            <a:r>
              <a:rPr lang="en-US" altLang="zh-CN" sz="1600">
                <a:latin typeface="微软雅黑" panose="020B0503020204020204" charset="-122"/>
                <a:ea typeface="微软雅黑" panose="020B0503020204020204" charset="-122"/>
                <a:cs typeface="微软雅黑" panose="020B0503020204020204" charset="-122"/>
                <a:sym typeface="+mn-ea"/>
              </a:rPr>
              <a:t>CUA </a:t>
            </a:r>
            <a:r>
              <a:rPr lang="zh-CN" altLang="en-US" sz="1600">
                <a:latin typeface="微软雅黑" panose="020B0503020204020204" charset="-122"/>
                <a:ea typeface="微软雅黑" panose="020B0503020204020204" charset="-122"/>
                <a:cs typeface="微软雅黑" panose="020B0503020204020204" charset="-122"/>
                <a:sym typeface="+mn-ea"/>
              </a:rPr>
              <a:t>将 </a:t>
            </a:r>
            <a:r>
              <a:rPr lang="en-US" altLang="zh-CN" sz="1600">
                <a:latin typeface="微软雅黑" panose="020B0503020204020204" charset="-122"/>
                <a:ea typeface="微软雅黑" panose="020B0503020204020204" charset="-122"/>
                <a:cs typeface="微软雅黑" panose="020B0503020204020204" charset="-122"/>
                <a:sym typeface="+mn-ea"/>
              </a:rPr>
              <a:t>GPT-4o </a:t>
            </a:r>
            <a:r>
              <a:rPr lang="zh-CN" altLang="en-US" sz="1600">
                <a:latin typeface="微软雅黑" panose="020B0503020204020204" charset="-122"/>
                <a:ea typeface="微软雅黑" panose="020B0503020204020204" charset="-122"/>
                <a:cs typeface="微软雅黑" panose="020B0503020204020204" charset="-122"/>
                <a:sym typeface="+mn-ea"/>
              </a:rPr>
              <a:t>的视觉功能与通过强化学习获得的高级推理相结合，经过训练可以与图形用户界面（</a:t>
            </a:r>
            <a:r>
              <a:rPr lang="en-US" altLang="zh-CN" sz="1600">
                <a:latin typeface="微软雅黑" panose="020B0503020204020204" charset="-122"/>
                <a:ea typeface="微软雅黑" panose="020B0503020204020204" charset="-122"/>
                <a:cs typeface="微软雅黑" panose="020B0503020204020204" charset="-122"/>
                <a:sym typeface="+mn-ea"/>
              </a:rPr>
              <a:t>GUI</a:t>
            </a:r>
            <a:r>
              <a:rPr lang="zh-CN" altLang="en-US" sz="1600">
                <a:latin typeface="微软雅黑" panose="020B0503020204020204" charset="-122"/>
                <a:ea typeface="微软雅黑" panose="020B0503020204020204" charset="-122"/>
                <a:cs typeface="微软雅黑" panose="020B0503020204020204" charset="-122"/>
                <a:sym typeface="+mn-ea"/>
              </a:rPr>
              <a:t>，即人们在屏幕上看到的按钮、菜单和文本字段）进行交互。</a:t>
            </a:r>
            <a:r>
              <a:rPr lang="en-US" altLang="zh-CN" sz="1600">
                <a:latin typeface="微软雅黑" panose="020B0503020204020204" charset="-122"/>
                <a:ea typeface="微软雅黑" panose="020B0503020204020204" charset="-122"/>
                <a:cs typeface="微软雅黑" panose="020B0503020204020204" charset="-122"/>
                <a:sym typeface="+mn-ea"/>
              </a:rPr>
              <a:t>Operator</a:t>
            </a:r>
            <a:r>
              <a:rPr lang="zh-CN" altLang="en-US" sz="1600">
                <a:latin typeface="微软雅黑" panose="020B0503020204020204" charset="-122"/>
                <a:ea typeface="微软雅黑" panose="020B0503020204020204" charset="-122"/>
                <a:cs typeface="微软雅黑" panose="020B0503020204020204" charset="-122"/>
                <a:sym typeface="+mn-ea"/>
              </a:rPr>
              <a:t>通过观察屏幕并使用虚拟鼠标和键盘来完成任务，而无需依赖专门的</a:t>
            </a:r>
            <a:r>
              <a:rPr lang="en-US" altLang="zh-CN" sz="1600">
                <a:latin typeface="微软雅黑" panose="020B0503020204020204" charset="-122"/>
                <a:ea typeface="微软雅黑" panose="020B0503020204020204" charset="-122"/>
                <a:cs typeface="微软雅黑" panose="020B0503020204020204" charset="-122"/>
                <a:sym typeface="+mn-ea"/>
              </a:rPr>
              <a:t>API</a:t>
            </a:r>
            <a:r>
              <a:rPr lang="zh-CN" altLang="en-US" sz="1600">
                <a:latin typeface="微软雅黑" panose="020B0503020204020204" charset="-122"/>
                <a:ea typeface="微软雅黑" panose="020B0503020204020204" charset="-122"/>
                <a:cs typeface="微软雅黑" panose="020B0503020204020204" charset="-122"/>
                <a:sym typeface="+mn-ea"/>
              </a:rPr>
              <a:t>接口。这种设计使其可以适配任何为人类设计的软件界面，带来极高的灵活性。</a:t>
            </a:r>
            <a:endParaRPr lang="zh-CN" altLang="en-US" sz="1600">
              <a:latin typeface="微软雅黑" panose="020B0503020204020204" charset="-122"/>
              <a:ea typeface="微软雅黑" panose="020B0503020204020204" charset="-122"/>
              <a:cs typeface="微软雅黑" panose="020B0503020204020204" charset="-122"/>
              <a:sym typeface="+mn-ea"/>
            </a:endParaRPr>
          </a:p>
          <a:p>
            <a:pPr marL="0" indent="0" algn="just"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sym typeface="+mn-ea"/>
              </a:rPr>
              <a:t>Operator</a:t>
            </a:r>
            <a:r>
              <a:rPr lang="zh-CN" altLang="en-US" sz="1600">
                <a:latin typeface="微软雅黑" panose="020B0503020204020204" charset="-122"/>
                <a:ea typeface="微软雅黑" panose="020B0503020204020204" charset="-122"/>
                <a:cs typeface="微软雅黑" panose="020B0503020204020204" charset="-122"/>
                <a:sym typeface="+mn-ea"/>
              </a:rPr>
              <a:t>好比一个博士水平的个人助理，你给他一个复杂的任务，它就会自动执行。</a:t>
            </a:r>
            <a:r>
              <a:rPr lang="en-US" altLang="zh-CN" sz="1600">
                <a:latin typeface="微软雅黑" panose="020B0503020204020204" charset="-122"/>
                <a:ea typeface="微软雅黑" panose="020B0503020204020204" charset="-122"/>
                <a:cs typeface="微软雅黑" panose="020B0503020204020204" charset="-122"/>
                <a:sym typeface="+mn-ea"/>
              </a:rPr>
              <a:t>Operator</a:t>
            </a:r>
            <a:r>
              <a:rPr lang="zh-CN" altLang="en-US" sz="1600">
                <a:latin typeface="微软雅黑" panose="020B0503020204020204" charset="-122"/>
                <a:ea typeface="微软雅黑" panose="020B0503020204020204" charset="-122"/>
                <a:cs typeface="微软雅黑" panose="020B0503020204020204" charset="-122"/>
                <a:sym typeface="+mn-ea"/>
              </a:rPr>
              <a:t>的主要功能包括自主完成诸如采购杂货、提交费用报表、订票、买日用品、填写表格等任务，旨在通过自动化操作提升日常生活和工作效率。它还可以一边在</a:t>
            </a:r>
            <a:r>
              <a:rPr lang="en-US" altLang="zh-CN" sz="1600">
                <a:latin typeface="微软雅黑" panose="020B0503020204020204" charset="-122"/>
                <a:ea typeface="微软雅黑" panose="020B0503020204020204" charset="-122"/>
                <a:cs typeface="微软雅黑" panose="020B0503020204020204" charset="-122"/>
                <a:sym typeface="+mn-ea"/>
              </a:rPr>
              <a:t>StubHub</a:t>
            </a:r>
            <a:r>
              <a:rPr lang="zh-CN" altLang="en-US" sz="1600">
                <a:latin typeface="微软雅黑" panose="020B0503020204020204" charset="-122"/>
                <a:ea typeface="微软雅黑" panose="020B0503020204020204" charset="-122"/>
                <a:cs typeface="微软雅黑" panose="020B0503020204020204" charset="-122"/>
                <a:sym typeface="+mn-ea"/>
              </a:rPr>
              <a:t>搜索勇士队比赛门票，一边处理网球场预订、寻找清洁服务和</a:t>
            </a:r>
            <a:r>
              <a:rPr lang="en-US" altLang="zh-CN" sz="1600">
                <a:latin typeface="微软雅黑" panose="020B0503020204020204" charset="-122"/>
                <a:ea typeface="微软雅黑" panose="020B0503020204020204" charset="-122"/>
                <a:cs typeface="微软雅黑" panose="020B0503020204020204" charset="-122"/>
                <a:sym typeface="+mn-ea"/>
              </a:rPr>
              <a:t>DoorDash</a:t>
            </a:r>
            <a:r>
              <a:rPr lang="zh-CN" altLang="en-US" sz="1600">
                <a:latin typeface="微软雅黑" panose="020B0503020204020204" charset="-122"/>
                <a:ea typeface="微软雅黑" panose="020B0503020204020204" charset="-122"/>
                <a:cs typeface="微软雅黑" panose="020B0503020204020204" charset="-122"/>
                <a:sym typeface="+mn-ea"/>
              </a:rPr>
              <a:t>订餐，实现多任务并行处理。</a:t>
            </a:r>
            <a:endParaRPr lang="zh-CN" altLang="en-US"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基于大模型的智能体</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6" name="文本框 5"/>
          <p:cNvSpPr txBox="1"/>
          <p:nvPr/>
        </p:nvSpPr>
        <p:spPr>
          <a:xfrm>
            <a:off x="698500" y="1428115"/>
            <a:ext cx="10935970" cy="1814830"/>
          </a:xfrm>
          <a:prstGeom prst="rect">
            <a:avLst/>
          </a:prstGeom>
        </p:spPr>
        <p:txBody>
          <a:bodyPr wrap="square">
            <a:spAutoFit/>
          </a:bodyPr>
          <a:p>
            <a:pPr marL="0" indent="0" algn="just"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2025</a:t>
            </a:r>
            <a:r>
              <a:rPr lang="zh-CN" altLang="en-US" sz="1600">
                <a:latin typeface="微软雅黑" panose="020B0503020204020204" charset="-122"/>
                <a:ea typeface="微软雅黑" panose="020B0503020204020204" charset="-122"/>
                <a:cs typeface="微软雅黑" panose="020B0503020204020204" charset="-122"/>
              </a:rPr>
              <a:t>年</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月</a:t>
            </a:r>
            <a:r>
              <a:rPr lang="en-US" altLang="zh-CN" sz="1600">
                <a:latin typeface="微软雅黑" panose="020B0503020204020204" charset="-122"/>
                <a:ea typeface="微软雅黑" panose="020B0503020204020204" charset="-122"/>
                <a:cs typeface="微软雅黑" panose="020B0503020204020204" charset="-122"/>
              </a:rPr>
              <a:t>3</a:t>
            </a:r>
            <a:r>
              <a:rPr lang="zh-CN" altLang="en-US" sz="1600">
                <a:latin typeface="微软雅黑" panose="020B0503020204020204" charset="-122"/>
                <a:ea typeface="微软雅黑" panose="020B0503020204020204" charset="-122"/>
                <a:cs typeface="微软雅黑" panose="020B0503020204020204" charset="-122"/>
              </a:rPr>
              <a:t>日，</a:t>
            </a:r>
            <a:r>
              <a:rPr lang="en-US" altLang="zh-CN" sz="1600">
                <a:latin typeface="微软雅黑" panose="020B0503020204020204" charset="-122"/>
                <a:ea typeface="微软雅黑" panose="020B0503020204020204" charset="-122"/>
                <a:cs typeface="微软雅黑" panose="020B0503020204020204" charset="-122"/>
              </a:rPr>
              <a:t>OpenAI</a:t>
            </a:r>
            <a:r>
              <a:rPr lang="zh-CN" altLang="en-US" sz="1600">
                <a:latin typeface="微软雅黑" panose="020B0503020204020204" charset="-122"/>
                <a:ea typeface="微软雅黑" panose="020B0503020204020204" charset="-122"/>
                <a:cs typeface="微软雅黑" panose="020B0503020204020204" charset="-122"/>
              </a:rPr>
              <a:t>发布了一款新的智能体产品</a:t>
            </a:r>
            <a:r>
              <a:rPr lang="en-US" altLang="zh-CN" sz="1600">
                <a:latin typeface="微软雅黑" panose="020B0503020204020204" charset="-122"/>
                <a:ea typeface="微软雅黑" panose="020B0503020204020204" charset="-122"/>
                <a:cs typeface="微软雅黑" panose="020B0503020204020204" charset="-122"/>
              </a:rPr>
              <a:t>——Deep Research</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Deep Research</a:t>
            </a:r>
            <a:r>
              <a:rPr lang="zh-CN" altLang="en-US" sz="1600">
                <a:latin typeface="微软雅黑" panose="020B0503020204020204" charset="-122"/>
                <a:ea typeface="微软雅黑" panose="020B0503020204020204" charset="-122"/>
                <a:cs typeface="微软雅黑" panose="020B0503020204020204" charset="-122"/>
              </a:rPr>
              <a:t>由</a:t>
            </a:r>
            <a:r>
              <a:rPr lang="en-US" altLang="zh-CN" sz="1600">
                <a:latin typeface="微软雅黑" panose="020B0503020204020204" charset="-122"/>
                <a:ea typeface="微软雅黑" panose="020B0503020204020204" charset="-122"/>
                <a:cs typeface="微软雅黑" panose="020B0503020204020204" charset="-122"/>
              </a:rPr>
              <a:t>OpenAI o3</a:t>
            </a:r>
            <a:r>
              <a:rPr lang="zh-CN" altLang="en-US" sz="1600">
                <a:latin typeface="微软雅黑" panose="020B0503020204020204" charset="-122"/>
                <a:ea typeface="微软雅黑" panose="020B0503020204020204" charset="-122"/>
                <a:cs typeface="微软雅黑" panose="020B0503020204020204" charset="-122"/>
              </a:rPr>
              <a:t>模型的一个版本提供支持，该模型针对网页浏览和数据分析进行了优化，它利用推理来搜索、解释和分析互联网上的大量文本、图像和</a:t>
            </a:r>
            <a:r>
              <a:rPr lang="en-US" altLang="zh-CN" sz="1600">
                <a:latin typeface="微软雅黑" panose="020B0503020204020204" charset="-122"/>
                <a:ea typeface="微软雅黑" panose="020B0503020204020204" charset="-122"/>
                <a:cs typeface="微软雅黑" panose="020B0503020204020204" charset="-122"/>
              </a:rPr>
              <a:t>PDF</a:t>
            </a:r>
            <a:r>
              <a:rPr lang="zh-CN" altLang="en-US" sz="1600">
                <a:latin typeface="微软雅黑" panose="020B0503020204020204" charset="-122"/>
                <a:ea typeface="微软雅黑" panose="020B0503020204020204" charset="-122"/>
                <a:cs typeface="微软雅黑" panose="020B0503020204020204" charset="-122"/>
              </a:rPr>
              <a:t>，并根据需要根据遇到的信息做出调整。</a:t>
            </a:r>
            <a:r>
              <a:rPr lang="en-US" altLang="zh-CN" sz="1600">
                <a:latin typeface="微软雅黑" panose="020B0503020204020204" charset="-122"/>
                <a:ea typeface="微软雅黑" panose="020B0503020204020204" charset="-122"/>
                <a:cs typeface="微软雅黑" panose="020B0503020204020204" charset="-122"/>
              </a:rPr>
              <a:t>Deep Research</a:t>
            </a:r>
            <a:r>
              <a:rPr lang="zh-CN" altLang="en-US" sz="1600">
                <a:latin typeface="微软雅黑" panose="020B0503020204020204" charset="-122"/>
                <a:ea typeface="微软雅黑" panose="020B0503020204020204" charset="-122"/>
                <a:cs typeface="微软雅黑" panose="020B0503020204020204" charset="-122"/>
              </a:rPr>
              <a:t>具有以下四大核心技术：</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）数据雷达。会自动</a:t>
            </a:r>
            <a:r>
              <a:rPr lang="en-US" altLang="zh-CN" sz="1600">
                <a:latin typeface="微软雅黑" panose="020B0503020204020204" charset="-122"/>
                <a:ea typeface="微软雅黑" panose="020B0503020204020204" charset="-122"/>
                <a:cs typeface="微软雅黑" panose="020B0503020204020204" charset="-122"/>
              </a:rPr>
              <a:t>24</a:t>
            </a:r>
            <a:r>
              <a:rPr lang="zh-CN" altLang="en-US" sz="1600">
                <a:latin typeface="微软雅黑" panose="020B0503020204020204" charset="-122"/>
                <a:ea typeface="微软雅黑" panose="020B0503020204020204" charset="-122"/>
                <a:cs typeface="微软雅黑" panose="020B0503020204020204" charset="-122"/>
              </a:rPr>
              <a:t>小时扫描全球知识库。</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）知识拼图。能把零散的信息拼成完整的战略地图。</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3</a:t>
            </a:r>
            <a:r>
              <a:rPr lang="zh-CN" altLang="en-US" sz="1600">
                <a:latin typeface="微软雅黑" panose="020B0503020204020204" charset="-122"/>
                <a:ea typeface="微软雅黑" panose="020B0503020204020204" charset="-122"/>
                <a:cs typeface="微软雅黑" panose="020B0503020204020204" charset="-122"/>
              </a:rPr>
              <a:t>）逻辑推理。发现矛盾时，自动回溯、验证，调整推理路径。</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4</a:t>
            </a:r>
            <a:r>
              <a:rPr lang="zh-CN" altLang="en-US" sz="1600">
                <a:latin typeface="微软雅黑" panose="020B0503020204020204" charset="-122"/>
                <a:ea typeface="微软雅黑" panose="020B0503020204020204" charset="-122"/>
                <a:cs typeface="微软雅黑" panose="020B0503020204020204" charset="-122"/>
              </a:rPr>
              <a:t>）学术裁缝。可以综合各种知识，生成完美的报告，还附带文献引用。</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6"/>
          <a:stretch>
            <a:fillRect/>
          </a:stretch>
        </p:blipFill>
        <p:spPr>
          <a:xfrm>
            <a:off x="3145155" y="3542665"/>
            <a:ext cx="5315585" cy="298069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1</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 基于大模型的智能体</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4" name="图片 3"/>
          <p:cNvPicPr>
            <a:picLocks noChangeAspect="1"/>
          </p:cNvPicPr>
          <p:nvPr/>
        </p:nvPicPr>
        <p:blipFill>
          <a:blip r:embed="rId6"/>
          <a:stretch>
            <a:fillRect/>
          </a:stretch>
        </p:blipFill>
        <p:spPr>
          <a:xfrm>
            <a:off x="1306830" y="2039620"/>
            <a:ext cx="2781935" cy="2778125"/>
          </a:xfrm>
          <a:prstGeom prst="rect">
            <a:avLst/>
          </a:prstGeom>
        </p:spPr>
      </p:pic>
      <p:sp>
        <p:nvSpPr>
          <p:cNvPr id="5" name="文本框 4"/>
          <p:cNvSpPr txBox="1"/>
          <p:nvPr/>
        </p:nvSpPr>
        <p:spPr>
          <a:xfrm>
            <a:off x="1308100" y="5131435"/>
            <a:ext cx="2737485" cy="368300"/>
          </a:xfrm>
          <a:prstGeom prst="rect">
            <a:avLst/>
          </a:prstGeom>
          <a:noFill/>
        </p:spPr>
        <p:txBody>
          <a:bodyPr wrap="square" rtlCol="0">
            <a:spAutoFit/>
          </a:bodyPr>
          <a:p>
            <a:pPr algn="ctr"/>
            <a:r>
              <a:rPr lang="en-US" altLang="zh-CN"/>
              <a:t>Coze(</a:t>
            </a:r>
            <a:r>
              <a:rPr lang="zh-CN" altLang="en-US"/>
              <a:t>扣子</a:t>
            </a:r>
            <a:r>
              <a:rPr lang="en-US" altLang="zh-CN"/>
              <a:t>)</a:t>
            </a:r>
            <a:endParaRPr lang="en-US" altLang="zh-CN"/>
          </a:p>
        </p:txBody>
      </p:sp>
      <p:pic>
        <p:nvPicPr>
          <p:cNvPr id="7" name="图片 6"/>
          <p:cNvPicPr>
            <a:picLocks noChangeAspect="1"/>
          </p:cNvPicPr>
          <p:nvPr/>
        </p:nvPicPr>
        <p:blipFill>
          <a:blip r:embed="rId7"/>
          <a:stretch>
            <a:fillRect/>
          </a:stretch>
        </p:blipFill>
        <p:spPr>
          <a:xfrm>
            <a:off x="5412740" y="2039620"/>
            <a:ext cx="5486400" cy="36957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755789"/>
            <a:ext cx="3577590"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 AIGC</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应用与实践</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55146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841375" y="3652520"/>
            <a:ext cx="4114800" cy="2143125"/>
          </a:xfrm>
          <a:prstGeom prst="rect">
            <a:avLst/>
          </a:prstGeom>
          <a:noFill/>
        </p:spPr>
        <p:txBody>
          <a:bodyPr wrap="square" rtlCol="0">
            <a:spAutoFit/>
          </a:bodyPr>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4.1 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概述</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4.2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文本类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应用实践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4.3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图片类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应用实践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4.4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语音类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应用实践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4.5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视频类</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应用实践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4.6 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在辅助编程中的应用</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4.7 AI</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搜索</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4.8 AI</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智能办公</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755789"/>
            <a:ext cx="269557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 1 AIGC</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概述</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55146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841375" y="3652520"/>
            <a:ext cx="4114800" cy="1886585"/>
          </a:xfrm>
          <a:prstGeom prst="rect">
            <a:avLst/>
          </a:prstGeom>
          <a:noFill/>
        </p:spPr>
        <p:txBody>
          <a:bodyPr wrap="square" rtlCol="0">
            <a:spAutoFit/>
          </a:bodyPr>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4.1.1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什么是</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endPar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4.1.2 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与大模型的关系</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4.1.3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常见的</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应用场景</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4.1.4 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技术对行业发展的影响</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4.1.5 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技术对职业发展的影响</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4.1.6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常见的</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大模型工具</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4.1.7 AIGC</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大模型的提示词</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nvSpPr>
        <p:spPr>
          <a:xfrm>
            <a:off x="1238250" y="143510"/>
            <a:ext cx="10319385" cy="583565"/>
          </a:xfrm>
          <a:prstGeom prst="rect">
            <a:avLst/>
          </a:prstGeom>
          <a:noFill/>
        </p:spPr>
        <p:txBody>
          <a:bodyPr wrap="square" rtlCol="0" anchor="t">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引言</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pic>
        <p:nvPicPr>
          <p:cNvPr id="8205" name="Picture 25" descr="C:/桌面/工作/两万页！我的钱！我来了！/211c528faaa192234954aff8b26d7f8c.png211c528faaa192234954aff8b26d7f8c"/>
          <p:cNvPicPr>
            <a:picLocks noChangeAspect="1"/>
          </p:cNvPicPr>
          <p:nvPr>
            <p:custDataLst>
              <p:tags r:id="rId1"/>
            </p:custDataLst>
          </p:nvPr>
        </p:nvPicPr>
        <p:blipFill>
          <a:blip r:embed="rId2"/>
          <a:srcRect l="213" r="213"/>
          <a:stretch>
            <a:fillRect/>
          </a:stretch>
        </p:blipFill>
        <p:spPr>
          <a:xfrm>
            <a:off x="269875" y="92075"/>
            <a:ext cx="890270" cy="893445"/>
          </a:xfrm>
          <a:prstGeom prst="rect">
            <a:avLst/>
          </a:prstGeom>
          <a:noFill/>
          <a:ln w="9525">
            <a:noFill/>
          </a:ln>
        </p:spPr>
      </p:pic>
      <p:sp>
        <p:nvSpPr>
          <p:cNvPr id="4" name="文本框 3"/>
          <p:cNvSpPr txBox="1"/>
          <p:nvPr/>
        </p:nvSpPr>
        <p:spPr>
          <a:xfrm>
            <a:off x="783590" y="1388110"/>
            <a:ext cx="10633075" cy="2245360"/>
          </a:xfrm>
          <a:prstGeom prst="rect">
            <a:avLst/>
          </a:prstGeom>
          <a:noFill/>
        </p:spPr>
        <p:txBody>
          <a:bodyPr wrap="square" rtlCol="0">
            <a:spAutoFit/>
          </a:bodyPr>
          <a:p>
            <a:r>
              <a:rPr lang="zh-CN" altLang="en-US" sz="20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在数字化浪潮汹涌澎湃的当下，大模型如同一颗璀璨新星，强势崛起并迅速成为科技领域的焦点。从最初的理论探索到如今在各个行业的广泛应用，大模型正以惊人的速度重塑着我们的生活与工作模式。它不仅是人工智能技术发展的重大突破，更是推动经济增长、提升社会治理效能、促进科技创新的关键力量。本报告《大模型概念、技术与应用实践》将深入剖析大模型的核心概念、原理特点以及丰富多元的应用实践案例，旨在让大家全面了解大模型这一前沿技术，明晰其在当下及未来发展中的重要地位与深远影响</a:t>
            </a:r>
            <a:r>
              <a:rPr lang="en-US" altLang="zh-CN" sz="20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，共同探索如何借助大模型的力量推动社会各项事业迈向新的高度。</a:t>
            </a:r>
            <a:endParaRPr lang="zh-CN" altLang="en-US" sz="20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3"/>
          <a:stretch>
            <a:fillRect/>
          </a:stretch>
        </p:blipFill>
        <p:spPr>
          <a:xfrm>
            <a:off x="2049145" y="3957955"/>
            <a:ext cx="7934325" cy="19812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4.1.1 </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什么是</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AIGC</a:t>
              </a:r>
              <a:endPar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 name="Text Placeholder 33"/>
          <p:cNvSpPr txBox="1"/>
          <p:nvPr>
            <p:custDataLst>
              <p:tags r:id="rId6"/>
            </p:custDataLst>
          </p:nvPr>
        </p:nvSpPr>
        <p:spPr>
          <a:xfrm>
            <a:off x="422910" y="1424305"/>
            <a:ext cx="6546850" cy="48831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gn="l">
              <a:lnSpc>
                <a:spcPct val="150000"/>
              </a:lnSpc>
            </a:pPr>
            <a:r>
              <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AIGC的全称为“Artificial Intelligence Generated Content”，中文翻译为“人工智能生成内容”。这是一种新的创作方式，利用人工智能技术来生成各种形式的内容，包括文字、音乐、图像、视频等</a:t>
            </a:r>
            <a:endParaRPr lang="zh-CN" altLang="en-US" sz="16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marL="285750" indent="-285750" algn="l">
              <a:lnSpc>
                <a:spcPct val="150000"/>
              </a:lnSpc>
              <a:buFont typeface="Wingdings" panose="05000000000000000000" charset="0"/>
              <a:buChar char="n"/>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AIGC是</a:t>
            </a:r>
            <a:r>
              <a:rPr lang="zh-CN" altLang="en-US" sz="1400" dirty="0">
                <a:solidFill>
                  <a:srgbClr val="D0121B"/>
                </a:solidFill>
                <a:ea typeface="微软雅黑" panose="020B0503020204020204" charset="-122"/>
                <a:cs typeface="宋体" panose="02010600030101010101" pitchFamily="2" charset="-122"/>
                <a:sym typeface="Arial" panose="020B0604020202020204" pitchFamily="34" charset="0"/>
              </a:rPr>
              <a:t>人工智能进入全新发展时期的重要标志</a:t>
            </a: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，其核心技术包括生成对抗网络（GAN，Generative Adversarial Networks）、大型预训练模型、多模态技术等</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marL="285750" indent="-285750" algn="l">
              <a:lnSpc>
                <a:spcPct val="150000"/>
              </a:lnSpc>
              <a:buFont typeface="Wingdings" panose="05000000000000000000" charset="0"/>
              <a:buChar char="n"/>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AIGC的核心思想是</a:t>
            </a:r>
            <a:r>
              <a:rPr lang="zh-CN" altLang="en-US" sz="1400" dirty="0">
                <a:solidFill>
                  <a:srgbClr val="D0121B"/>
                </a:solidFill>
                <a:ea typeface="微软雅黑" panose="020B0503020204020204" charset="-122"/>
                <a:cs typeface="宋体" panose="02010600030101010101" pitchFamily="2" charset="-122"/>
                <a:sym typeface="Arial" panose="020B0604020202020204" pitchFamily="34" charset="0"/>
              </a:rPr>
              <a:t>利用人工智能算法生成具有一定创意和质量的内容</a:t>
            </a: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。通过训练模型和大量数据的学习，AIGC可以根据输入的条件或指导，生成与之相关的内容。例如，通过输入关键词、描述或样本，AIGC可以生成与之相匹配的文章、图像、音频等</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a:p>
            <a:pPr marL="285750" indent="-285750" algn="l">
              <a:lnSpc>
                <a:spcPct val="150000"/>
              </a:lnSpc>
              <a:buFont typeface="Wingdings" panose="05000000000000000000" charset="0"/>
              <a:buChar char="n"/>
            </a:pP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AIGC技术</a:t>
            </a:r>
            <a:r>
              <a:rPr lang="zh-CN" altLang="en-US" sz="1400" dirty="0">
                <a:solidFill>
                  <a:srgbClr val="D0121B"/>
                </a:solidFill>
                <a:ea typeface="微软雅黑" panose="020B0503020204020204" charset="-122"/>
                <a:cs typeface="宋体" panose="02010600030101010101" pitchFamily="2" charset="-122"/>
                <a:sym typeface="Arial" panose="020B0604020202020204" pitchFamily="34" charset="0"/>
              </a:rPr>
              <a:t>不仅可以提高内容生产的效率和质量，还可以为创作者提供更多的灵感和支持</a:t>
            </a:r>
            <a:r>
              <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rPr>
              <a:t>。在文学创作、艺术设计、游戏开发等领域，AIGC可以自动创作出高质量的文本、图像和音频等内容。同时，AIGC也可以应用于媒体、教育、娱乐、营销、科研等领域，为用户提供高质量、高效率、高个性化的内容服务</a:t>
            </a:r>
            <a:endParaRPr lang="zh-CN" altLang="en-US" sz="1400" dirty="0">
              <a:solidFill>
                <a:schemeClr val="bg1">
                  <a:lumMod val="50000"/>
                </a:schemeClr>
              </a:solidFill>
              <a:ea typeface="微软雅黑" panose="020B0503020204020204" charset="-122"/>
              <a:cs typeface="宋体" panose="02010600030101010101" pitchFamily="2" charset="-122"/>
              <a:sym typeface="Arial" panose="020B0604020202020204" pitchFamily="34" charset="0"/>
            </a:endParaRPr>
          </a:p>
        </p:txBody>
      </p:sp>
      <p:pic>
        <p:nvPicPr>
          <p:cNvPr id="119" name="图片 118"/>
          <p:cNvPicPr/>
          <p:nvPr/>
        </p:nvPicPr>
        <p:blipFill>
          <a:blip r:embed="rId7"/>
          <a:stretch>
            <a:fillRect/>
          </a:stretch>
        </p:blipFill>
        <p:spPr>
          <a:xfrm>
            <a:off x="6969760" y="2242185"/>
            <a:ext cx="4791710" cy="3594100"/>
          </a:xfrm>
          <a:prstGeom prst="rect">
            <a:avLst/>
          </a:prstGeom>
          <a:noFill/>
          <a:ln w="9525">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9410065" cy="958215"/>
            <a:chOff x="983884" y="1682895"/>
            <a:chExt cx="9410065"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54439"/>
              <a:ext cx="9410065" cy="636091"/>
            </a:xfrm>
            <a:prstGeom prst="rect">
              <a:avLst/>
            </a:prstGeom>
            <a:noFill/>
          </p:spPr>
          <p:txBody>
            <a:bodyPr wrap="square" rtlCol="0">
              <a:spAutoFit/>
            </a:bodyPr>
            <a:p>
              <a:pPr algn="l"/>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4.1.2 AIGC</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与大模型的关系</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35" name="Text Placeholder 33"/>
          <p:cNvSpPr txBox="1"/>
          <p:nvPr>
            <p:custDataLst>
              <p:tags r:id="rId6"/>
            </p:custDataLst>
          </p:nvPr>
        </p:nvSpPr>
        <p:spPr>
          <a:xfrm>
            <a:off x="621665" y="1443990"/>
            <a:ext cx="10835005" cy="86550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4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大模型与AIGC之间的关系可以说是</a:t>
            </a: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相辅相成、相互促进</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的。大模型为AIGC提供了强大的技术基础和支撑，而AIGC则进一步推动了大模型的发展和应用，具体如下：</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3" name="组合 22"/>
          <p:cNvGrpSpPr/>
          <p:nvPr>
            <p:custDataLst>
              <p:tags r:id="rId7"/>
            </p:custDataLst>
          </p:nvPr>
        </p:nvGrpSpPr>
        <p:grpSpPr>
          <a:xfrm>
            <a:off x="621348" y="2974023"/>
            <a:ext cx="10949914" cy="2155842"/>
            <a:chOff x="979" y="3704"/>
            <a:chExt cx="17244" cy="3395"/>
          </a:xfrm>
        </p:grpSpPr>
        <p:sp>
          <p:nvSpPr>
            <p:cNvPr id="233" name="立方体 232"/>
            <p:cNvSpPr/>
            <p:nvPr>
              <p:custDataLst>
                <p:tags r:id="rId8"/>
              </p:custDataLst>
            </p:nvPr>
          </p:nvSpPr>
          <p:spPr>
            <a:xfrm>
              <a:off x="979" y="4321"/>
              <a:ext cx="5499" cy="2778"/>
            </a:xfrm>
            <a:prstGeom prst="cube">
              <a:avLst>
                <a:gd name="adj" fmla="val 11645"/>
              </a:avLst>
            </a:prstGeom>
            <a:solidFill>
              <a:srgbClr val="376FFF">
                <a:lumMod val="60000"/>
                <a:lumOff val="40000"/>
              </a:srgbClr>
            </a:solidFill>
            <a:ln w="12700" cap="flat" cmpd="sng" algn="ctr">
              <a:noFill/>
              <a:prstDash val="solid"/>
              <a:miter lim="800000"/>
            </a:ln>
            <a:effectLst/>
          </p:spPr>
          <p:txBody>
            <a:bodyPr rtlCol="0" anchor="ctr">
              <a:normAutofit/>
            </a:bodyPr>
            <a:p>
              <a:pPr algn="ctr"/>
              <a:endParaRPr lang="zh-CN" altLang="en-US" b="1">
                <a:solidFill>
                  <a:srgbClr val="FFFFFF"/>
                </a:solidFill>
                <a:latin typeface="微软雅黑" panose="020B0503020204020204" charset="-122"/>
                <a:ea typeface="微软雅黑" panose="020B0503020204020204" charset="-122"/>
              </a:endParaRPr>
            </a:p>
          </p:txBody>
        </p:sp>
        <p:sp>
          <p:nvSpPr>
            <p:cNvPr id="262" name="矩形 261"/>
            <p:cNvSpPr/>
            <p:nvPr>
              <p:custDataLst>
                <p:tags r:id="rId9"/>
              </p:custDataLst>
            </p:nvPr>
          </p:nvSpPr>
          <p:spPr>
            <a:xfrm>
              <a:off x="1196" y="4792"/>
              <a:ext cx="4809" cy="2146"/>
            </a:xfrm>
            <a:prstGeom prst="rect">
              <a:avLst/>
            </a:prstGeom>
            <a:solidFill>
              <a:srgbClr val="FFFFFF"/>
            </a:solidFill>
            <a:ln w="12700" cap="flat" cmpd="sng" algn="ctr">
              <a:noFill/>
              <a:prstDash val="solid"/>
              <a:miter lim="800000"/>
            </a:ln>
            <a:effectLst/>
          </p:spPr>
          <p:txBody>
            <a:bodyPr rtlCol="0" anchor="ctr">
              <a:normAutofit/>
            </a:bodyPr>
            <a:p>
              <a:pPr algn="ctr"/>
              <a:endParaRPr lang="en-US" altLang="zh-CN" b="1" dirty="0">
                <a:solidFill>
                  <a:srgbClr val="FFFFFF"/>
                </a:solidFill>
                <a:latin typeface="微软雅黑" panose="020B0503020204020204" charset="-122"/>
                <a:ea typeface="微软雅黑" panose="020B0503020204020204" charset="-122"/>
              </a:endParaRPr>
            </a:p>
          </p:txBody>
        </p:sp>
        <p:sp>
          <p:nvSpPr>
            <p:cNvPr id="433" name="立方体 432"/>
            <p:cNvSpPr/>
            <p:nvPr>
              <p:custDataLst>
                <p:tags r:id="rId10"/>
              </p:custDataLst>
            </p:nvPr>
          </p:nvSpPr>
          <p:spPr>
            <a:xfrm>
              <a:off x="6854" y="4321"/>
              <a:ext cx="5499" cy="2778"/>
            </a:xfrm>
            <a:prstGeom prst="cube">
              <a:avLst>
                <a:gd name="adj" fmla="val 11645"/>
              </a:avLst>
            </a:prstGeom>
            <a:solidFill>
              <a:srgbClr val="FFD247">
                <a:lumMod val="60000"/>
                <a:lumOff val="40000"/>
              </a:srgbClr>
            </a:solidFill>
            <a:ln w="12700" cap="flat" cmpd="sng" algn="ctr">
              <a:noFill/>
              <a:prstDash val="solid"/>
              <a:miter lim="800000"/>
            </a:ln>
            <a:effectLst/>
          </p:spPr>
          <p:txBody>
            <a:bodyPr rtlCol="0" anchor="ctr">
              <a:normAutofit/>
            </a:bodyPr>
            <a:p>
              <a:pPr algn="ctr"/>
              <a:endParaRPr lang="zh-CN" altLang="en-US" b="1">
                <a:solidFill>
                  <a:srgbClr val="FFFFFF"/>
                </a:solidFill>
                <a:latin typeface="微软雅黑" panose="020B0503020204020204" charset="-122"/>
                <a:ea typeface="微软雅黑" panose="020B0503020204020204" charset="-122"/>
              </a:endParaRPr>
            </a:p>
          </p:txBody>
        </p:sp>
        <p:sp>
          <p:nvSpPr>
            <p:cNvPr id="434" name="矩形 433"/>
            <p:cNvSpPr/>
            <p:nvPr>
              <p:custDataLst>
                <p:tags r:id="rId11"/>
              </p:custDataLst>
            </p:nvPr>
          </p:nvSpPr>
          <p:spPr>
            <a:xfrm>
              <a:off x="7070" y="4792"/>
              <a:ext cx="4809" cy="2146"/>
            </a:xfrm>
            <a:prstGeom prst="rect">
              <a:avLst/>
            </a:prstGeom>
            <a:solidFill>
              <a:srgbClr val="FFFFFF"/>
            </a:solidFill>
            <a:ln w="12700" cap="flat" cmpd="sng" algn="ctr">
              <a:noFill/>
              <a:prstDash val="solid"/>
              <a:miter lim="800000"/>
            </a:ln>
            <a:effectLst/>
          </p:spPr>
          <p:txBody>
            <a:bodyPr rtlCol="0" anchor="ctr">
              <a:normAutofit/>
            </a:bodyPr>
            <a:p>
              <a:pPr algn="ctr"/>
              <a:endParaRPr lang="en-US" altLang="zh-CN" b="1" dirty="0">
                <a:solidFill>
                  <a:srgbClr val="FFFFFF"/>
                </a:solidFill>
                <a:latin typeface="微软雅黑" panose="020B0503020204020204" charset="-122"/>
                <a:ea typeface="微软雅黑" panose="020B0503020204020204" charset="-122"/>
              </a:endParaRPr>
            </a:p>
          </p:txBody>
        </p:sp>
        <p:sp>
          <p:nvSpPr>
            <p:cNvPr id="446" name="立方体 445"/>
            <p:cNvSpPr/>
            <p:nvPr>
              <p:custDataLst>
                <p:tags r:id="rId12"/>
              </p:custDataLst>
            </p:nvPr>
          </p:nvSpPr>
          <p:spPr>
            <a:xfrm>
              <a:off x="12724" y="4321"/>
              <a:ext cx="5499" cy="2778"/>
            </a:xfrm>
            <a:prstGeom prst="cube">
              <a:avLst>
                <a:gd name="adj" fmla="val 11645"/>
              </a:avLst>
            </a:prstGeom>
            <a:solidFill>
              <a:srgbClr val="376FFF">
                <a:lumMod val="60000"/>
                <a:lumOff val="40000"/>
              </a:srgbClr>
            </a:solidFill>
            <a:ln w="12700" cap="flat" cmpd="sng" algn="ctr">
              <a:noFill/>
              <a:prstDash val="solid"/>
              <a:miter lim="800000"/>
            </a:ln>
            <a:effectLst/>
          </p:spPr>
          <p:txBody>
            <a:bodyPr rtlCol="0" anchor="ctr">
              <a:normAutofit/>
            </a:bodyPr>
            <a:p>
              <a:pPr algn="ctr"/>
              <a:endParaRPr lang="zh-CN" altLang="en-US" b="1">
                <a:solidFill>
                  <a:srgbClr val="FFFFFF"/>
                </a:solidFill>
                <a:latin typeface="微软雅黑" panose="020B0503020204020204" charset="-122"/>
                <a:ea typeface="微软雅黑" panose="020B0503020204020204" charset="-122"/>
              </a:endParaRPr>
            </a:p>
          </p:txBody>
        </p:sp>
        <p:sp>
          <p:nvSpPr>
            <p:cNvPr id="447" name="矩形 446"/>
            <p:cNvSpPr/>
            <p:nvPr>
              <p:custDataLst>
                <p:tags r:id="rId13"/>
              </p:custDataLst>
            </p:nvPr>
          </p:nvSpPr>
          <p:spPr>
            <a:xfrm>
              <a:off x="12940" y="4792"/>
              <a:ext cx="4809" cy="2146"/>
            </a:xfrm>
            <a:prstGeom prst="rect">
              <a:avLst/>
            </a:prstGeom>
            <a:solidFill>
              <a:srgbClr val="FFFFFF"/>
            </a:solidFill>
            <a:ln w="12700" cap="flat" cmpd="sng" algn="ctr">
              <a:noFill/>
              <a:prstDash val="solid"/>
              <a:miter lim="800000"/>
            </a:ln>
            <a:effectLst/>
          </p:spPr>
          <p:txBody>
            <a:bodyPr rtlCol="0" anchor="ctr">
              <a:normAutofit/>
            </a:bodyPr>
            <a:p>
              <a:pPr algn="ctr"/>
              <a:endParaRPr lang="en-US" altLang="zh-CN" b="1" dirty="0">
                <a:solidFill>
                  <a:srgbClr val="FFFFFF"/>
                </a:solidFill>
                <a:latin typeface="微软雅黑" panose="020B0503020204020204" charset="-122"/>
                <a:ea typeface="微软雅黑" panose="020B0503020204020204" charset="-122"/>
              </a:endParaRPr>
            </a:p>
          </p:txBody>
        </p:sp>
        <p:sp>
          <p:nvSpPr>
            <p:cNvPr id="16" name="矩形 15"/>
            <p:cNvSpPr/>
            <p:nvPr>
              <p:custDataLst>
                <p:tags r:id="rId14"/>
              </p:custDataLst>
            </p:nvPr>
          </p:nvSpPr>
          <p:spPr>
            <a:xfrm>
              <a:off x="1571" y="5009"/>
              <a:ext cx="4221" cy="1776"/>
            </a:xfrm>
            <a:prstGeom prst="rect">
              <a:avLst/>
            </a:prstGeom>
            <a:noFill/>
          </p:spPr>
          <p:txBody>
            <a:bodyPr wrap="square" lIns="71755" tIns="71755" bIns="46990">
              <a:noAutofit/>
            </a:bodyPr>
            <a:p>
              <a:pPr>
                <a:lnSpc>
                  <a:spcPct val="120000"/>
                </a:lnSpc>
                <a:spcBef>
                  <a:spcPct val="0"/>
                </a:spcBef>
                <a:spcAft>
                  <a:spcPct val="0"/>
                </a:spcAft>
              </a:pPr>
              <a:r>
                <a:rPr lang="zh-CN" altLang="en-US" b="1" kern="100" dirty="0">
                  <a:solidFill>
                    <a:srgbClr val="000000">
                      <a:lumMod val="10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rPr>
                <a:t>大模型为AIGC提供了丰富的数据资源和强大的计算能力</a:t>
              </a:r>
              <a:endParaRPr lang="zh-CN" altLang="en-US" b="1" kern="100" dirty="0">
                <a:solidFill>
                  <a:srgbClr val="000000">
                    <a:lumMod val="10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7" name="矩形 16"/>
            <p:cNvSpPr/>
            <p:nvPr>
              <p:custDataLst>
                <p:tags r:id="rId15"/>
              </p:custDataLst>
            </p:nvPr>
          </p:nvSpPr>
          <p:spPr>
            <a:xfrm>
              <a:off x="7440" y="5009"/>
              <a:ext cx="4221" cy="1776"/>
            </a:xfrm>
            <a:prstGeom prst="rect">
              <a:avLst/>
            </a:prstGeom>
            <a:noFill/>
          </p:spPr>
          <p:txBody>
            <a:bodyPr wrap="square" lIns="71755" tIns="71755" bIns="46990">
              <a:noAutofit/>
            </a:bodyPr>
            <a:p>
              <a:pPr>
                <a:lnSpc>
                  <a:spcPct val="120000"/>
                </a:lnSpc>
                <a:spcBef>
                  <a:spcPct val="0"/>
                </a:spcBef>
                <a:spcAft>
                  <a:spcPct val="0"/>
                </a:spcAft>
              </a:pPr>
              <a:r>
                <a:rPr lang="zh-CN" altLang="en-US" b="1" kern="100">
                  <a:solidFill>
                    <a:srgbClr val="000000">
                      <a:lumMod val="10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rPr>
                <a:t>AIGC的需求也推动了大模型的发展</a:t>
              </a:r>
              <a:endParaRPr lang="zh-CN" altLang="en-US" b="1" kern="100">
                <a:solidFill>
                  <a:srgbClr val="000000">
                    <a:lumMod val="10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2" name="矩形 21"/>
            <p:cNvSpPr/>
            <p:nvPr>
              <p:custDataLst>
                <p:tags r:id="rId16"/>
              </p:custDataLst>
            </p:nvPr>
          </p:nvSpPr>
          <p:spPr>
            <a:xfrm>
              <a:off x="13246" y="5009"/>
              <a:ext cx="4221" cy="1776"/>
            </a:xfrm>
            <a:prstGeom prst="rect">
              <a:avLst/>
            </a:prstGeom>
            <a:noFill/>
          </p:spPr>
          <p:txBody>
            <a:bodyPr wrap="square" lIns="71755" tIns="71755" bIns="46990">
              <a:noAutofit/>
            </a:bodyPr>
            <a:p>
              <a:pPr>
                <a:lnSpc>
                  <a:spcPct val="120000"/>
                </a:lnSpc>
                <a:spcBef>
                  <a:spcPct val="0"/>
                </a:spcBef>
                <a:spcAft>
                  <a:spcPct val="0"/>
                </a:spcAft>
              </a:pPr>
              <a:r>
                <a:rPr lang="zh-CN" altLang="en-US" b="1" kern="100" dirty="0">
                  <a:solidFill>
                    <a:srgbClr val="000000">
                      <a:lumMod val="10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rPr>
                <a:t>大模型和AIGC的结合，也带来了广泛的应用前景</a:t>
              </a:r>
              <a:endParaRPr lang="zh-CN" altLang="en-US" b="1" kern="100" dirty="0">
                <a:solidFill>
                  <a:srgbClr val="000000">
                    <a:lumMod val="100000"/>
                  </a:srgb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38" name="立方体 437"/>
            <p:cNvSpPr/>
            <p:nvPr>
              <p:custDataLst>
                <p:tags r:id="rId17"/>
              </p:custDataLst>
            </p:nvPr>
          </p:nvSpPr>
          <p:spPr>
            <a:xfrm>
              <a:off x="7305" y="3704"/>
              <a:ext cx="943" cy="856"/>
            </a:xfrm>
            <a:prstGeom prst="cube">
              <a:avLst>
                <a:gd name="adj" fmla="val 12058"/>
              </a:avLst>
            </a:prstGeom>
            <a:gradFill>
              <a:gsLst>
                <a:gs pos="0">
                  <a:srgbClr val="FFD247">
                    <a:lumMod val="10000"/>
                    <a:lumOff val="90000"/>
                  </a:srgbClr>
                </a:gs>
                <a:gs pos="0">
                  <a:srgbClr val="FFD247">
                    <a:lumMod val="10000"/>
                    <a:lumOff val="90000"/>
                  </a:srgbClr>
                </a:gs>
              </a:gsLst>
              <a:lin ang="2700000" scaled="0"/>
            </a:gradFill>
            <a:ln w="12700" cap="flat" cmpd="sng" algn="ctr">
              <a:noFill/>
              <a:prstDash val="solid"/>
              <a:miter lim="800000"/>
            </a:ln>
            <a:effectLst/>
          </p:spPr>
          <p:txBody>
            <a:bodyPr wrap="none" lIns="0" tIns="0" rIns="0" bIns="0" rtlCol="0" anchor="ctr">
              <a:noAutofit/>
            </a:bodyPr>
            <a:p>
              <a:pPr algn="ctr"/>
              <a:r>
                <a:rPr lang="en-US" altLang="zh-CN" sz="2000" b="1" dirty="0">
                  <a:solidFill>
                    <a:srgbClr val="FFD247"/>
                  </a:solidFill>
                  <a:latin typeface="微软雅黑" panose="020B0503020204020204" charset="-122"/>
                  <a:ea typeface="微软雅黑" panose="020B0503020204020204" charset="-122"/>
                  <a:cs typeface="微软雅黑" panose="020B0503020204020204" charset="-122"/>
                  <a:sym typeface="微软雅黑" panose="020B0503020204020204" charset="-122"/>
                </a:rPr>
                <a:t>02</a:t>
              </a:r>
              <a:endParaRPr lang="en-US" altLang="zh-CN" sz="2000" b="1" dirty="0">
                <a:solidFill>
                  <a:srgbClr val="FFD24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3" name="立方体 242"/>
            <p:cNvSpPr/>
            <p:nvPr>
              <p:custDataLst>
                <p:tags r:id="rId18"/>
              </p:custDataLst>
            </p:nvPr>
          </p:nvSpPr>
          <p:spPr>
            <a:xfrm>
              <a:off x="1431" y="3704"/>
              <a:ext cx="943" cy="856"/>
            </a:xfrm>
            <a:prstGeom prst="cube">
              <a:avLst>
                <a:gd name="adj" fmla="val 12058"/>
              </a:avLst>
            </a:prstGeom>
            <a:gradFill>
              <a:gsLst>
                <a:gs pos="0">
                  <a:srgbClr val="376FFF">
                    <a:lumMod val="10000"/>
                    <a:lumOff val="90000"/>
                  </a:srgbClr>
                </a:gs>
                <a:gs pos="0">
                  <a:srgbClr val="376FFF">
                    <a:lumMod val="10000"/>
                    <a:lumOff val="90000"/>
                  </a:srgbClr>
                </a:gs>
              </a:gsLst>
              <a:lin ang="2700000" scaled="0"/>
            </a:gradFill>
            <a:ln w="12700" cap="flat" cmpd="sng" algn="ctr">
              <a:noFill/>
              <a:prstDash val="solid"/>
              <a:miter lim="800000"/>
            </a:ln>
            <a:effectLst/>
          </p:spPr>
          <p:txBody>
            <a:bodyPr wrap="none" lIns="0" tIns="0" rIns="0" bIns="0" rtlCol="0" anchor="ctr">
              <a:noAutofit/>
            </a:bodyPr>
            <a:p>
              <a:pPr algn="ctr"/>
              <a:r>
                <a:rPr lang="en-US" altLang="zh-CN" sz="2000" b="1" dirty="0">
                  <a:solidFill>
                    <a:srgbClr val="376FFF"/>
                  </a:solidFill>
                  <a:latin typeface="微软雅黑" panose="020B0503020204020204" charset="-122"/>
                  <a:ea typeface="微软雅黑" panose="020B0503020204020204" charset="-122"/>
                  <a:cs typeface="微软雅黑" panose="020B0503020204020204" charset="-122"/>
                  <a:sym typeface="微软雅黑" panose="020B0503020204020204" charset="-122"/>
                </a:rPr>
                <a:t>01</a:t>
              </a:r>
              <a:endParaRPr lang="en-US" altLang="zh-CN" sz="2000" b="1" dirty="0">
                <a:solidFill>
                  <a:srgbClr val="376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51" name="立方体 450"/>
            <p:cNvSpPr/>
            <p:nvPr>
              <p:custDataLst>
                <p:tags r:id="rId19"/>
              </p:custDataLst>
            </p:nvPr>
          </p:nvSpPr>
          <p:spPr>
            <a:xfrm>
              <a:off x="13175" y="3704"/>
              <a:ext cx="943" cy="856"/>
            </a:xfrm>
            <a:prstGeom prst="cube">
              <a:avLst>
                <a:gd name="adj" fmla="val 12058"/>
              </a:avLst>
            </a:prstGeom>
            <a:gradFill>
              <a:gsLst>
                <a:gs pos="0">
                  <a:srgbClr val="376FFF">
                    <a:lumMod val="10000"/>
                    <a:lumOff val="90000"/>
                  </a:srgbClr>
                </a:gs>
                <a:gs pos="0">
                  <a:srgbClr val="376FFF">
                    <a:lumMod val="10000"/>
                    <a:lumOff val="90000"/>
                  </a:srgbClr>
                </a:gs>
              </a:gsLst>
              <a:lin ang="2700000" scaled="0"/>
            </a:gradFill>
            <a:ln w="12700" cap="flat" cmpd="sng" algn="ctr">
              <a:noFill/>
              <a:prstDash val="solid"/>
              <a:miter lim="800000"/>
            </a:ln>
            <a:effectLst/>
          </p:spPr>
          <p:txBody>
            <a:bodyPr wrap="none" lIns="0" tIns="0" rIns="0" bIns="0" rtlCol="0" anchor="ctr">
              <a:noAutofit/>
            </a:bodyPr>
            <a:p>
              <a:pPr algn="ctr"/>
              <a:r>
                <a:rPr lang="en-US" altLang="zh-CN" sz="2000" b="1">
                  <a:solidFill>
                    <a:srgbClr val="376FFF"/>
                  </a:solidFill>
                  <a:latin typeface="微软雅黑" panose="020B0503020204020204" charset="-122"/>
                  <a:ea typeface="微软雅黑" panose="020B0503020204020204" charset="-122"/>
                  <a:cs typeface="微软雅黑" panose="020B0503020204020204" charset="-122"/>
                  <a:sym typeface="微软雅黑" panose="020B0503020204020204" charset="-122"/>
                </a:rPr>
                <a:t>03</a:t>
              </a:r>
              <a:endParaRPr lang="en-US" altLang="zh-CN" sz="2000" b="1">
                <a:solidFill>
                  <a:srgbClr val="376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742950" y="1120140"/>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AIGC可以应用于各行各业，主要包括但不限于生成文字、图像、音频、视频等，具体如下：</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7" name="组合 26"/>
          <p:cNvGrpSpPr/>
          <p:nvPr>
            <p:custDataLst>
              <p:tags r:id="rId2"/>
            </p:custDataLst>
          </p:nvPr>
        </p:nvGrpSpPr>
        <p:grpSpPr>
          <a:xfrm>
            <a:off x="742950" y="1866900"/>
            <a:ext cx="10801350" cy="4616450"/>
            <a:chOff x="1170" y="2940"/>
            <a:chExt cx="17010" cy="7769"/>
          </a:xfrm>
        </p:grpSpPr>
        <p:sp>
          <p:nvSpPr>
            <p:cNvPr id="11" name="矩形: 圆角 29"/>
            <p:cNvSpPr/>
            <p:nvPr>
              <p:custDataLst>
                <p:tags r:id="rId3"/>
              </p:custDataLst>
            </p:nvPr>
          </p:nvSpPr>
          <p:spPr>
            <a:xfrm>
              <a:off x="1170" y="3467"/>
              <a:ext cx="5329" cy="3161"/>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460012" tIns="553056" rIns="460012" bIns="154805" numCol="1" spcCol="0" rtlCol="0" fromWordArt="0" anchor="ctr" anchorCtr="0" forceAA="0" compatLnSpc="1">
              <a:noAutofit/>
            </a:bodyPr>
            <a:lstStyle/>
            <a:p>
              <a:pPr marL="0" algn="just" rtl="0" eaLnBrk="1" latinLnBrk="0" hangingPunct="1">
                <a:lnSpc>
                  <a:spcPct val="130000"/>
                </a:lnSpc>
                <a:spcBef>
                  <a:spcPts val="0"/>
                </a:spcBef>
                <a:spcAft>
                  <a:spcPts val="0"/>
                </a:spcAft>
              </a:pPr>
              <a:r>
                <a:rPr lang="zh-CN" altLang="zh-CN" sz="1600"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生成商品标题、描述、广告文案和广告图</a:t>
              </a:r>
              <a:endParaRPr lang="zh-CN" altLang="zh-CN" sz="1600"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标题"/>
            <p:cNvSpPr/>
            <p:nvPr>
              <p:custDataLst>
                <p:tags r:id="rId4"/>
              </p:custDataLst>
            </p:nvPr>
          </p:nvSpPr>
          <p:spPr>
            <a:xfrm>
              <a:off x="1751" y="2940"/>
              <a:ext cx="4168" cy="1023"/>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cs typeface="微软雅黑" panose="020B0503020204020204" charset="-122"/>
                  <a:sym typeface="微软雅黑" panose="020B0503020204020204" charset="-122"/>
                </a:rPr>
                <a:t>电商</a:t>
              </a:r>
              <a:endParaRPr lang="zh-CN" altLang="en-US" b="1">
                <a:solidFill>
                  <a:srgbClr val="FFFFFF"/>
                </a:solidFill>
                <a:uFillTx/>
                <a:latin typeface="微软雅黑" panose="020B0503020204020204" charset="-122"/>
                <a:cs typeface="微软雅黑" panose="020B0503020204020204" charset="-122"/>
                <a:sym typeface="微软雅黑" panose="020B0503020204020204" charset="-122"/>
              </a:endParaRPr>
            </a:p>
          </p:txBody>
        </p:sp>
        <p:sp>
          <p:nvSpPr>
            <p:cNvPr id="13" name="矩形: 圆角 1"/>
            <p:cNvSpPr/>
            <p:nvPr>
              <p:custDataLst>
                <p:tags r:id="rId5"/>
              </p:custDataLst>
            </p:nvPr>
          </p:nvSpPr>
          <p:spPr>
            <a:xfrm>
              <a:off x="7059" y="3467"/>
              <a:ext cx="5329" cy="3161"/>
            </a:xfrm>
            <a:prstGeom prst="roundRect">
              <a:avLst>
                <a:gd name="adj" fmla="val 6098"/>
              </a:avLst>
            </a:prstGeom>
            <a:solidFill>
              <a:srgbClr val="FFFFFF"/>
            </a:solidFill>
            <a:ln w="12700" cap="flat" cmpd="sng" algn="ctr">
              <a:solidFill>
                <a:srgbClr val="17D594">
                  <a:alpha val="40000"/>
                </a:srgbClr>
              </a:solidFill>
              <a:prstDash val="solid"/>
              <a:miter lim="800000"/>
            </a:ln>
            <a:effectLst/>
          </p:spPr>
          <p:txBody>
            <a:bodyPr vertOverflow="overflow" horzOverflow="overflow" vert="horz" wrap="square" lIns="460012" tIns="553056" rIns="460012" bIns="154805" numCol="1" spcCol="0" rtlCol="0" fromWordArt="0" anchor="ctr" anchorCtr="0" forceAA="0" compatLnSpc="1">
              <a:noAutofit/>
            </a:bodyPr>
            <a:lstStyle/>
            <a:p>
              <a:pPr marL="0" algn="just" rtl="0" eaLnBrk="1" latinLnBrk="0" hangingPunct="1">
                <a:lnSpc>
                  <a:spcPct val="130000"/>
                </a:lnSpc>
                <a:spcBef>
                  <a:spcPts val="0"/>
                </a:spcBef>
                <a:spcAft>
                  <a:spcPts val="0"/>
                </a:spcAft>
              </a:pPr>
              <a:r>
                <a:rPr lang="zh-CN" altLang="zh-CN" sz="1600"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写周报日报，写方案，写运营活动，制作PPT，写读后感，写代码</a:t>
              </a:r>
              <a:endParaRPr lang="zh-CN" altLang="zh-CN" sz="1600"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标题"/>
            <p:cNvSpPr/>
            <p:nvPr>
              <p:custDataLst>
                <p:tags r:id="rId6"/>
              </p:custDataLst>
            </p:nvPr>
          </p:nvSpPr>
          <p:spPr>
            <a:xfrm>
              <a:off x="7640" y="2940"/>
              <a:ext cx="4168" cy="1023"/>
            </a:xfrm>
            <a:prstGeom prst="roundRect">
              <a:avLst>
                <a:gd name="adj" fmla="val 50000"/>
              </a:avLst>
            </a:prstGeom>
            <a:solidFill>
              <a:srgbClr val="26B8F2"/>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cs typeface="微软雅黑" panose="020B0503020204020204" charset="-122"/>
                  <a:sym typeface="微软雅黑" panose="020B0503020204020204" charset="-122"/>
                </a:rPr>
                <a:t>办公</a:t>
              </a:r>
              <a:endParaRPr lang="zh-CN" altLang="en-US" b="1">
                <a:solidFill>
                  <a:srgbClr val="FFFFFF"/>
                </a:solidFill>
                <a:uFillTx/>
                <a:latin typeface="微软雅黑" panose="020B0503020204020204" charset="-122"/>
                <a:cs typeface="微软雅黑" panose="020B0503020204020204" charset="-122"/>
                <a:sym typeface="微软雅黑" panose="020B0503020204020204" charset="-122"/>
              </a:endParaRPr>
            </a:p>
          </p:txBody>
        </p:sp>
        <p:sp>
          <p:nvSpPr>
            <p:cNvPr id="17" name="矩形: 圆角 11"/>
            <p:cNvSpPr/>
            <p:nvPr>
              <p:custDataLst>
                <p:tags r:id="rId7"/>
              </p:custDataLst>
            </p:nvPr>
          </p:nvSpPr>
          <p:spPr>
            <a:xfrm>
              <a:off x="12852" y="3467"/>
              <a:ext cx="5329" cy="3161"/>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460012" tIns="553056" rIns="460012" bIns="154805" numCol="1" spcCol="0" rtlCol="0" fromWordArt="0" anchor="ctr" anchorCtr="0" forceAA="0" compatLnSpc="1">
              <a:noAutofit/>
            </a:bodyPr>
            <a:lstStyle/>
            <a:p>
              <a:pPr lvl="0" algn="just">
                <a:lnSpc>
                  <a:spcPct val="130000"/>
                </a:lnSpc>
                <a:spcBef>
                  <a:spcPts val="0"/>
                </a:spcBef>
                <a:spcAft>
                  <a:spcPts val="0"/>
                </a:spcAft>
                <a:buClrTx/>
                <a:buSzTx/>
                <a:buFontTx/>
              </a:pPr>
              <a:r>
                <a:rPr lang="zh-CN" altLang="zh-CN" sz="16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生成场景原画，生成角色形象，生成世界观，生成数值，生成3D模型，生成NPC对话，音效生成</a:t>
              </a:r>
              <a:endParaRPr lang="zh-CN" altLang="zh-CN" sz="16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2" name="标题"/>
            <p:cNvSpPr/>
            <p:nvPr>
              <p:custDataLst>
                <p:tags r:id="rId8"/>
              </p:custDataLst>
            </p:nvPr>
          </p:nvSpPr>
          <p:spPr>
            <a:xfrm>
              <a:off x="13433" y="2940"/>
              <a:ext cx="4168" cy="1023"/>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cs typeface="微软雅黑" panose="020B0503020204020204" charset="-122"/>
                  <a:sym typeface="微软雅黑" panose="020B0503020204020204" charset="-122"/>
                </a:rPr>
                <a:t>游戏</a:t>
              </a:r>
              <a:endParaRPr lang="zh-CN" altLang="en-US" b="1">
                <a:solidFill>
                  <a:srgbClr val="FFFFFF"/>
                </a:solidFill>
                <a:uFillTx/>
                <a:latin typeface="微软雅黑" panose="020B0503020204020204" charset="-122"/>
                <a:cs typeface="微软雅黑" panose="020B0503020204020204" charset="-122"/>
                <a:sym typeface="微软雅黑" panose="020B0503020204020204" charset="-122"/>
              </a:endParaRPr>
            </a:p>
          </p:txBody>
        </p:sp>
        <p:sp>
          <p:nvSpPr>
            <p:cNvPr id="23" name="矩形: 圆角 17"/>
            <p:cNvSpPr/>
            <p:nvPr>
              <p:custDataLst>
                <p:tags r:id="rId9"/>
              </p:custDataLst>
            </p:nvPr>
          </p:nvSpPr>
          <p:spPr>
            <a:xfrm>
              <a:off x="4114" y="7549"/>
              <a:ext cx="5329" cy="3161"/>
            </a:xfrm>
            <a:prstGeom prst="roundRect">
              <a:avLst>
                <a:gd name="adj" fmla="val 6098"/>
              </a:avLst>
            </a:prstGeom>
            <a:solidFill>
              <a:srgbClr val="FFFFFF"/>
            </a:solidFill>
            <a:ln w="12700" cap="flat" cmpd="sng" algn="ctr">
              <a:solidFill>
                <a:srgbClr val="17D594">
                  <a:alpha val="40000"/>
                </a:srgbClr>
              </a:solidFill>
              <a:prstDash val="solid"/>
              <a:miter lim="800000"/>
            </a:ln>
            <a:effectLst/>
          </p:spPr>
          <p:txBody>
            <a:bodyPr vertOverflow="overflow" horzOverflow="overflow" vert="horz" wrap="square" lIns="460012" tIns="552633" rIns="460012" bIns="155228" numCol="1" spcCol="0" rtlCol="0" fromWordArt="0" anchor="ctr" anchorCtr="0" forceAA="0" compatLnSpc="1">
              <a:noAutofit/>
            </a:bodyPr>
            <a:lstStyle/>
            <a:p>
              <a:pPr marL="0" algn="just" rtl="0" eaLnBrk="1" latinLnBrk="0" hangingPunct="1">
                <a:lnSpc>
                  <a:spcPct val="130000"/>
                </a:lnSpc>
                <a:spcBef>
                  <a:spcPts val="0"/>
                </a:spcBef>
                <a:spcAft>
                  <a:spcPts val="0"/>
                </a:spcAft>
              </a:pPr>
              <a:r>
                <a:rPr lang="zh-CN" altLang="zh-CN" sz="1600"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头像生成，照片修复，图像生成，音乐生成</a:t>
              </a:r>
              <a:endParaRPr lang="zh-CN" altLang="zh-CN" sz="1600"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 name="标题"/>
            <p:cNvSpPr/>
            <p:nvPr>
              <p:custDataLst>
                <p:tags r:id="rId10"/>
              </p:custDataLst>
            </p:nvPr>
          </p:nvSpPr>
          <p:spPr>
            <a:xfrm>
              <a:off x="4694" y="7037"/>
              <a:ext cx="4168" cy="1023"/>
            </a:xfrm>
            <a:prstGeom prst="roundRect">
              <a:avLst>
                <a:gd name="adj" fmla="val 50000"/>
              </a:avLst>
            </a:prstGeom>
            <a:solidFill>
              <a:srgbClr val="26B8F2"/>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cs typeface="微软雅黑" panose="020B0503020204020204" charset="-122"/>
                  <a:sym typeface="微软雅黑" panose="020B0503020204020204" charset="-122"/>
                </a:rPr>
                <a:t>娱乐</a:t>
              </a:r>
              <a:endParaRPr lang="zh-CN" altLang="en-US" b="1">
                <a:solidFill>
                  <a:srgbClr val="FFFFFF"/>
                </a:solidFill>
                <a:uFillTx/>
                <a:latin typeface="微软雅黑" panose="020B0503020204020204" charset="-122"/>
                <a:cs typeface="微软雅黑" panose="020B0503020204020204" charset="-122"/>
                <a:sym typeface="微软雅黑" panose="020B0503020204020204" charset="-122"/>
              </a:endParaRPr>
            </a:p>
          </p:txBody>
        </p:sp>
        <p:sp>
          <p:nvSpPr>
            <p:cNvPr id="25" name="矩形: 圆角 20"/>
            <p:cNvSpPr/>
            <p:nvPr>
              <p:custDataLst>
                <p:tags r:id="rId11"/>
              </p:custDataLst>
            </p:nvPr>
          </p:nvSpPr>
          <p:spPr>
            <a:xfrm>
              <a:off x="9907" y="7549"/>
              <a:ext cx="5329" cy="3161"/>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460012" tIns="553056" rIns="460012" bIns="154805" numCol="1" spcCol="0" rtlCol="0" fromWordArt="0" anchor="ctr" anchorCtr="0" forceAA="0" compatLnSpc="1">
              <a:noAutofit/>
            </a:bodyPr>
            <a:lstStyle/>
            <a:p>
              <a:pPr lvl="0" algn="just">
                <a:lnSpc>
                  <a:spcPct val="130000"/>
                </a:lnSpc>
                <a:spcBef>
                  <a:spcPts val="0"/>
                </a:spcBef>
                <a:spcAft>
                  <a:spcPts val="0"/>
                </a:spcAft>
                <a:buClrTx/>
                <a:buSzTx/>
                <a:buFontTx/>
              </a:pPr>
              <a:r>
                <a:rPr lang="zh-CN" altLang="zh-CN" sz="16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生成分镜头脚本，生成剧本脚本，台词润色，生成推广宣传物料，音乐生成</a:t>
              </a:r>
              <a:endParaRPr lang="zh-CN" altLang="zh-CN" sz="16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6" name="标题"/>
            <p:cNvSpPr/>
            <p:nvPr>
              <p:custDataLst>
                <p:tags r:id="rId12"/>
              </p:custDataLst>
            </p:nvPr>
          </p:nvSpPr>
          <p:spPr>
            <a:xfrm>
              <a:off x="10487" y="7037"/>
              <a:ext cx="4168" cy="1023"/>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cs typeface="微软雅黑" panose="020B0503020204020204" charset="-122"/>
                  <a:sym typeface="微软雅黑" panose="020B0503020204020204" charset="-122"/>
                </a:rPr>
                <a:t>影视</a:t>
              </a:r>
              <a:endParaRPr lang="zh-CN" altLang="en-US" b="1">
                <a:solidFill>
                  <a:srgbClr val="FFFFFF"/>
                </a:solidFill>
                <a:uFillTx/>
                <a:latin typeface="微软雅黑" panose="020B0503020204020204" charset="-122"/>
                <a:cs typeface="微软雅黑" panose="020B0503020204020204" charset="-122"/>
                <a:sym typeface="微软雅黑" panose="020B0503020204020204" charset="-122"/>
              </a:endParaRPr>
            </a:p>
          </p:txBody>
        </p:sp>
      </p:grpSp>
      <p:grpSp>
        <p:nvGrpSpPr>
          <p:cNvPr id="2" name="组合 1"/>
          <p:cNvGrpSpPr/>
          <p:nvPr/>
        </p:nvGrpSpPr>
        <p:grpSpPr>
          <a:xfrm>
            <a:off x="-301625" y="184150"/>
            <a:ext cx="10284460" cy="761320"/>
            <a:chOff x="-475" y="290"/>
            <a:chExt cx="16196" cy="1199"/>
          </a:xfrm>
        </p:grpSpPr>
        <p:grpSp>
          <p:nvGrpSpPr>
            <p:cNvPr id="3" name="组合 2"/>
            <p:cNvGrpSpPr/>
            <p:nvPr userDrawn="1"/>
          </p:nvGrpSpPr>
          <p:grpSpPr>
            <a:xfrm rot="16200000">
              <a:off x="-663" y="478"/>
              <a:ext cx="1199" cy="823"/>
              <a:chOff x="5821505" y="-28185"/>
              <a:chExt cx="761320" cy="522378"/>
            </a:xfrm>
          </p:grpSpPr>
          <p:sp>
            <p:nvSpPr>
              <p:cNvPr id="4" name="弧形 3"/>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矩形 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6" name="文本框 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4.1.3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常见的</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应用场景</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13"/>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 name="组合 19"/>
          <p:cNvGrpSpPr/>
          <p:nvPr>
            <p:custDataLst>
              <p:tags r:id="rId1"/>
            </p:custDataLst>
          </p:nvPr>
        </p:nvGrpSpPr>
        <p:grpSpPr>
          <a:xfrm>
            <a:off x="693103" y="1207770"/>
            <a:ext cx="10805795" cy="4933315"/>
            <a:chOff x="1137" y="2190"/>
            <a:chExt cx="17017" cy="7769"/>
          </a:xfrm>
        </p:grpSpPr>
        <p:sp>
          <p:nvSpPr>
            <p:cNvPr id="3" name="矩形: 圆角 29"/>
            <p:cNvSpPr/>
            <p:nvPr>
              <p:custDataLst>
                <p:tags r:id="rId2"/>
              </p:custDataLst>
            </p:nvPr>
          </p:nvSpPr>
          <p:spPr>
            <a:xfrm>
              <a:off x="1144" y="2717"/>
              <a:ext cx="5329" cy="3161"/>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252095" tIns="288290" rIns="252095" bIns="154805"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原画绘制，动画生成，分镜生成，音乐生成</a:t>
              </a:r>
              <a:endParaRPr lang="zh-CN" altLang="zh-CN"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标题"/>
            <p:cNvSpPr/>
            <p:nvPr>
              <p:custDataLst>
                <p:tags r:id="rId3"/>
              </p:custDataLst>
            </p:nvPr>
          </p:nvSpPr>
          <p:spPr>
            <a:xfrm>
              <a:off x="1725" y="2190"/>
              <a:ext cx="4168" cy="1023"/>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dirty="0">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动漫</a:t>
              </a:r>
              <a:endParaRPr lang="zh-CN" altLang="en-US" b="1" dirty="0">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矩形: 圆角 1"/>
            <p:cNvSpPr/>
            <p:nvPr>
              <p:custDataLst>
                <p:tags r:id="rId4"/>
              </p:custDataLst>
            </p:nvPr>
          </p:nvSpPr>
          <p:spPr>
            <a:xfrm>
              <a:off x="7033" y="2717"/>
              <a:ext cx="5329" cy="3161"/>
            </a:xfrm>
            <a:prstGeom prst="roundRect">
              <a:avLst>
                <a:gd name="adj" fmla="val 6098"/>
              </a:avLst>
            </a:prstGeom>
            <a:solidFill>
              <a:srgbClr val="FFFFFF"/>
            </a:solidFill>
            <a:ln w="12700" cap="flat" cmpd="sng" algn="ctr">
              <a:solidFill>
                <a:srgbClr val="17D594">
                  <a:alpha val="40000"/>
                </a:srgbClr>
              </a:solidFill>
              <a:prstDash val="solid"/>
              <a:miter lim="800000"/>
            </a:ln>
            <a:effectLst/>
          </p:spPr>
          <p:txBody>
            <a:bodyPr vertOverflow="overflow" horzOverflow="overflow" vert="horz" wrap="square" lIns="252095" tIns="288290" rIns="252095" bIns="154805"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写诗，写小说，生成艺术创作品，草图生成，艺术风格转换，音乐创作</a:t>
              </a:r>
              <a:endPar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标题"/>
            <p:cNvSpPr/>
            <p:nvPr>
              <p:custDataLst>
                <p:tags r:id="rId5"/>
              </p:custDataLst>
            </p:nvPr>
          </p:nvSpPr>
          <p:spPr>
            <a:xfrm>
              <a:off x="7614" y="2190"/>
              <a:ext cx="4168" cy="1023"/>
            </a:xfrm>
            <a:prstGeom prst="roundRect">
              <a:avLst>
                <a:gd name="adj" fmla="val 50000"/>
              </a:avLst>
            </a:prstGeom>
            <a:solidFill>
              <a:srgbClr val="26B8F2"/>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dirty="0">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艺术</a:t>
              </a:r>
              <a:endParaRPr lang="zh-CN" altLang="en-US" b="1" dirty="0">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矩形: 圆角 11"/>
            <p:cNvSpPr/>
            <p:nvPr>
              <p:custDataLst>
                <p:tags r:id="rId6"/>
              </p:custDataLst>
            </p:nvPr>
          </p:nvSpPr>
          <p:spPr>
            <a:xfrm>
              <a:off x="12826" y="2717"/>
              <a:ext cx="5329" cy="3161"/>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252095" tIns="288290" rIns="252095" bIns="154805"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批改试卷，试卷创建，搜题答题，课程设计，课程总结，虚拟讲师</a:t>
              </a:r>
              <a:endPar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标题"/>
            <p:cNvSpPr/>
            <p:nvPr>
              <p:custDataLst>
                <p:tags r:id="rId7"/>
              </p:custDataLst>
            </p:nvPr>
          </p:nvSpPr>
          <p:spPr>
            <a:xfrm>
              <a:off x="13407" y="2190"/>
              <a:ext cx="4168" cy="1023"/>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教育</a:t>
              </a:r>
              <a:endPar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 name="矩形: 圆角 17"/>
            <p:cNvSpPr/>
            <p:nvPr>
              <p:custDataLst>
                <p:tags r:id="rId8"/>
              </p:custDataLst>
            </p:nvPr>
          </p:nvSpPr>
          <p:spPr>
            <a:xfrm>
              <a:off x="1137" y="6799"/>
              <a:ext cx="5329" cy="3161"/>
            </a:xfrm>
            <a:prstGeom prst="roundRect">
              <a:avLst>
                <a:gd name="adj" fmla="val 6098"/>
              </a:avLst>
            </a:prstGeom>
            <a:solidFill>
              <a:srgbClr val="FFFFFF"/>
            </a:solidFill>
            <a:ln w="12700" cap="flat" cmpd="sng" algn="ctr">
              <a:solidFill>
                <a:srgbClr val="17D594">
                  <a:alpha val="40000"/>
                </a:srgbClr>
              </a:solidFill>
              <a:prstDash val="solid"/>
              <a:miter lim="800000"/>
            </a:ln>
            <a:effectLst/>
          </p:spPr>
          <p:txBody>
            <a:bodyPr vertOverflow="overflow" horzOverflow="overflow" vert="horz" wrap="square" lIns="252095" tIns="288290" rIns="252095" bIns="155228"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UI设计，美术设计，插画设计，建筑设计</a:t>
              </a:r>
              <a:endPar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标题"/>
            <p:cNvSpPr/>
            <p:nvPr>
              <p:custDataLst>
                <p:tags r:id="rId9"/>
              </p:custDataLst>
            </p:nvPr>
          </p:nvSpPr>
          <p:spPr>
            <a:xfrm>
              <a:off x="1717" y="6287"/>
              <a:ext cx="4168" cy="1023"/>
            </a:xfrm>
            <a:prstGeom prst="roundRect">
              <a:avLst>
                <a:gd name="adj" fmla="val 50000"/>
              </a:avLst>
            </a:prstGeom>
            <a:solidFill>
              <a:srgbClr val="26B8F2"/>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dirty="0">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设计</a:t>
              </a:r>
              <a:endParaRPr lang="zh-CN" altLang="en-US" b="1" dirty="0">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 name="矩形: 圆角 20"/>
            <p:cNvSpPr/>
            <p:nvPr>
              <p:custDataLst>
                <p:tags r:id="rId10"/>
              </p:custDataLst>
            </p:nvPr>
          </p:nvSpPr>
          <p:spPr>
            <a:xfrm>
              <a:off x="6930" y="6799"/>
              <a:ext cx="5329" cy="3161"/>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252095" tIns="288290" rIns="252095" bIns="155228"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软文撰写，大纲提炼，热点撰写</a:t>
              </a:r>
              <a:endPar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标题"/>
            <p:cNvSpPr/>
            <p:nvPr>
              <p:custDataLst>
                <p:tags r:id="rId11"/>
              </p:custDataLst>
            </p:nvPr>
          </p:nvSpPr>
          <p:spPr>
            <a:xfrm>
              <a:off x="7510" y="6287"/>
              <a:ext cx="4168" cy="1023"/>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dirty="0">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媒体</a:t>
              </a:r>
              <a:endParaRPr lang="zh-CN" altLang="en-US" b="1" dirty="0">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圆角 2"/>
            <p:cNvSpPr/>
            <p:nvPr>
              <p:custDataLst>
                <p:tags r:id="rId12"/>
              </p:custDataLst>
            </p:nvPr>
          </p:nvSpPr>
          <p:spPr>
            <a:xfrm>
              <a:off x="12816" y="6799"/>
              <a:ext cx="5329" cy="3161"/>
            </a:xfrm>
            <a:prstGeom prst="roundRect">
              <a:avLst>
                <a:gd name="adj" fmla="val 6098"/>
              </a:avLst>
            </a:prstGeom>
            <a:solidFill>
              <a:srgbClr val="FFFFFF"/>
            </a:solidFill>
            <a:ln w="12700" cap="flat" cmpd="sng" algn="ctr">
              <a:solidFill>
                <a:srgbClr val="17D594">
                  <a:alpha val="40000"/>
                </a:srgbClr>
              </a:solidFill>
              <a:prstDash val="solid"/>
              <a:miter lim="800000"/>
            </a:ln>
            <a:effectLst/>
          </p:spPr>
          <p:txBody>
            <a:bodyPr vertOverflow="overflow" horzOverflow="overflow" vert="horz" wrap="square" lIns="252095" tIns="288290" rIns="252095" bIns="155228"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制定学习计划，做旅游规划</a:t>
              </a:r>
              <a:endParaRPr lang="zh-CN" altLang="zh-CN"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标题"/>
            <p:cNvSpPr/>
            <p:nvPr>
              <p:custDataLst>
                <p:tags r:id="rId13"/>
              </p:custDataLst>
            </p:nvPr>
          </p:nvSpPr>
          <p:spPr>
            <a:xfrm>
              <a:off x="13397" y="6287"/>
              <a:ext cx="4168" cy="1023"/>
            </a:xfrm>
            <a:prstGeom prst="roundRect">
              <a:avLst>
                <a:gd name="adj" fmla="val 50000"/>
              </a:avLst>
            </a:prstGeom>
            <a:solidFill>
              <a:srgbClr val="26B8F2"/>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生活</a:t>
              </a:r>
              <a:endPar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4.1.3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常见的</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应用场景</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14"/>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955040"/>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AIGC技术对行业发展的影响深远且广泛，主要体现在以下几个方面：</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6" name="组合 5"/>
          <p:cNvGrpSpPr/>
          <p:nvPr>
            <p:custDataLst>
              <p:tags r:id="rId2"/>
            </p:custDataLst>
          </p:nvPr>
        </p:nvGrpSpPr>
        <p:grpSpPr>
          <a:xfrm>
            <a:off x="515938" y="1673860"/>
            <a:ext cx="11160125" cy="4933315"/>
            <a:chOff x="1100" y="2852"/>
            <a:chExt cx="17000" cy="7769"/>
          </a:xfrm>
        </p:grpSpPr>
        <p:sp>
          <p:nvSpPr>
            <p:cNvPr id="3" name="矩形: 圆角 29"/>
            <p:cNvSpPr/>
            <p:nvPr>
              <p:custDataLst>
                <p:tags r:id="rId3"/>
              </p:custDataLst>
            </p:nvPr>
          </p:nvSpPr>
          <p:spPr>
            <a:xfrm>
              <a:off x="1100" y="3398"/>
              <a:ext cx="8222" cy="3160"/>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107950" tIns="215900" rIns="107950" bIns="107950"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sz="1200"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AIGC技术能够自动生成高质量的文本、图像、音频和视频等内容，极大地提高了内容创作的效率。在新闻、广告、自媒体等领域，AIGC已经实现了广泛应用，帮助创作者快速生成多样化、个性化的内容，满足市场需求。这种技术革新不仅降低了内容创作的成本，还激发了创作者的创新灵感，推动了内容产业的繁荣发展。</a:t>
              </a:r>
              <a:endParaRPr lang="zh-CN" altLang="zh-CN" sz="1200" b="1" kern="1200"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标题"/>
            <p:cNvSpPr/>
            <p:nvPr>
              <p:custDataLst>
                <p:tags r:id="rId4"/>
              </p:custDataLst>
            </p:nvPr>
          </p:nvSpPr>
          <p:spPr>
            <a:xfrm>
              <a:off x="2890" y="2852"/>
              <a:ext cx="4642" cy="1026"/>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内容创作领域的革新</a:t>
              </a:r>
              <a:endPar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3" name="矩形: 圆角 32"/>
            <p:cNvSpPr/>
            <p:nvPr>
              <p:custDataLst>
                <p:tags r:id="rId5"/>
              </p:custDataLst>
            </p:nvPr>
          </p:nvSpPr>
          <p:spPr>
            <a:xfrm>
              <a:off x="9878" y="3398"/>
              <a:ext cx="8222" cy="3160"/>
            </a:xfrm>
            <a:prstGeom prst="roundRect">
              <a:avLst>
                <a:gd name="adj" fmla="val 6098"/>
              </a:avLst>
            </a:prstGeom>
            <a:solidFill>
              <a:srgbClr val="FFFFFF"/>
            </a:solidFill>
            <a:ln w="12700" cap="flat" cmpd="sng" algn="ctr">
              <a:solidFill>
                <a:srgbClr val="17D594">
                  <a:alpha val="40000"/>
                </a:srgbClr>
              </a:solidFill>
              <a:prstDash val="solid"/>
              <a:miter lim="800000"/>
            </a:ln>
            <a:effectLst/>
          </p:spPr>
          <p:txBody>
            <a:bodyPr vertOverflow="overflow" horzOverflow="overflow" vert="horz" wrap="square" lIns="107950" tIns="215900" rIns="107950" bIns="107950" numCol="1" spcCol="0" rtlCol="0" fromWordArt="0" anchor="ctr" anchorCtr="0" forceAA="0" compatLnSpc="1">
              <a:noAutofit/>
            </a:bodyPr>
            <a:lstStyle/>
            <a:p>
              <a:pPr marL="0" algn="just" rtl="0" eaLnBrk="1" latinLnBrk="0" hangingPunct="1">
                <a:lnSpc>
                  <a:spcPct val="150000"/>
                </a:lnSpc>
                <a:spcBef>
                  <a:spcPts val="0"/>
                </a:spcBef>
                <a:spcAft>
                  <a:spcPts val="0"/>
                </a:spcAft>
              </a:pPr>
              <a:r>
                <a:rPr lang="zh-CN" altLang="zh-CN" sz="1200"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AIGC技术在多个行业中展现了其提升生产力和降低成本的潜力。例如，在游戏开发领域，AIGC技术可以用于场景构建、角色互动等，减少人工制作的工作量，提高开发效率。在制造业中，AIGC技术可以辅助设计、优化生产流程，降低生产成本。这些应用使得企业能够更快地响应市场变化，提升竞争力。</a:t>
              </a:r>
              <a:endParaRPr lang="zh-CN" altLang="zh-CN" sz="1200" b="1" kern="120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4" name="标题"/>
            <p:cNvSpPr/>
            <p:nvPr>
              <p:custDataLst>
                <p:tags r:id="rId6"/>
              </p:custDataLst>
            </p:nvPr>
          </p:nvSpPr>
          <p:spPr>
            <a:xfrm>
              <a:off x="11668" y="2852"/>
              <a:ext cx="4642" cy="1026"/>
            </a:xfrm>
            <a:prstGeom prst="roundRect">
              <a:avLst>
                <a:gd name="adj" fmla="val 50000"/>
              </a:avLst>
            </a:prstGeom>
            <a:solidFill>
              <a:srgbClr val="26B8F2"/>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 生产力提升与成本降低</a:t>
              </a:r>
              <a:endPar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7" name="矩形: 圆角 36"/>
            <p:cNvSpPr/>
            <p:nvPr>
              <p:custDataLst>
                <p:tags r:id="rId7"/>
              </p:custDataLst>
            </p:nvPr>
          </p:nvSpPr>
          <p:spPr>
            <a:xfrm>
              <a:off x="1100" y="7461"/>
              <a:ext cx="8222" cy="3160"/>
            </a:xfrm>
            <a:prstGeom prst="roundRect">
              <a:avLst>
                <a:gd name="adj" fmla="val 6098"/>
              </a:avLst>
            </a:prstGeom>
            <a:solidFill>
              <a:srgbClr val="FFFFFF"/>
            </a:solidFill>
            <a:ln w="12700" cap="flat" cmpd="sng" algn="ctr">
              <a:solidFill>
                <a:srgbClr val="376FFF">
                  <a:alpha val="40000"/>
                </a:srgbClr>
              </a:solidFill>
              <a:prstDash val="solid"/>
              <a:miter lim="800000"/>
            </a:ln>
            <a:effectLst/>
          </p:spPr>
          <p:txBody>
            <a:bodyPr vertOverflow="overflow" horzOverflow="overflow" vert="horz" wrap="square" lIns="107950" tIns="215900" rIns="107950" bIns="107950" numCol="1" spcCol="0" rtlCol="0" fromWordArt="0" anchor="ctr" anchorCtr="0" forceAA="0" compatLnSpc="1">
              <a:noAutofit/>
            </a:bodyPr>
            <a:lstStyle/>
            <a:p>
              <a:pPr lvl="0" algn="just">
                <a:lnSpc>
                  <a:spcPct val="150000"/>
                </a:lnSpc>
                <a:spcBef>
                  <a:spcPts val="0"/>
                </a:spcBef>
                <a:spcAft>
                  <a:spcPts val="0"/>
                </a:spcAft>
                <a:buClrTx/>
                <a:buSzTx/>
                <a:buFontTx/>
              </a:pPr>
              <a:r>
                <a:rPr lang="zh-CN" altLang="zh-CN" sz="12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AIGC技术通过提供个性化、定制化的内容和服务，显著提升了用户体验。在智能客服、在线教育等领域，AIGC技术可以根据用户的需求和偏好提供精准的服务，满足用户的个性化需求。这种以用户为中心的服务模式不仅增强了用户的满意度和忠诚度，还为企业带来了更多的商业机会。</a:t>
              </a:r>
              <a:endParaRPr lang="zh-CN" altLang="zh-CN" sz="1200" b="1" dirty="0">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8" name="标题"/>
            <p:cNvSpPr/>
            <p:nvPr>
              <p:custDataLst>
                <p:tags r:id="rId8"/>
              </p:custDataLst>
            </p:nvPr>
          </p:nvSpPr>
          <p:spPr>
            <a:xfrm>
              <a:off x="2890" y="6914"/>
              <a:ext cx="4642" cy="1026"/>
            </a:xfrm>
            <a:prstGeom prst="roundRect">
              <a:avLst>
                <a:gd name="adj" fmla="val 50000"/>
              </a:avLst>
            </a:prstGeom>
            <a:solidFill>
              <a:srgbClr val="376FFF"/>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用户体验的升级</a:t>
              </a:r>
              <a:endPar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圆角 2"/>
            <p:cNvSpPr/>
            <p:nvPr>
              <p:custDataLst>
                <p:tags r:id="rId9"/>
              </p:custDataLst>
            </p:nvPr>
          </p:nvSpPr>
          <p:spPr>
            <a:xfrm>
              <a:off x="9878" y="7461"/>
              <a:ext cx="8222" cy="3160"/>
            </a:xfrm>
            <a:prstGeom prst="roundRect">
              <a:avLst>
                <a:gd name="adj" fmla="val 6098"/>
              </a:avLst>
            </a:prstGeom>
            <a:solidFill>
              <a:srgbClr val="FFFFFF"/>
            </a:solidFill>
            <a:ln w="12700" cap="flat" cmpd="sng" algn="ctr">
              <a:solidFill>
                <a:srgbClr val="17D594">
                  <a:alpha val="40000"/>
                </a:srgbClr>
              </a:solidFill>
              <a:prstDash val="solid"/>
              <a:miter lim="800000"/>
            </a:ln>
            <a:effectLst/>
          </p:spPr>
          <p:txBody>
            <a:bodyPr vertOverflow="overflow" horzOverflow="overflow" vert="horz" wrap="square" lIns="107950" tIns="215900" rIns="107950" bIns="107950" numCol="1" spcCol="0" rtlCol="0" fromWordArt="0" anchor="ctr" anchorCtr="0" forceAA="0" compatLnSpc="1">
              <a:noAutofit/>
            </a:bodyPr>
            <a:lstStyle/>
            <a:p>
              <a:pPr lvl="0" algn="just">
                <a:lnSpc>
                  <a:spcPct val="150000"/>
                </a:lnSpc>
                <a:spcBef>
                  <a:spcPts val="0"/>
                </a:spcBef>
                <a:spcAft>
                  <a:spcPts val="0"/>
                </a:spcAft>
                <a:buClrTx/>
                <a:buSzTx/>
                <a:buFontTx/>
              </a:pPr>
              <a:r>
                <a:rPr lang="zh-CN" altLang="zh-CN" sz="1200" b="1">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AIGC技术的快速发展为传统行业带来了转型升级的契机。通过与AIGC技术的深度融合，传统行业可以探索新的商业模式和服务模式，实现创新发展。例如，在零售业中，AIGC技术可以用于智能推荐、虚拟试衣等场景，提升购物体验并促进销售增长。在金融领域，AIGC技术可以应用于投资策略优化、风险管理等方面，提高金融机构的决策效率和准确性。</a:t>
              </a:r>
              <a:endParaRPr lang="zh-CN" altLang="zh-CN" sz="1200" b="1">
                <a:ln>
                  <a:noFill/>
                </a:ln>
                <a:solidFill>
                  <a:srgbClr val="262626"/>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标题"/>
            <p:cNvSpPr/>
            <p:nvPr>
              <p:custDataLst>
                <p:tags r:id="rId10"/>
              </p:custDataLst>
            </p:nvPr>
          </p:nvSpPr>
          <p:spPr>
            <a:xfrm>
              <a:off x="11668" y="6914"/>
              <a:ext cx="4642" cy="1026"/>
            </a:xfrm>
            <a:prstGeom prst="roundRect">
              <a:avLst>
                <a:gd name="adj" fmla="val 50000"/>
              </a:avLst>
            </a:prstGeom>
            <a:solidFill>
              <a:srgbClr val="26B8F2"/>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spcBef>
                  <a:spcPct val="0"/>
                </a:spcBef>
                <a:spcAft>
                  <a:spcPct val="0"/>
                </a:spcAft>
              </a:pPr>
              <a:r>
                <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推动行业创新与转型</a:t>
              </a:r>
              <a:endParaRPr lang="zh-CN" altLang="en-US" b="1">
                <a:solidFill>
                  <a:srgbClr val="FFFFFF"/>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2" name="组合 1"/>
          <p:cNvGrpSpPr/>
          <p:nvPr/>
        </p:nvGrpSpPr>
        <p:grpSpPr>
          <a:xfrm>
            <a:off x="-301625" y="184150"/>
            <a:ext cx="10284460" cy="761320"/>
            <a:chOff x="-475" y="290"/>
            <a:chExt cx="16196" cy="1199"/>
          </a:xfrm>
        </p:grpSpPr>
        <p:grpSp>
          <p:nvGrpSpPr>
            <p:cNvPr id="7" name="组合 6"/>
            <p:cNvGrpSpPr/>
            <p:nvPr userDrawn="1"/>
          </p:nvGrpSpPr>
          <p:grpSpPr>
            <a:xfrm rot="16200000">
              <a:off x="-663" y="478"/>
              <a:ext cx="1199" cy="823"/>
              <a:chOff x="5821505" y="-28185"/>
              <a:chExt cx="761320" cy="522378"/>
            </a:xfrm>
          </p:grpSpPr>
          <p:sp>
            <p:nvSpPr>
              <p:cNvPr id="8" name="弧形 7"/>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矩形 8"/>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0" name="文本框 9"/>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4.1.4 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技术对行业发展的影响</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1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1029335"/>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AIGC技术对职业发展产生了深远的影响，主要体现在以下几个方面：</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sp>
        <p:nvSpPr>
          <p:cNvPr id="24" name="矩形 23"/>
          <p:cNvSpPr/>
          <p:nvPr>
            <p:custDataLst>
              <p:tags r:id="rId2"/>
            </p:custDataLst>
          </p:nvPr>
        </p:nvSpPr>
        <p:spPr>
          <a:xfrm>
            <a:off x="4323080" y="1720850"/>
            <a:ext cx="3544570" cy="2303780"/>
          </a:xfrm>
          <a:prstGeom prst="rect">
            <a:avLst/>
          </a:prstGeom>
          <a:solidFill>
            <a:srgbClr val="000000">
              <a:lumMod val="40000"/>
              <a:lumOff val="60000"/>
              <a:alpha val="15000"/>
            </a:srgbClr>
          </a:solidFill>
          <a:ln w="12700" cap="flat" cmpd="sng" algn="ctr">
            <a:noFill/>
            <a:prstDash val="solid"/>
            <a:miter lim="800000"/>
          </a:ln>
          <a:effectLst/>
        </p:spPr>
        <p:txBody>
          <a:bodyPr wrap="none" rtlCol="0" anchor="ctr">
            <a:noAutofit/>
          </a:bodyPr>
          <a:p>
            <a:pPr algn="ctr"/>
            <a:endParaRPr lang="zh-CN" altLang="en-US">
              <a:solidFill>
                <a:srgbClr val="FFFFFF"/>
              </a:solidFill>
              <a:latin typeface="Arial" panose="020B0604020202020204" pitchFamily="34" charset="0"/>
              <a:ea typeface="微软雅黑" panose="020B0503020204020204" charset="-122"/>
            </a:endParaRPr>
          </a:p>
        </p:txBody>
      </p:sp>
      <p:sp>
        <p:nvSpPr>
          <p:cNvPr id="22" name="矩形 21"/>
          <p:cNvSpPr/>
          <p:nvPr>
            <p:custDataLst>
              <p:tags r:id="rId3"/>
            </p:custDataLst>
          </p:nvPr>
        </p:nvSpPr>
        <p:spPr>
          <a:xfrm>
            <a:off x="4323080" y="1720850"/>
            <a:ext cx="3544570" cy="71755"/>
          </a:xfrm>
          <a:prstGeom prst="rect">
            <a:avLst/>
          </a:prstGeom>
          <a:solidFill>
            <a:srgbClr val="FF7429"/>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algn="ctr"/>
            <a:endParaRPr lang="zh-CN" altLang="en-US">
              <a:solidFill>
                <a:srgbClr val="000000"/>
              </a:solidFill>
              <a:latin typeface="Arial" panose="020B0604020202020204" pitchFamily="34" charset="0"/>
              <a:ea typeface="微软雅黑" panose="020B0503020204020204" charset="-122"/>
              <a:sym typeface="微软雅黑" panose="020B0503020204020204" charset="-122"/>
            </a:endParaRPr>
          </a:p>
        </p:txBody>
      </p:sp>
      <p:sp>
        <p:nvSpPr>
          <p:cNvPr id="7" name="矩形 6"/>
          <p:cNvSpPr/>
          <p:nvPr>
            <p:custDataLst>
              <p:tags r:id="rId4"/>
            </p:custDataLst>
          </p:nvPr>
        </p:nvSpPr>
        <p:spPr>
          <a:xfrm>
            <a:off x="4612005" y="1846580"/>
            <a:ext cx="2966720" cy="377825"/>
          </a:xfrm>
          <a:prstGeom prst="rect">
            <a:avLst/>
          </a:prstGeom>
          <a:noFill/>
        </p:spPr>
        <p:txBody>
          <a:bodyPr wrap="square" lIns="0" tIns="0" rIns="0" bIns="0" rtlCol="0" anchor="ctr" anchorCtr="0">
            <a:noAutofit/>
          </a:bodyPr>
          <a:p>
            <a:pPr algn="just">
              <a:spcBef>
                <a:spcPct val="0"/>
              </a:spcBef>
              <a:spcAft>
                <a:spcPct val="0"/>
              </a:spcAft>
            </a:pPr>
            <a:r>
              <a:rPr lang="zh-CN" altLang="en-US" b="1">
                <a:solidFill>
                  <a:srgbClr val="FF7429"/>
                </a:solidFill>
                <a:latin typeface="微软雅黑" panose="020B0503020204020204" charset="-122"/>
                <a:cs typeface="微软雅黑" panose="020B0503020204020204" charset="-122"/>
              </a:rPr>
              <a:t>传统职业的转型升级</a:t>
            </a:r>
            <a:endParaRPr lang="zh-CN" altLang="en-US" b="1">
              <a:solidFill>
                <a:srgbClr val="FF7429"/>
              </a:solidFill>
              <a:latin typeface="微软雅黑" panose="020B0503020204020204" charset="-122"/>
              <a:cs typeface="微软雅黑" panose="020B0503020204020204" charset="-122"/>
            </a:endParaRPr>
          </a:p>
        </p:txBody>
      </p:sp>
      <p:sp>
        <p:nvSpPr>
          <p:cNvPr id="20" name="矩形 19"/>
          <p:cNvSpPr/>
          <p:nvPr>
            <p:custDataLst>
              <p:tags r:id="rId5"/>
            </p:custDataLst>
          </p:nvPr>
        </p:nvSpPr>
        <p:spPr>
          <a:xfrm>
            <a:off x="316230" y="1720850"/>
            <a:ext cx="3544570" cy="2303780"/>
          </a:xfrm>
          <a:prstGeom prst="rect">
            <a:avLst/>
          </a:prstGeom>
          <a:solidFill>
            <a:srgbClr val="000000">
              <a:lumMod val="40000"/>
              <a:lumOff val="60000"/>
              <a:alpha val="15000"/>
            </a:srgbClr>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sp>
        <p:nvSpPr>
          <p:cNvPr id="19" name="矩形 18"/>
          <p:cNvSpPr/>
          <p:nvPr>
            <p:custDataLst>
              <p:tags r:id="rId6"/>
            </p:custDataLst>
          </p:nvPr>
        </p:nvSpPr>
        <p:spPr>
          <a:xfrm>
            <a:off x="316230" y="1720850"/>
            <a:ext cx="3544570" cy="71755"/>
          </a:xfrm>
          <a:prstGeom prst="rect">
            <a:avLst/>
          </a:prstGeom>
          <a:solidFill>
            <a:srgbClr val="376FFF"/>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algn="ctr"/>
            <a:endParaRPr lang="zh-CN" altLang="en-US">
              <a:solidFill>
                <a:srgbClr val="000000"/>
              </a:solidFill>
              <a:latin typeface="Arial" panose="020B0604020202020204" pitchFamily="34" charset="0"/>
              <a:ea typeface="微软雅黑" panose="020B0503020204020204" charset="-122"/>
              <a:sym typeface="微软雅黑" panose="020B0503020204020204" charset="-122"/>
            </a:endParaRPr>
          </a:p>
        </p:txBody>
      </p:sp>
      <p:sp>
        <p:nvSpPr>
          <p:cNvPr id="8" name="矩形 7"/>
          <p:cNvSpPr/>
          <p:nvPr>
            <p:custDataLst>
              <p:tags r:id="rId7"/>
            </p:custDataLst>
          </p:nvPr>
        </p:nvSpPr>
        <p:spPr>
          <a:xfrm>
            <a:off x="604520" y="1846580"/>
            <a:ext cx="2966720" cy="377825"/>
          </a:xfrm>
          <a:prstGeom prst="rect">
            <a:avLst/>
          </a:prstGeom>
          <a:noFill/>
        </p:spPr>
        <p:txBody>
          <a:bodyPr wrap="square" lIns="0" tIns="0" rIns="0" bIns="0" rtlCol="0" anchor="ctr" anchorCtr="0">
            <a:noAutofit/>
          </a:bodyPr>
          <a:p>
            <a:pPr algn="just">
              <a:spcBef>
                <a:spcPct val="0"/>
              </a:spcBef>
              <a:spcAft>
                <a:spcPct val="0"/>
              </a:spcAft>
            </a:pPr>
            <a:r>
              <a:rPr lang="zh-CN" altLang="en-US" b="1">
                <a:solidFill>
                  <a:srgbClr val="376FFF"/>
                </a:solidFill>
                <a:latin typeface="微软雅黑" panose="020B0503020204020204" charset="-122"/>
                <a:cs typeface="微软雅黑" panose="020B0503020204020204" charset="-122"/>
              </a:rPr>
              <a:t>新兴职业的出现</a:t>
            </a:r>
            <a:endParaRPr lang="zh-CN" altLang="en-US" b="1">
              <a:solidFill>
                <a:srgbClr val="376FFF"/>
              </a:solidFill>
              <a:latin typeface="微软雅黑" panose="020B0503020204020204" charset="-122"/>
              <a:cs typeface="微软雅黑" panose="020B0503020204020204" charset="-122"/>
            </a:endParaRPr>
          </a:p>
        </p:txBody>
      </p:sp>
      <p:sp>
        <p:nvSpPr>
          <p:cNvPr id="13" name="矩形 12"/>
          <p:cNvSpPr/>
          <p:nvPr>
            <p:custDataLst>
              <p:tags r:id="rId8"/>
            </p:custDataLst>
          </p:nvPr>
        </p:nvSpPr>
        <p:spPr>
          <a:xfrm>
            <a:off x="604520" y="2256790"/>
            <a:ext cx="2966720" cy="1532255"/>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200" b="1" dirty="0">
                <a:solidFill>
                  <a:srgbClr val="000000">
                    <a:lumMod val="85000"/>
                    <a:lumOff val="15000"/>
                  </a:srgbClr>
                </a:solidFill>
                <a:latin typeface="微软雅黑" panose="020B0503020204020204" charset="-122"/>
                <a:cs typeface="微软雅黑" panose="020B0503020204020204" charset="-122"/>
              </a:rPr>
              <a:t>随着AIGC技术的快速发展，一系列与该技术相关的新兴职业应运而生。例如，AI训练师、机器学习工程师、数据标注员等职业需求激增。这些新兴职业不仅要求从业者具备扎实的技术基础，还需要不断学习和掌握最新的AIGC技术动态。</a:t>
            </a:r>
            <a:endParaRPr lang="zh-CN" altLang="en-US" sz="1200" b="1" dirty="0">
              <a:solidFill>
                <a:srgbClr val="000000">
                  <a:lumMod val="85000"/>
                  <a:lumOff val="15000"/>
                </a:srgbClr>
              </a:solidFill>
              <a:latin typeface="微软雅黑" panose="020B0503020204020204" charset="-122"/>
              <a:cs typeface="微软雅黑" panose="020B0503020204020204" charset="-122"/>
            </a:endParaRPr>
          </a:p>
        </p:txBody>
      </p:sp>
      <p:sp>
        <p:nvSpPr>
          <p:cNvPr id="14" name="矩形 13"/>
          <p:cNvSpPr/>
          <p:nvPr>
            <p:custDataLst>
              <p:tags r:id="rId9"/>
            </p:custDataLst>
          </p:nvPr>
        </p:nvSpPr>
        <p:spPr>
          <a:xfrm>
            <a:off x="4612005" y="2256790"/>
            <a:ext cx="2966720" cy="1532255"/>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200" b="1">
                <a:solidFill>
                  <a:srgbClr val="000000">
                    <a:lumMod val="85000"/>
                    <a:lumOff val="15000"/>
                  </a:srgbClr>
                </a:solidFill>
                <a:latin typeface="微软雅黑" panose="020B0503020204020204" charset="-122"/>
                <a:cs typeface="微软雅黑" panose="020B0503020204020204" charset="-122"/>
              </a:rPr>
              <a:t>AIGC技术也为传统职业的转型升级提供了契机。许多传统职业如编辑、设计师、教师等，在AIGC技术的辅助下，工作效率和创作质量得到了显著提升。同时，这些职业也需要从业者不断适应技术变革，掌握新的技能和工具，以适应市场需求的变化。</a:t>
            </a:r>
            <a:endParaRPr lang="zh-CN" altLang="en-US" sz="1200" b="1">
              <a:solidFill>
                <a:srgbClr val="000000">
                  <a:lumMod val="85000"/>
                  <a:lumOff val="15000"/>
                </a:srgbClr>
              </a:solidFill>
              <a:latin typeface="微软雅黑" panose="020B0503020204020204" charset="-122"/>
              <a:cs typeface="微软雅黑" panose="020B0503020204020204" charset="-122"/>
            </a:endParaRPr>
          </a:p>
        </p:txBody>
      </p:sp>
      <p:sp>
        <p:nvSpPr>
          <p:cNvPr id="25" name="矩形 24"/>
          <p:cNvSpPr/>
          <p:nvPr>
            <p:custDataLst>
              <p:tags r:id="rId10"/>
            </p:custDataLst>
          </p:nvPr>
        </p:nvSpPr>
        <p:spPr>
          <a:xfrm>
            <a:off x="8331200" y="1720850"/>
            <a:ext cx="3544570" cy="2303780"/>
          </a:xfrm>
          <a:prstGeom prst="rect">
            <a:avLst/>
          </a:prstGeom>
          <a:solidFill>
            <a:srgbClr val="000000">
              <a:lumMod val="40000"/>
              <a:lumOff val="60000"/>
              <a:alpha val="15000"/>
            </a:srgbClr>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sp>
        <p:nvSpPr>
          <p:cNvPr id="23" name="矩形 22"/>
          <p:cNvSpPr/>
          <p:nvPr>
            <p:custDataLst>
              <p:tags r:id="rId11"/>
            </p:custDataLst>
          </p:nvPr>
        </p:nvSpPr>
        <p:spPr>
          <a:xfrm>
            <a:off x="8331200" y="1720850"/>
            <a:ext cx="3544570" cy="71755"/>
          </a:xfrm>
          <a:prstGeom prst="rect">
            <a:avLst/>
          </a:prstGeom>
          <a:solidFill>
            <a:srgbClr val="376FFF"/>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algn="ctr"/>
            <a:endParaRPr lang="zh-CN" altLang="en-US">
              <a:solidFill>
                <a:srgbClr val="000000"/>
              </a:solidFill>
              <a:latin typeface="Arial" panose="020B0604020202020204" pitchFamily="34" charset="0"/>
              <a:ea typeface="微软雅黑" panose="020B0503020204020204" charset="-122"/>
              <a:sym typeface="微软雅黑" panose="020B0503020204020204" charset="-122"/>
            </a:endParaRPr>
          </a:p>
        </p:txBody>
      </p:sp>
      <p:sp>
        <p:nvSpPr>
          <p:cNvPr id="9" name="矩形 8"/>
          <p:cNvSpPr/>
          <p:nvPr>
            <p:custDataLst>
              <p:tags r:id="rId12"/>
            </p:custDataLst>
          </p:nvPr>
        </p:nvSpPr>
        <p:spPr>
          <a:xfrm>
            <a:off x="8620125" y="1846580"/>
            <a:ext cx="2966720" cy="377825"/>
          </a:xfrm>
          <a:prstGeom prst="rect">
            <a:avLst/>
          </a:prstGeom>
          <a:noFill/>
        </p:spPr>
        <p:txBody>
          <a:bodyPr wrap="square" lIns="0" tIns="0" rIns="0" bIns="0" rtlCol="0" anchor="ctr" anchorCtr="0">
            <a:noAutofit/>
          </a:bodyPr>
          <a:p>
            <a:pPr algn="just">
              <a:spcBef>
                <a:spcPct val="0"/>
              </a:spcBef>
              <a:spcAft>
                <a:spcPct val="0"/>
              </a:spcAft>
            </a:pPr>
            <a:r>
              <a:rPr lang="zh-CN" altLang="en-US" b="1">
                <a:solidFill>
                  <a:srgbClr val="376FFF"/>
                </a:solidFill>
                <a:latin typeface="微软雅黑" panose="020B0503020204020204" charset="-122"/>
                <a:cs typeface="微软雅黑" panose="020B0503020204020204" charset="-122"/>
              </a:rPr>
              <a:t>工作方式的变革</a:t>
            </a:r>
            <a:endParaRPr lang="zh-CN" altLang="en-US" b="1">
              <a:solidFill>
                <a:srgbClr val="376FFF"/>
              </a:solidFill>
              <a:latin typeface="微软雅黑" panose="020B0503020204020204" charset="-122"/>
              <a:cs typeface="微软雅黑" panose="020B0503020204020204" charset="-122"/>
            </a:endParaRPr>
          </a:p>
        </p:txBody>
      </p:sp>
      <p:sp>
        <p:nvSpPr>
          <p:cNvPr id="16" name="矩形 15"/>
          <p:cNvSpPr/>
          <p:nvPr>
            <p:custDataLst>
              <p:tags r:id="rId13"/>
            </p:custDataLst>
          </p:nvPr>
        </p:nvSpPr>
        <p:spPr>
          <a:xfrm>
            <a:off x="8620125" y="2256790"/>
            <a:ext cx="2966720" cy="1532255"/>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200" b="1">
                <a:solidFill>
                  <a:srgbClr val="000000">
                    <a:lumMod val="85000"/>
                    <a:lumOff val="15000"/>
                  </a:srgbClr>
                </a:solidFill>
                <a:latin typeface="微软雅黑" panose="020B0503020204020204" charset="-122"/>
                <a:cs typeface="微软雅黑" panose="020B0503020204020204" charset="-122"/>
              </a:rPr>
              <a:t>AIGC技术改变了传统的工作方式，使得远程工作、灵活办公成为可能。许多企业开始采用AIGC技术来优化工作流程，减少人力成本，提高工作效率。这种变革不仅为员工提供了更加灵活的工作方式，也为企业带来了更大的经济效益。</a:t>
            </a:r>
            <a:endParaRPr lang="zh-CN" altLang="en-US" sz="1200" b="1">
              <a:solidFill>
                <a:srgbClr val="000000">
                  <a:lumMod val="85000"/>
                  <a:lumOff val="15000"/>
                </a:srgbClr>
              </a:solidFill>
              <a:latin typeface="微软雅黑" panose="020B0503020204020204" charset="-122"/>
              <a:cs typeface="微软雅黑" panose="020B0503020204020204" charset="-122"/>
            </a:endParaRPr>
          </a:p>
        </p:txBody>
      </p:sp>
      <p:sp>
        <p:nvSpPr>
          <p:cNvPr id="10" name="矩形 9"/>
          <p:cNvSpPr/>
          <p:nvPr>
            <p:custDataLst>
              <p:tags r:id="rId14"/>
            </p:custDataLst>
          </p:nvPr>
        </p:nvSpPr>
        <p:spPr>
          <a:xfrm>
            <a:off x="6327140" y="4329430"/>
            <a:ext cx="3544570" cy="2303780"/>
          </a:xfrm>
          <a:prstGeom prst="rect">
            <a:avLst/>
          </a:prstGeom>
          <a:solidFill>
            <a:srgbClr val="000000">
              <a:lumMod val="40000"/>
              <a:lumOff val="60000"/>
              <a:alpha val="15000"/>
            </a:srgbClr>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sp>
        <p:nvSpPr>
          <p:cNvPr id="11" name="矩形 10"/>
          <p:cNvSpPr/>
          <p:nvPr>
            <p:custDataLst>
              <p:tags r:id="rId15"/>
            </p:custDataLst>
          </p:nvPr>
        </p:nvSpPr>
        <p:spPr>
          <a:xfrm>
            <a:off x="6327140" y="4329430"/>
            <a:ext cx="3544570" cy="71755"/>
          </a:xfrm>
          <a:prstGeom prst="rect">
            <a:avLst/>
          </a:prstGeom>
          <a:solidFill>
            <a:srgbClr val="376FFF"/>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algn="ctr"/>
            <a:endParaRPr lang="zh-CN" altLang="en-US">
              <a:solidFill>
                <a:srgbClr val="000000"/>
              </a:solidFill>
              <a:latin typeface="Arial" panose="020B0604020202020204" pitchFamily="34" charset="0"/>
              <a:ea typeface="微软雅黑" panose="020B0503020204020204" charset="-122"/>
              <a:sym typeface="微软雅黑" panose="020B0503020204020204" charset="-122"/>
            </a:endParaRPr>
          </a:p>
        </p:txBody>
      </p:sp>
      <p:sp>
        <p:nvSpPr>
          <p:cNvPr id="17" name="矩形 16"/>
          <p:cNvSpPr/>
          <p:nvPr>
            <p:custDataLst>
              <p:tags r:id="rId16"/>
            </p:custDataLst>
          </p:nvPr>
        </p:nvSpPr>
        <p:spPr>
          <a:xfrm>
            <a:off x="6616065" y="4455795"/>
            <a:ext cx="2966720" cy="377825"/>
          </a:xfrm>
          <a:prstGeom prst="rect">
            <a:avLst/>
          </a:prstGeom>
          <a:noFill/>
        </p:spPr>
        <p:txBody>
          <a:bodyPr wrap="square" lIns="0" tIns="0" rIns="0" bIns="0" rtlCol="0" anchor="ctr" anchorCtr="0">
            <a:noAutofit/>
          </a:bodyPr>
          <a:p>
            <a:pPr algn="just">
              <a:spcBef>
                <a:spcPct val="0"/>
              </a:spcBef>
              <a:spcAft>
                <a:spcPct val="0"/>
              </a:spcAft>
            </a:pPr>
            <a:r>
              <a:rPr lang="zh-CN" altLang="en-US" b="1">
                <a:solidFill>
                  <a:srgbClr val="376FFF"/>
                </a:solidFill>
                <a:latin typeface="微软雅黑" panose="020B0503020204020204" charset="-122"/>
                <a:cs typeface="微软雅黑" panose="020B0503020204020204" charset="-122"/>
              </a:rPr>
              <a:t>持续学习与技能提升</a:t>
            </a:r>
            <a:endParaRPr lang="zh-CN" altLang="en-US" b="1">
              <a:solidFill>
                <a:srgbClr val="376FFF"/>
              </a:solidFill>
              <a:latin typeface="微软雅黑" panose="020B0503020204020204" charset="-122"/>
              <a:cs typeface="微软雅黑" panose="020B0503020204020204" charset="-122"/>
            </a:endParaRPr>
          </a:p>
        </p:txBody>
      </p:sp>
      <p:sp>
        <p:nvSpPr>
          <p:cNvPr id="18" name="矩形 17"/>
          <p:cNvSpPr/>
          <p:nvPr>
            <p:custDataLst>
              <p:tags r:id="rId17"/>
            </p:custDataLst>
          </p:nvPr>
        </p:nvSpPr>
        <p:spPr>
          <a:xfrm>
            <a:off x="2319655" y="4329430"/>
            <a:ext cx="3544570" cy="2303780"/>
          </a:xfrm>
          <a:prstGeom prst="rect">
            <a:avLst/>
          </a:prstGeom>
          <a:solidFill>
            <a:srgbClr val="000000">
              <a:lumMod val="40000"/>
              <a:lumOff val="60000"/>
              <a:alpha val="15000"/>
            </a:srgbClr>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sp>
        <p:nvSpPr>
          <p:cNvPr id="21" name="矩形 20"/>
          <p:cNvSpPr/>
          <p:nvPr>
            <p:custDataLst>
              <p:tags r:id="rId18"/>
            </p:custDataLst>
          </p:nvPr>
        </p:nvSpPr>
        <p:spPr>
          <a:xfrm>
            <a:off x="2319655" y="4329430"/>
            <a:ext cx="3544570" cy="71755"/>
          </a:xfrm>
          <a:prstGeom prst="rect">
            <a:avLst/>
          </a:prstGeom>
          <a:solidFill>
            <a:srgbClr val="FF7429"/>
          </a:soli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p>
            <a:pPr algn="ctr"/>
            <a:endParaRPr lang="zh-CN" altLang="en-US">
              <a:solidFill>
                <a:srgbClr val="000000"/>
              </a:solidFill>
              <a:latin typeface="Arial" panose="020B0604020202020204" pitchFamily="34" charset="0"/>
              <a:ea typeface="微软雅黑" panose="020B0503020204020204" charset="-122"/>
              <a:sym typeface="微软雅黑" panose="020B0503020204020204" charset="-122"/>
            </a:endParaRPr>
          </a:p>
        </p:txBody>
      </p:sp>
      <p:sp>
        <p:nvSpPr>
          <p:cNvPr id="26" name="矩形 25"/>
          <p:cNvSpPr/>
          <p:nvPr>
            <p:custDataLst>
              <p:tags r:id="rId19"/>
            </p:custDataLst>
          </p:nvPr>
        </p:nvSpPr>
        <p:spPr>
          <a:xfrm>
            <a:off x="2608580" y="4455795"/>
            <a:ext cx="2966720" cy="377825"/>
          </a:xfrm>
          <a:prstGeom prst="rect">
            <a:avLst/>
          </a:prstGeom>
          <a:noFill/>
        </p:spPr>
        <p:txBody>
          <a:bodyPr wrap="square" lIns="0" tIns="0" rIns="0" bIns="0" rtlCol="0" anchor="ctr" anchorCtr="0">
            <a:noAutofit/>
          </a:bodyPr>
          <a:p>
            <a:pPr algn="just">
              <a:spcBef>
                <a:spcPct val="0"/>
              </a:spcBef>
              <a:spcAft>
                <a:spcPct val="0"/>
              </a:spcAft>
            </a:pPr>
            <a:r>
              <a:rPr lang="zh-CN" altLang="en-US" b="1">
                <a:solidFill>
                  <a:srgbClr val="FF7429"/>
                </a:solidFill>
                <a:latin typeface="微软雅黑" panose="020B0503020204020204" charset="-122"/>
                <a:cs typeface="微软雅黑" panose="020B0503020204020204" charset="-122"/>
              </a:rPr>
              <a:t>职业发展路径的多样化</a:t>
            </a:r>
            <a:endParaRPr lang="zh-CN" altLang="en-US" b="1">
              <a:solidFill>
                <a:srgbClr val="FF7429"/>
              </a:solidFill>
              <a:latin typeface="微软雅黑" panose="020B0503020204020204" charset="-122"/>
              <a:cs typeface="微软雅黑" panose="020B0503020204020204" charset="-122"/>
            </a:endParaRPr>
          </a:p>
        </p:txBody>
      </p:sp>
      <p:sp>
        <p:nvSpPr>
          <p:cNvPr id="36" name="矩形 35"/>
          <p:cNvSpPr/>
          <p:nvPr>
            <p:custDataLst>
              <p:tags r:id="rId20"/>
            </p:custDataLst>
          </p:nvPr>
        </p:nvSpPr>
        <p:spPr>
          <a:xfrm>
            <a:off x="2608580" y="4866005"/>
            <a:ext cx="2966720" cy="1532255"/>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200" b="1">
                <a:solidFill>
                  <a:srgbClr val="000000">
                    <a:lumMod val="85000"/>
                    <a:lumOff val="15000"/>
                  </a:srgbClr>
                </a:solidFill>
                <a:latin typeface="微软雅黑" panose="020B0503020204020204" charset="-122"/>
                <a:cs typeface="微软雅黑" panose="020B0503020204020204" charset="-122"/>
              </a:rPr>
              <a:t>AIGC技术的发展为职业发展路径提供了更多的可能性。从业者可以根据自己的兴趣和特长，选择适合自己的职业发展方向。例如，一些对AI技术感兴趣的从业者可以选择成为AI训练师或机器学习工程师，而一些具有创意和设计才能的从业者则可以利用AIGC技术来提升自己的创作能力。</a:t>
            </a:r>
            <a:endParaRPr lang="zh-CN" altLang="en-US" sz="1200" b="1">
              <a:solidFill>
                <a:srgbClr val="000000">
                  <a:lumMod val="85000"/>
                  <a:lumOff val="15000"/>
                </a:srgbClr>
              </a:solidFill>
              <a:latin typeface="微软雅黑" panose="020B0503020204020204" charset="-122"/>
              <a:cs typeface="微软雅黑" panose="020B0503020204020204" charset="-122"/>
            </a:endParaRPr>
          </a:p>
        </p:txBody>
      </p:sp>
      <p:sp>
        <p:nvSpPr>
          <p:cNvPr id="27" name="矩形 26"/>
          <p:cNvSpPr/>
          <p:nvPr>
            <p:custDataLst>
              <p:tags r:id="rId21"/>
            </p:custDataLst>
          </p:nvPr>
        </p:nvSpPr>
        <p:spPr>
          <a:xfrm>
            <a:off x="6616065" y="4866005"/>
            <a:ext cx="2966720" cy="1532255"/>
          </a:xfrm>
          <a:prstGeom prst="rect">
            <a:avLst/>
          </a:prstGeom>
          <a:noFill/>
        </p:spPr>
        <p:txBody>
          <a:bodyPr wrap="square" lIns="0" tIns="0" rIns="0" bIns="0" rtlCol="0" anchor="t" anchorCtr="0">
            <a:noAutofit/>
          </a:bodyPr>
          <a:p>
            <a:pPr algn="just">
              <a:lnSpc>
                <a:spcPct val="140000"/>
              </a:lnSpc>
              <a:spcBef>
                <a:spcPct val="0"/>
              </a:spcBef>
              <a:spcAft>
                <a:spcPct val="0"/>
              </a:spcAft>
            </a:pPr>
            <a:r>
              <a:rPr lang="zh-CN" altLang="en-US" sz="1200" b="1">
                <a:solidFill>
                  <a:srgbClr val="000000">
                    <a:lumMod val="85000"/>
                    <a:lumOff val="15000"/>
                  </a:srgbClr>
                </a:solidFill>
                <a:latin typeface="微软雅黑" panose="020B0503020204020204" charset="-122"/>
                <a:cs typeface="微软雅黑" panose="020B0503020204020204" charset="-122"/>
              </a:rPr>
              <a:t>面对AIGC技术的快速发展，从业者需要不断学习和提升自己的技能水平。通过参加培训课程、阅读专业书籍、参与技术论坛等方式，从业者可以紧跟技术前沿，保持自己的竞争力。</a:t>
            </a:r>
            <a:endParaRPr lang="zh-CN" altLang="en-US" sz="1200" b="1">
              <a:solidFill>
                <a:srgbClr val="000000">
                  <a:lumMod val="85000"/>
                  <a:lumOff val="15000"/>
                </a:srgbClr>
              </a:solidFill>
              <a:latin typeface="微软雅黑" panose="020B0503020204020204" charset="-122"/>
              <a:cs typeface="微软雅黑" panose="020B0503020204020204" charset="-122"/>
            </a:endParaRPr>
          </a:p>
        </p:txBody>
      </p:sp>
      <p:grpSp>
        <p:nvGrpSpPr>
          <p:cNvPr id="3" name="组合 2"/>
          <p:cNvGrpSpPr/>
          <p:nvPr/>
        </p:nvGrpSpPr>
        <p:grpSpPr>
          <a:xfrm>
            <a:off x="-301625" y="184150"/>
            <a:ext cx="10284460" cy="761320"/>
            <a:chOff x="-475" y="290"/>
            <a:chExt cx="16196" cy="1199"/>
          </a:xfrm>
        </p:grpSpPr>
        <p:grpSp>
          <p:nvGrpSpPr>
            <p:cNvPr id="4" name="组合 3"/>
            <p:cNvGrpSpPr/>
            <p:nvPr userDrawn="1"/>
          </p:nvGrpSpPr>
          <p:grpSpPr>
            <a:xfrm rot="16200000">
              <a:off x="-663" y="478"/>
              <a:ext cx="1199" cy="823"/>
              <a:chOff x="5821505" y="-28185"/>
              <a:chExt cx="761320" cy="522378"/>
            </a:xfrm>
          </p:grpSpPr>
          <p:sp>
            <p:nvSpPr>
              <p:cNvPr id="5" name="弧形 4"/>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6" name="文本框 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4.1.5 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技术对职业发展的影响</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22"/>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1013460"/>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常见的AIGC大模型工具包括：</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sp>
        <p:nvSpPr>
          <p:cNvPr id="2" name="矩形: 圆角 1"/>
          <p:cNvSpPr/>
          <p:nvPr>
            <p:custDataLst>
              <p:tags r:id="rId2"/>
            </p:custDataLst>
          </p:nvPr>
        </p:nvSpPr>
        <p:spPr>
          <a:xfrm>
            <a:off x="392430" y="2048510"/>
            <a:ext cx="2760980" cy="658495"/>
          </a:xfrm>
          <a:prstGeom prst="roundRect">
            <a:avLst>
              <a:gd name="adj" fmla="val 50000"/>
            </a:avLst>
          </a:prstGeom>
          <a:solidFill>
            <a:srgbClr val="2875DF"/>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OpenAI的ChatGPT</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39" name="矩形: 圆角 38"/>
          <p:cNvSpPr/>
          <p:nvPr>
            <p:custDataLst>
              <p:tags r:id="rId3"/>
            </p:custDataLst>
          </p:nvPr>
        </p:nvSpPr>
        <p:spPr>
          <a:xfrm>
            <a:off x="3284855" y="2048510"/>
            <a:ext cx="2760980" cy="658495"/>
          </a:xfrm>
          <a:prstGeom prst="roundRect">
            <a:avLst>
              <a:gd name="adj" fmla="val 50000"/>
            </a:avLst>
          </a:prstGeom>
          <a:solidFill>
            <a:srgbClr val="26B8F2"/>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DeepSeek</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4" name="矩形: 圆角 1"/>
          <p:cNvSpPr/>
          <p:nvPr>
            <p:custDataLst>
              <p:tags r:id="rId4"/>
            </p:custDataLst>
          </p:nvPr>
        </p:nvSpPr>
        <p:spPr>
          <a:xfrm>
            <a:off x="6177280" y="2048510"/>
            <a:ext cx="2760980" cy="658495"/>
          </a:xfrm>
          <a:prstGeom prst="roundRect">
            <a:avLst>
              <a:gd name="adj" fmla="val 50000"/>
            </a:avLst>
          </a:prstGeom>
          <a:solidFill>
            <a:srgbClr val="2875DF"/>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科大讯飞的讯飞星火</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5" name="矩形: 圆角 38"/>
          <p:cNvSpPr/>
          <p:nvPr>
            <p:custDataLst>
              <p:tags r:id="rId5"/>
            </p:custDataLst>
          </p:nvPr>
        </p:nvSpPr>
        <p:spPr>
          <a:xfrm>
            <a:off x="9069705" y="2048510"/>
            <a:ext cx="2760980" cy="658495"/>
          </a:xfrm>
          <a:prstGeom prst="roundRect">
            <a:avLst>
              <a:gd name="adj" fmla="val 50000"/>
            </a:avLst>
          </a:prstGeom>
          <a:solidFill>
            <a:srgbClr val="26B8F2"/>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阿里的通义千问</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15" name="矩形: 圆角 1"/>
          <p:cNvSpPr/>
          <p:nvPr>
            <p:custDataLst>
              <p:tags r:id="rId6"/>
            </p:custDataLst>
          </p:nvPr>
        </p:nvSpPr>
        <p:spPr>
          <a:xfrm>
            <a:off x="1838325" y="3319145"/>
            <a:ext cx="2760980" cy="658495"/>
          </a:xfrm>
          <a:prstGeom prst="roundRect">
            <a:avLst>
              <a:gd name="adj" fmla="val 50000"/>
            </a:avLst>
          </a:prstGeom>
          <a:solidFill>
            <a:srgbClr val="2875DF"/>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latin typeface="微软雅黑" panose="020B0503020204020204" charset="-122"/>
                <a:ea typeface="微软雅黑" panose="020B0503020204020204" charset="-122"/>
                <a:cs typeface="微软雅黑" panose="020B0503020204020204" charset="-122"/>
                <a:sym typeface="Segoe UI" panose="020B0502040204020203" pitchFamily="34" charset="0"/>
              </a:rPr>
              <a:t>百度文心一言</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28" name="矩形: 圆角 38"/>
          <p:cNvSpPr/>
          <p:nvPr>
            <p:custDataLst>
              <p:tags r:id="rId7"/>
            </p:custDataLst>
          </p:nvPr>
        </p:nvSpPr>
        <p:spPr>
          <a:xfrm>
            <a:off x="4730750" y="3319780"/>
            <a:ext cx="2760980" cy="658495"/>
          </a:xfrm>
          <a:prstGeom prst="roundRect">
            <a:avLst>
              <a:gd name="adj" fmla="val 50000"/>
            </a:avLst>
          </a:prstGeom>
          <a:solidFill>
            <a:srgbClr val="26B8F2"/>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字节跳动豆包</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32" name="矩形: 圆角 1"/>
          <p:cNvSpPr/>
          <p:nvPr>
            <p:custDataLst>
              <p:tags r:id="rId8"/>
            </p:custDataLst>
          </p:nvPr>
        </p:nvSpPr>
        <p:spPr>
          <a:xfrm>
            <a:off x="7623175" y="3320415"/>
            <a:ext cx="2760980" cy="658495"/>
          </a:xfrm>
          <a:prstGeom prst="roundRect">
            <a:avLst>
              <a:gd name="adj" fmla="val 50000"/>
            </a:avLst>
          </a:prstGeom>
          <a:solidFill>
            <a:srgbClr val="2875DF"/>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Kimi</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34" name="Text Placeholder 33"/>
          <p:cNvSpPr txBox="1"/>
          <p:nvPr>
            <p:custDataLst>
              <p:tags r:id="rId9"/>
            </p:custDataLst>
          </p:nvPr>
        </p:nvSpPr>
        <p:spPr>
          <a:xfrm>
            <a:off x="255270" y="4559300"/>
            <a:ext cx="11681460" cy="103251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7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这些工具基于大规模语言模型技术，</a:t>
            </a: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具备文本生成、语言理解、知识问答、逻辑推理等多种能力，可广泛应用于写作辅助、内容创作、智能客服等多个领域</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。通过不断迭代和优化，为用户提供更加智能、高效的内容生成解决方案</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3" name="组合 2"/>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矩形 7"/>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4.1.6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常见的</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大模型工具</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10"/>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7190" y="945515"/>
            <a:ext cx="11083925" cy="146875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marL="285750" indent="-285750">
              <a:lnSpc>
                <a:spcPct val="130000"/>
              </a:lnSpc>
              <a:buFont typeface="Wingdings" panose="05000000000000000000" charset="0"/>
              <a:buChar char="Ø"/>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AIGC大模型的提示词（Prompt）是指</a:t>
            </a:r>
            <a:r>
              <a:rPr lang="zh-CN" altLang="en-US" sz="1600" dirty="0">
                <a:solidFill>
                  <a:srgbClr val="C00000"/>
                </a:solidFill>
                <a:ea typeface="微软雅黑" panose="020B0503020204020204" charset="-122"/>
                <a:cs typeface="宋体" panose="02010600030101010101" pitchFamily="2" charset="-122"/>
                <a:sym typeface="Arial" panose="020B0604020202020204" pitchFamily="34" charset="0"/>
              </a:rPr>
              <a:t>用户向大模型输入的文本内容，用于触发大模型的响应并指导其如何生成或回应</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marL="285750" indent="-285750">
              <a:lnSpc>
                <a:spcPct val="130000"/>
              </a:lnSpc>
              <a:buFont typeface="Wingdings" panose="05000000000000000000" charset="0"/>
              <a:buChar char="Ø"/>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这些提示词可以是一个问题、一段描述、一个指令，甚至是一个带有详细参数的文字描述。它们为大模型提供了生成对应文本、图片、音频、视频等内容的基础信息和指导方向。</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a:p>
            <a:pPr marL="285750" indent="-285750">
              <a:lnSpc>
                <a:spcPct val="130000"/>
              </a:lnSpc>
              <a:buFont typeface="Wingdings" panose="05000000000000000000" charset="0"/>
              <a:buChar char="Ø"/>
            </a:pPr>
            <a:r>
              <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rPr>
              <a:t>提示词的重要作用如下：</a:t>
            </a:r>
            <a:endParaRPr lang="zh-CN" altLang="en-US" sz="16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6" name="组合 25"/>
          <p:cNvGrpSpPr/>
          <p:nvPr>
            <p:custDataLst>
              <p:tags r:id="rId2"/>
            </p:custDataLst>
          </p:nvPr>
        </p:nvGrpSpPr>
        <p:grpSpPr>
          <a:xfrm>
            <a:off x="1053148" y="3220236"/>
            <a:ext cx="10086595" cy="3060010"/>
            <a:chOff x="1659" y="3791"/>
            <a:chExt cx="15884" cy="6099"/>
          </a:xfrm>
        </p:grpSpPr>
        <p:sp>
          <p:nvSpPr>
            <p:cNvPr id="6" name="图形 31"/>
            <p:cNvSpPr/>
            <p:nvPr>
              <p:custDataLst>
                <p:tags r:id="rId3"/>
              </p:custDataLst>
            </p:nvPr>
          </p:nvSpPr>
          <p:spPr>
            <a:xfrm>
              <a:off x="6819" y="7758"/>
              <a:ext cx="5540" cy="2132"/>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91700">
                    <a:schemeClr val="accent6">
                      <a:lumMod val="40000"/>
                      <a:lumOff val="60000"/>
                      <a:alpha val="100000"/>
                    </a:schemeClr>
                  </a:gs>
                  <a:gs pos="0">
                    <a:schemeClr val="bg1">
                      <a:alpha val="0"/>
                    </a:schemeClr>
                  </a:gs>
                </a:gsLst>
                <a:lin ang="5400000" scaled="1"/>
              </a:gradFill>
              <a:prstDash val="solid"/>
              <a:miter/>
            </a:ln>
          </p:spPr>
          <p:txBody>
            <a:bodyPr rtlCol="0" anchor="ctr"/>
            <a:p>
              <a:endParaRPr lang="zh-CN" altLang="en-US">
                <a:solidFill>
                  <a:schemeClr val="tx1"/>
                </a:solidFill>
              </a:endParaRPr>
            </a:p>
          </p:txBody>
        </p:sp>
        <p:sp>
          <p:nvSpPr>
            <p:cNvPr id="13" name="任意多边形: 形状 11"/>
            <p:cNvSpPr/>
            <p:nvPr>
              <p:custDataLst>
                <p:tags r:id="rId4"/>
              </p:custDataLst>
            </p:nvPr>
          </p:nvSpPr>
          <p:spPr>
            <a:xfrm>
              <a:off x="7721" y="7947"/>
              <a:ext cx="3735" cy="1438"/>
            </a:xfrm>
            <a:custGeom>
              <a:avLst/>
              <a:gdLst>
                <a:gd name="connsiteX0" fmla="*/ 2123352 w 2123351"/>
                <a:gd name="connsiteY0" fmla="*/ 320895 h 641790"/>
                <a:gd name="connsiteX1" fmla="*/ 1061676 w 2123351"/>
                <a:gd name="connsiteY1" fmla="*/ 641790 h 641790"/>
                <a:gd name="connsiteX2" fmla="*/ 0 w 2123351"/>
                <a:gd name="connsiteY2" fmla="*/ 320895 h 641790"/>
                <a:gd name="connsiteX3" fmla="*/ 1061676 w 2123351"/>
                <a:gd name="connsiteY3" fmla="*/ 0 h 641790"/>
                <a:gd name="connsiteX4" fmla="*/ 2123352 w 2123351"/>
                <a:gd name="connsiteY4" fmla="*/ 320895 h 64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351" h="641790">
                  <a:moveTo>
                    <a:pt x="2123352" y="320895"/>
                  </a:moveTo>
                  <a:cubicBezTo>
                    <a:pt x="2123352" y="498121"/>
                    <a:pt x="1648023" y="641790"/>
                    <a:pt x="1061676" y="641790"/>
                  </a:cubicBezTo>
                  <a:cubicBezTo>
                    <a:pt x="475328" y="641790"/>
                    <a:pt x="0" y="498121"/>
                    <a:pt x="0" y="320895"/>
                  </a:cubicBezTo>
                  <a:cubicBezTo>
                    <a:pt x="0" y="143670"/>
                    <a:pt x="475328" y="0"/>
                    <a:pt x="1061676" y="0"/>
                  </a:cubicBezTo>
                  <a:cubicBezTo>
                    <a:pt x="1648023" y="0"/>
                    <a:pt x="2123352" y="143670"/>
                    <a:pt x="2123352" y="320895"/>
                  </a:cubicBezTo>
                  <a:close/>
                </a:path>
              </a:pathLst>
            </a:custGeom>
            <a:gradFill>
              <a:gsLst>
                <a:gs pos="38000">
                  <a:schemeClr val="accent6">
                    <a:alpha val="0"/>
                  </a:schemeClr>
                </a:gs>
                <a:gs pos="100000">
                  <a:schemeClr val="accent6">
                    <a:alpha val="18000"/>
                  </a:schemeClr>
                </a:gs>
              </a:gsLst>
              <a:lin ang="5400000" scaled="1"/>
            </a:gradFill>
            <a:ln w="10295" cap="flat">
              <a:noFill/>
              <a:prstDash val="solid"/>
              <a:miter/>
            </a:ln>
          </p:spPr>
          <p:txBody>
            <a:bodyPr rtlCol="0" anchor="ctr">
              <a:noAutofit/>
            </a:bodyPr>
            <a:p>
              <a:pPr lvl="0" algn="l">
                <a:buClrTx/>
                <a:buSzTx/>
                <a:buFontTx/>
              </a:pPr>
              <a:endParaRPr lang="zh-CN" altLang="en-US">
                <a:solidFill>
                  <a:schemeClr val="tx1"/>
                </a:solidFill>
                <a:sym typeface="+mn-ea"/>
              </a:endParaRPr>
            </a:p>
          </p:txBody>
        </p:sp>
        <p:sp>
          <p:nvSpPr>
            <p:cNvPr id="14" name="图形 31"/>
            <p:cNvSpPr/>
            <p:nvPr>
              <p:custDataLst>
                <p:tags r:id="rId5"/>
              </p:custDataLst>
            </p:nvPr>
          </p:nvSpPr>
          <p:spPr>
            <a:xfrm>
              <a:off x="7959" y="7412"/>
              <a:ext cx="3259" cy="1254"/>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0">
                    <a:schemeClr val="bg1">
                      <a:alpha val="0"/>
                    </a:schemeClr>
                  </a:gs>
                  <a:gs pos="100000">
                    <a:schemeClr val="accent6">
                      <a:lumMod val="40000"/>
                      <a:lumOff val="60000"/>
                      <a:alpha val="100000"/>
                    </a:schemeClr>
                  </a:gs>
                </a:gsLst>
                <a:lin ang="5400000" scaled="1"/>
              </a:gradFill>
              <a:prstDash val="solid"/>
              <a:miter/>
            </a:ln>
          </p:spPr>
          <p:txBody>
            <a:bodyPr rtlCol="0" anchor="ctr"/>
            <a:p>
              <a:endParaRPr lang="zh-CN" altLang="en-US">
                <a:solidFill>
                  <a:schemeClr val="tx1"/>
                </a:solidFill>
              </a:endParaRPr>
            </a:p>
          </p:txBody>
        </p:sp>
        <p:sp>
          <p:nvSpPr>
            <p:cNvPr id="7" name="图形 31"/>
            <p:cNvSpPr/>
            <p:nvPr>
              <p:custDataLst>
                <p:tags r:id="rId6"/>
              </p:custDataLst>
            </p:nvPr>
          </p:nvSpPr>
          <p:spPr>
            <a:xfrm>
              <a:off x="7959" y="7579"/>
              <a:ext cx="3259" cy="1254"/>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0">
                    <a:schemeClr val="bg1">
                      <a:alpha val="0"/>
                    </a:schemeClr>
                  </a:gs>
                  <a:gs pos="100000">
                    <a:schemeClr val="accent6">
                      <a:lumMod val="40000"/>
                      <a:lumOff val="60000"/>
                      <a:alpha val="100000"/>
                    </a:schemeClr>
                  </a:gs>
                </a:gsLst>
                <a:lin ang="5400000" scaled="1"/>
              </a:gradFill>
              <a:prstDash val="solid"/>
              <a:miter/>
            </a:ln>
          </p:spPr>
          <p:txBody>
            <a:bodyPr rtlCol="0" anchor="ctr"/>
            <a:p>
              <a:endParaRPr lang="zh-CN" altLang="en-US">
                <a:solidFill>
                  <a:schemeClr val="tx1"/>
                </a:solidFill>
              </a:endParaRPr>
            </a:p>
          </p:txBody>
        </p:sp>
        <p:sp>
          <p:nvSpPr>
            <p:cNvPr id="19" name="图形 31"/>
            <p:cNvSpPr/>
            <p:nvPr>
              <p:custDataLst>
                <p:tags r:id="rId7"/>
              </p:custDataLst>
            </p:nvPr>
          </p:nvSpPr>
          <p:spPr>
            <a:xfrm>
              <a:off x="7959" y="7747"/>
              <a:ext cx="3259" cy="1254"/>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0">
                    <a:schemeClr val="bg1">
                      <a:alpha val="0"/>
                    </a:schemeClr>
                  </a:gs>
                  <a:gs pos="100000">
                    <a:schemeClr val="accent6">
                      <a:lumMod val="40000"/>
                      <a:lumOff val="60000"/>
                      <a:alpha val="100000"/>
                    </a:schemeClr>
                  </a:gs>
                </a:gsLst>
                <a:lin ang="5400000" scaled="1"/>
              </a:gradFill>
              <a:prstDash val="solid"/>
              <a:miter/>
            </a:ln>
          </p:spPr>
          <p:txBody>
            <a:bodyPr rtlCol="0" anchor="ctr"/>
            <a:p>
              <a:endParaRPr lang="zh-CN" altLang="en-US">
                <a:solidFill>
                  <a:schemeClr val="tx1"/>
                </a:solidFill>
              </a:endParaRPr>
            </a:p>
          </p:txBody>
        </p:sp>
        <p:sp>
          <p:nvSpPr>
            <p:cNvPr id="20" name="任意多边形: 形状 15"/>
            <p:cNvSpPr/>
            <p:nvPr>
              <p:custDataLst>
                <p:tags r:id="rId8"/>
              </p:custDataLst>
            </p:nvPr>
          </p:nvSpPr>
          <p:spPr>
            <a:xfrm>
              <a:off x="7122" y="6498"/>
              <a:ext cx="4933" cy="2305"/>
            </a:xfrm>
            <a:custGeom>
              <a:avLst/>
              <a:gdLst>
                <a:gd name="connsiteX0" fmla="*/ 332032 w 2804737"/>
                <a:gd name="connsiteY0" fmla="*/ 1028679 h 1028678"/>
                <a:gd name="connsiteX1" fmla="*/ 0 w 2804737"/>
                <a:gd name="connsiteY1" fmla="*/ 0 h 1028678"/>
                <a:gd name="connsiteX2" fmla="*/ 2804738 w 2804737"/>
                <a:gd name="connsiteY2" fmla="*/ 0 h 1028678"/>
                <a:gd name="connsiteX3" fmla="*/ 2455383 w 2804737"/>
                <a:gd name="connsiteY3" fmla="*/ 1028679 h 1028678"/>
              </a:gdLst>
              <a:ahLst/>
              <a:cxnLst>
                <a:cxn ang="0">
                  <a:pos x="connsiteX0" y="connsiteY0"/>
                </a:cxn>
                <a:cxn ang="0">
                  <a:pos x="connsiteX1" y="connsiteY1"/>
                </a:cxn>
                <a:cxn ang="0">
                  <a:pos x="connsiteX2" y="connsiteY2"/>
                </a:cxn>
                <a:cxn ang="0">
                  <a:pos x="connsiteX3" y="connsiteY3"/>
                </a:cxn>
              </a:cxnLst>
              <a:rect l="l" t="t" r="r" b="b"/>
              <a:pathLst>
                <a:path w="2804737" h="1028678">
                  <a:moveTo>
                    <a:pt x="332032" y="1028679"/>
                  </a:moveTo>
                  <a:lnTo>
                    <a:pt x="0" y="0"/>
                  </a:lnTo>
                  <a:lnTo>
                    <a:pt x="2804738" y="0"/>
                  </a:lnTo>
                  <a:lnTo>
                    <a:pt x="2455383" y="1028679"/>
                  </a:lnTo>
                  <a:close/>
                </a:path>
              </a:pathLst>
            </a:custGeom>
            <a:gradFill>
              <a:gsLst>
                <a:gs pos="100000">
                  <a:schemeClr val="accent6">
                    <a:alpha val="0"/>
                  </a:schemeClr>
                </a:gs>
                <a:gs pos="0">
                  <a:schemeClr val="accent6">
                    <a:alpha val="0"/>
                  </a:schemeClr>
                </a:gs>
                <a:gs pos="49000">
                  <a:schemeClr val="accent6">
                    <a:alpha val="5000"/>
                  </a:schemeClr>
                </a:gs>
              </a:gsLst>
              <a:lin ang="16200000" scaled="1"/>
            </a:gradFill>
            <a:ln w="10295" cap="flat">
              <a:noFill/>
              <a:prstDash val="solid"/>
              <a:miter/>
            </a:ln>
          </p:spPr>
          <p:txBody>
            <a:bodyPr rtlCol="0" anchor="ctr">
              <a:noAutofit/>
            </a:bodyPr>
            <a:p>
              <a:pPr lvl="0" algn="l">
                <a:buClrTx/>
                <a:buSzTx/>
                <a:buFontTx/>
              </a:pPr>
              <a:endParaRPr lang="zh-CN" altLang="en-US">
                <a:solidFill>
                  <a:schemeClr val="tx1"/>
                </a:solidFill>
                <a:sym typeface="+mn-ea"/>
              </a:endParaRPr>
            </a:p>
          </p:txBody>
        </p:sp>
        <p:sp>
          <p:nvSpPr>
            <p:cNvPr id="21" name="文本框 20"/>
            <p:cNvSpPr txBox="1"/>
            <p:nvPr>
              <p:custDataLst>
                <p:tags r:id="rId9"/>
              </p:custDataLst>
            </p:nvPr>
          </p:nvSpPr>
          <p:spPr>
            <a:xfrm>
              <a:off x="7579" y="6534"/>
              <a:ext cx="4019" cy="1602"/>
            </a:xfrm>
            <a:prstGeom prst="rect">
              <a:avLst/>
            </a:prstGeom>
            <a:noFill/>
          </p:spPr>
          <p:txBody>
            <a:bodyPr wrap="square" lIns="0" tIns="0" rIns="0" bIns="0">
              <a:noAutofit/>
            </a:bodyPr>
            <a:p>
              <a:pPr indent="0" algn="ctr" fontAlgn="auto">
                <a:lnSpc>
                  <a:spcPct val="150000"/>
                </a:lnSpc>
              </a:pPr>
              <a:r>
                <a:rPr lang="zh-CN" altLang="en-US" sz="2000" b="1" spc="150" dirty="0">
                  <a:solidFill>
                    <a:schemeClr val="tx1">
                      <a:lumMod val="85000"/>
                      <a:lumOff val="15000"/>
                    </a:schemeClr>
                  </a:solidFill>
                  <a:latin typeface="微软雅黑" panose="020B0503020204020204" charset="-122"/>
                  <a:ea typeface="微软雅黑" panose="020B0503020204020204" charset="-122"/>
                </a:rPr>
                <a:t>提高准确性</a:t>
              </a:r>
              <a:endParaRPr lang="zh-CN" altLang="en-US" sz="2000" b="1" spc="150" dirty="0">
                <a:solidFill>
                  <a:schemeClr val="tx1">
                    <a:lumMod val="85000"/>
                    <a:lumOff val="15000"/>
                  </a:schemeClr>
                </a:solidFill>
                <a:latin typeface="微软雅黑" panose="020B0503020204020204" charset="-122"/>
                <a:ea typeface="微软雅黑" panose="020B0503020204020204" charset="-122"/>
              </a:endParaRPr>
            </a:p>
          </p:txBody>
        </p:sp>
        <p:sp>
          <p:nvSpPr>
            <p:cNvPr id="8" name="图形 31"/>
            <p:cNvSpPr/>
            <p:nvPr>
              <p:custDataLst>
                <p:tags r:id="rId10"/>
              </p:custDataLst>
            </p:nvPr>
          </p:nvSpPr>
          <p:spPr>
            <a:xfrm>
              <a:off x="1659" y="5051"/>
              <a:ext cx="5540" cy="2132"/>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100000">
                    <a:schemeClr val="accent5">
                      <a:lumMod val="40000"/>
                      <a:lumOff val="60000"/>
                      <a:alpha val="100000"/>
                    </a:schemeClr>
                  </a:gs>
                  <a:gs pos="0">
                    <a:schemeClr val="bg1">
                      <a:alpha val="0"/>
                    </a:schemeClr>
                  </a:gs>
                </a:gsLst>
                <a:lin ang="5400000" scaled="1"/>
              </a:gradFill>
              <a:prstDash val="solid"/>
              <a:miter/>
            </a:ln>
          </p:spPr>
          <p:txBody>
            <a:bodyPr rtlCol="0" anchor="ctr"/>
            <a:p>
              <a:endParaRPr lang="zh-CN" altLang="en-US">
                <a:solidFill>
                  <a:schemeClr val="tx1"/>
                </a:solidFill>
              </a:endParaRPr>
            </a:p>
          </p:txBody>
        </p:sp>
        <p:sp>
          <p:nvSpPr>
            <p:cNvPr id="9" name="任意多边形: 形状 11"/>
            <p:cNvSpPr/>
            <p:nvPr>
              <p:custDataLst>
                <p:tags r:id="rId11"/>
              </p:custDataLst>
            </p:nvPr>
          </p:nvSpPr>
          <p:spPr>
            <a:xfrm>
              <a:off x="2562" y="5240"/>
              <a:ext cx="3735" cy="1438"/>
            </a:xfrm>
            <a:custGeom>
              <a:avLst/>
              <a:gdLst>
                <a:gd name="connsiteX0" fmla="*/ 2123352 w 2123351"/>
                <a:gd name="connsiteY0" fmla="*/ 320895 h 641790"/>
                <a:gd name="connsiteX1" fmla="*/ 1061676 w 2123351"/>
                <a:gd name="connsiteY1" fmla="*/ 641790 h 641790"/>
                <a:gd name="connsiteX2" fmla="*/ 0 w 2123351"/>
                <a:gd name="connsiteY2" fmla="*/ 320895 h 641790"/>
                <a:gd name="connsiteX3" fmla="*/ 1061676 w 2123351"/>
                <a:gd name="connsiteY3" fmla="*/ 0 h 641790"/>
                <a:gd name="connsiteX4" fmla="*/ 2123352 w 2123351"/>
                <a:gd name="connsiteY4" fmla="*/ 320895 h 64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351" h="641790">
                  <a:moveTo>
                    <a:pt x="2123352" y="320895"/>
                  </a:moveTo>
                  <a:cubicBezTo>
                    <a:pt x="2123352" y="498121"/>
                    <a:pt x="1648023" y="641790"/>
                    <a:pt x="1061676" y="641790"/>
                  </a:cubicBezTo>
                  <a:cubicBezTo>
                    <a:pt x="475328" y="641790"/>
                    <a:pt x="0" y="498121"/>
                    <a:pt x="0" y="320895"/>
                  </a:cubicBezTo>
                  <a:cubicBezTo>
                    <a:pt x="0" y="143670"/>
                    <a:pt x="475328" y="0"/>
                    <a:pt x="1061676" y="0"/>
                  </a:cubicBezTo>
                  <a:cubicBezTo>
                    <a:pt x="1648023" y="0"/>
                    <a:pt x="2123352" y="143670"/>
                    <a:pt x="2123352" y="320895"/>
                  </a:cubicBezTo>
                  <a:close/>
                </a:path>
              </a:pathLst>
            </a:custGeom>
            <a:gradFill>
              <a:gsLst>
                <a:gs pos="38000">
                  <a:schemeClr val="accent5">
                    <a:alpha val="0"/>
                  </a:schemeClr>
                </a:gs>
                <a:gs pos="100000">
                  <a:schemeClr val="accent5">
                    <a:alpha val="18000"/>
                  </a:schemeClr>
                </a:gs>
              </a:gsLst>
              <a:lin ang="5400000" scaled="1"/>
            </a:gradFill>
            <a:ln w="10295" cap="flat">
              <a:noFill/>
              <a:prstDash val="solid"/>
              <a:miter/>
            </a:ln>
          </p:spPr>
          <p:txBody>
            <a:bodyPr rtlCol="0" anchor="ctr">
              <a:noAutofit/>
            </a:bodyPr>
            <a:p>
              <a:pPr lvl="0" algn="l">
                <a:buClrTx/>
                <a:buSzTx/>
                <a:buFontTx/>
              </a:pPr>
              <a:endParaRPr lang="zh-CN" altLang="en-US">
                <a:solidFill>
                  <a:schemeClr val="tx1"/>
                </a:solidFill>
                <a:sym typeface="+mn-ea"/>
              </a:endParaRPr>
            </a:p>
          </p:txBody>
        </p:sp>
        <p:sp>
          <p:nvSpPr>
            <p:cNvPr id="10" name="图形 31"/>
            <p:cNvSpPr/>
            <p:nvPr>
              <p:custDataLst>
                <p:tags r:id="rId12"/>
              </p:custDataLst>
            </p:nvPr>
          </p:nvSpPr>
          <p:spPr>
            <a:xfrm>
              <a:off x="2800" y="4705"/>
              <a:ext cx="3259" cy="1254"/>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0">
                    <a:schemeClr val="bg1">
                      <a:alpha val="0"/>
                    </a:schemeClr>
                  </a:gs>
                  <a:gs pos="100000">
                    <a:schemeClr val="accent5">
                      <a:lumMod val="40000"/>
                      <a:lumOff val="60000"/>
                      <a:alpha val="100000"/>
                    </a:schemeClr>
                  </a:gs>
                </a:gsLst>
                <a:lin ang="5400000" scaled="1"/>
              </a:gradFill>
              <a:prstDash val="solid"/>
              <a:miter/>
            </a:ln>
          </p:spPr>
          <p:txBody>
            <a:bodyPr rtlCol="0" anchor="ctr"/>
            <a:p>
              <a:endParaRPr lang="zh-CN" altLang="en-US">
                <a:solidFill>
                  <a:schemeClr val="tx1"/>
                </a:solidFill>
              </a:endParaRPr>
            </a:p>
          </p:txBody>
        </p:sp>
        <p:sp>
          <p:nvSpPr>
            <p:cNvPr id="16" name="图形 31"/>
            <p:cNvSpPr/>
            <p:nvPr>
              <p:custDataLst>
                <p:tags r:id="rId13"/>
              </p:custDataLst>
            </p:nvPr>
          </p:nvSpPr>
          <p:spPr>
            <a:xfrm>
              <a:off x="2800" y="4873"/>
              <a:ext cx="3259" cy="1254"/>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0">
                    <a:schemeClr val="bg1">
                      <a:alpha val="0"/>
                    </a:schemeClr>
                  </a:gs>
                  <a:gs pos="100000">
                    <a:schemeClr val="accent5">
                      <a:lumMod val="40000"/>
                      <a:lumOff val="60000"/>
                      <a:alpha val="100000"/>
                    </a:schemeClr>
                  </a:gs>
                </a:gsLst>
                <a:lin ang="5400000" scaled="1"/>
              </a:gradFill>
              <a:prstDash val="solid"/>
              <a:miter/>
            </a:ln>
          </p:spPr>
          <p:txBody>
            <a:bodyPr rtlCol="0" anchor="ctr"/>
            <a:p>
              <a:endParaRPr lang="zh-CN" altLang="en-US">
                <a:solidFill>
                  <a:schemeClr val="tx1"/>
                </a:solidFill>
              </a:endParaRPr>
            </a:p>
          </p:txBody>
        </p:sp>
        <p:sp>
          <p:nvSpPr>
            <p:cNvPr id="17" name="图形 31"/>
            <p:cNvSpPr/>
            <p:nvPr>
              <p:custDataLst>
                <p:tags r:id="rId14"/>
              </p:custDataLst>
            </p:nvPr>
          </p:nvSpPr>
          <p:spPr>
            <a:xfrm>
              <a:off x="2800" y="5040"/>
              <a:ext cx="3259" cy="1254"/>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0">
                    <a:schemeClr val="bg1">
                      <a:alpha val="0"/>
                    </a:schemeClr>
                  </a:gs>
                  <a:gs pos="100000">
                    <a:schemeClr val="accent5">
                      <a:lumMod val="40000"/>
                      <a:lumOff val="60000"/>
                      <a:alpha val="100000"/>
                    </a:schemeClr>
                  </a:gs>
                </a:gsLst>
                <a:lin ang="5400000" scaled="1"/>
              </a:gradFill>
              <a:prstDash val="solid"/>
              <a:miter/>
            </a:ln>
          </p:spPr>
          <p:txBody>
            <a:bodyPr rtlCol="0" anchor="ctr"/>
            <a:p>
              <a:endParaRPr lang="zh-CN" altLang="en-US">
                <a:solidFill>
                  <a:schemeClr val="tx1"/>
                </a:solidFill>
              </a:endParaRPr>
            </a:p>
          </p:txBody>
        </p:sp>
        <p:sp>
          <p:nvSpPr>
            <p:cNvPr id="18" name="任意多边形: 形状 15"/>
            <p:cNvSpPr/>
            <p:nvPr>
              <p:custDataLst>
                <p:tags r:id="rId15"/>
              </p:custDataLst>
            </p:nvPr>
          </p:nvSpPr>
          <p:spPr>
            <a:xfrm>
              <a:off x="1963" y="3791"/>
              <a:ext cx="4933" cy="2305"/>
            </a:xfrm>
            <a:custGeom>
              <a:avLst/>
              <a:gdLst>
                <a:gd name="connsiteX0" fmla="*/ 332032 w 2804737"/>
                <a:gd name="connsiteY0" fmla="*/ 1028679 h 1028678"/>
                <a:gd name="connsiteX1" fmla="*/ 0 w 2804737"/>
                <a:gd name="connsiteY1" fmla="*/ 0 h 1028678"/>
                <a:gd name="connsiteX2" fmla="*/ 2804738 w 2804737"/>
                <a:gd name="connsiteY2" fmla="*/ 0 h 1028678"/>
                <a:gd name="connsiteX3" fmla="*/ 2455383 w 2804737"/>
                <a:gd name="connsiteY3" fmla="*/ 1028679 h 1028678"/>
              </a:gdLst>
              <a:ahLst/>
              <a:cxnLst>
                <a:cxn ang="0">
                  <a:pos x="connsiteX0" y="connsiteY0"/>
                </a:cxn>
                <a:cxn ang="0">
                  <a:pos x="connsiteX1" y="connsiteY1"/>
                </a:cxn>
                <a:cxn ang="0">
                  <a:pos x="connsiteX2" y="connsiteY2"/>
                </a:cxn>
                <a:cxn ang="0">
                  <a:pos x="connsiteX3" y="connsiteY3"/>
                </a:cxn>
              </a:cxnLst>
              <a:rect l="l" t="t" r="r" b="b"/>
              <a:pathLst>
                <a:path w="2804737" h="1028678">
                  <a:moveTo>
                    <a:pt x="332032" y="1028679"/>
                  </a:moveTo>
                  <a:lnTo>
                    <a:pt x="0" y="0"/>
                  </a:lnTo>
                  <a:lnTo>
                    <a:pt x="2804738" y="0"/>
                  </a:lnTo>
                  <a:lnTo>
                    <a:pt x="2455383" y="1028679"/>
                  </a:lnTo>
                  <a:close/>
                </a:path>
              </a:pathLst>
            </a:custGeom>
            <a:gradFill>
              <a:gsLst>
                <a:gs pos="100000">
                  <a:schemeClr val="accent5">
                    <a:alpha val="0"/>
                  </a:schemeClr>
                </a:gs>
                <a:gs pos="0">
                  <a:schemeClr val="accent5">
                    <a:alpha val="0"/>
                  </a:schemeClr>
                </a:gs>
                <a:gs pos="49000">
                  <a:schemeClr val="accent5">
                    <a:alpha val="5000"/>
                  </a:schemeClr>
                </a:gs>
              </a:gsLst>
              <a:lin ang="16200000" scaled="1"/>
            </a:gradFill>
            <a:ln w="10295" cap="flat">
              <a:noFill/>
              <a:prstDash val="solid"/>
              <a:miter/>
            </a:ln>
          </p:spPr>
          <p:txBody>
            <a:bodyPr rtlCol="0" anchor="ctr">
              <a:noAutofit/>
            </a:bodyPr>
            <a:p>
              <a:pPr lvl="0" algn="l">
                <a:buClrTx/>
                <a:buSzTx/>
                <a:buFontTx/>
              </a:pPr>
              <a:endParaRPr lang="zh-CN" altLang="en-US">
                <a:solidFill>
                  <a:schemeClr val="tx1"/>
                </a:solidFill>
                <a:sym typeface="+mn-ea"/>
              </a:endParaRPr>
            </a:p>
          </p:txBody>
        </p:sp>
        <p:sp>
          <p:nvSpPr>
            <p:cNvPr id="11" name="文本框 10"/>
            <p:cNvSpPr txBox="1"/>
            <p:nvPr>
              <p:custDataLst>
                <p:tags r:id="rId16"/>
              </p:custDataLst>
            </p:nvPr>
          </p:nvSpPr>
          <p:spPr>
            <a:xfrm>
              <a:off x="2420" y="3827"/>
              <a:ext cx="4019" cy="1602"/>
            </a:xfrm>
            <a:prstGeom prst="rect">
              <a:avLst/>
            </a:prstGeom>
            <a:noFill/>
          </p:spPr>
          <p:txBody>
            <a:bodyPr wrap="square" lIns="0" tIns="0" rIns="0" bIns="0">
              <a:noAutofit/>
            </a:bodyPr>
            <a:p>
              <a:pPr indent="0" algn="ctr" fontAlgn="auto">
                <a:lnSpc>
                  <a:spcPct val="150000"/>
                </a:lnSpc>
              </a:pPr>
              <a:r>
                <a:rPr lang="zh-CN" altLang="en-US" sz="2000" b="1" spc="150" dirty="0">
                  <a:solidFill>
                    <a:schemeClr val="tx1">
                      <a:lumMod val="85000"/>
                      <a:lumOff val="15000"/>
                    </a:schemeClr>
                  </a:solidFill>
                  <a:latin typeface="微软雅黑" panose="020B0503020204020204" charset="-122"/>
                  <a:ea typeface="微软雅黑" panose="020B0503020204020204" charset="-122"/>
                </a:rPr>
                <a:t>引导生成</a:t>
              </a:r>
              <a:endParaRPr lang="zh-CN" altLang="en-US" sz="2000" b="1" spc="150" dirty="0">
                <a:solidFill>
                  <a:schemeClr val="tx1">
                    <a:lumMod val="85000"/>
                    <a:lumOff val="15000"/>
                  </a:schemeClr>
                </a:solidFill>
                <a:latin typeface="微软雅黑" panose="020B0503020204020204" charset="-122"/>
                <a:ea typeface="微软雅黑" panose="020B0503020204020204" charset="-122"/>
              </a:endParaRPr>
            </a:p>
          </p:txBody>
        </p:sp>
        <p:sp>
          <p:nvSpPr>
            <p:cNvPr id="23" name="图形 31"/>
            <p:cNvSpPr/>
            <p:nvPr>
              <p:custDataLst>
                <p:tags r:id="rId17"/>
              </p:custDataLst>
            </p:nvPr>
          </p:nvSpPr>
          <p:spPr>
            <a:xfrm>
              <a:off x="12003" y="5057"/>
              <a:ext cx="5540" cy="2132"/>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91700">
                    <a:schemeClr val="accent5">
                      <a:lumMod val="40000"/>
                      <a:lumOff val="60000"/>
                      <a:alpha val="100000"/>
                    </a:schemeClr>
                  </a:gs>
                  <a:gs pos="0">
                    <a:schemeClr val="bg1">
                      <a:alpha val="0"/>
                    </a:schemeClr>
                  </a:gs>
                </a:gsLst>
                <a:lin ang="5400000" scaled="1"/>
              </a:gradFill>
              <a:prstDash val="solid"/>
              <a:miter/>
            </a:ln>
          </p:spPr>
          <p:txBody>
            <a:bodyPr rtlCol="0" anchor="ctr"/>
            <a:p>
              <a:endParaRPr lang="zh-CN" altLang="en-US">
                <a:solidFill>
                  <a:schemeClr val="tx1"/>
                </a:solidFill>
              </a:endParaRPr>
            </a:p>
          </p:txBody>
        </p:sp>
        <p:sp>
          <p:nvSpPr>
            <p:cNvPr id="38" name="任意多边形: 形状 11"/>
            <p:cNvSpPr/>
            <p:nvPr>
              <p:custDataLst>
                <p:tags r:id="rId18"/>
              </p:custDataLst>
            </p:nvPr>
          </p:nvSpPr>
          <p:spPr>
            <a:xfrm>
              <a:off x="12906" y="5246"/>
              <a:ext cx="3735" cy="1438"/>
            </a:xfrm>
            <a:custGeom>
              <a:avLst/>
              <a:gdLst>
                <a:gd name="connsiteX0" fmla="*/ 2123352 w 2123351"/>
                <a:gd name="connsiteY0" fmla="*/ 320895 h 641790"/>
                <a:gd name="connsiteX1" fmla="*/ 1061676 w 2123351"/>
                <a:gd name="connsiteY1" fmla="*/ 641790 h 641790"/>
                <a:gd name="connsiteX2" fmla="*/ 0 w 2123351"/>
                <a:gd name="connsiteY2" fmla="*/ 320895 h 641790"/>
                <a:gd name="connsiteX3" fmla="*/ 1061676 w 2123351"/>
                <a:gd name="connsiteY3" fmla="*/ 0 h 641790"/>
                <a:gd name="connsiteX4" fmla="*/ 2123352 w 2123351"/>
                <a:gd name="connsiteY4" fmla="*/ 320895 h 64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351" h="641790">
                  <a:moveTo>
                    <a:pt x="2123352" y="320895"/>
                  </a:moveTo>
                  <a:cubicBezTo>
                    <a:pt x="2123352" y="498121"/>
                    <a:pt x="1648023" y="641790"/>
                    <a:pt x="1061676" y="641790"/>
                  </a:cubicBezTo>
                  <a:cubicBezTo>
                    <a:pt x="475328" y="641790"/>
                    <a:pt x="0" y="498121"/>
                    <a:pt x="0" y="320895"/>
                  </a:cubicBezTo>
                  <a:cubicBezTo>
                    <a:pt x="0" y="143670"/>
                    <a:pt x="475328" y="0"/>
                    <a:pt x="1061676" y="0"/>
                  </a:cubicBezTo>
                  <a:cubicBezTo>
                    <a:pt x="1648023" y="0"/>
                    <a:pt x="2123352" y="143670"/>
                    <a:pt x="2123352" y="320895"/>
                  </a:cubicBezTo>
                  <a:close/>
                </a:path>
              </a:pathLst>
            </a:custGeom>
            <a:gradFill>
              <a:gsLst>
                <a:gs pos="38000">
                  <a:schemeClr val="accent5">
                    <a:alpha val="0"/>
                  </a:schemeClr>
                </a:gs>
                <a:gs pos="100000">
                  <a:schemeClr val="accent5">
                    <a:alpha val="18000"/>
                  </a:schemeClr>
                </a:gs>
              </a:gsLst>
              <a:lin ang="5400000" scaled="1"/>
            </a:gradFill>
            <a:ln w="10295" cap="flat">
              <a:noFill/>
              <a:prstDash val="solid"/>
              <a:miter/>
            </a:ln>
          </p:spPr>
          <p:txBody>
            <a:bodyPr rtlCol="0" anchor="ctr">
              <a:noAutofit/>
            </a:bodyPr>
            <a:p>
              <a:pPr lvl="0" algn="l">
                <a:buClrTx/>
                <a:buSzTx/>
                <a:buFontTx/>
              </a:pPr>
              <a:endParaRPr lang="zh-CN" altLang="en-US">
                <a:solidFill>
                  <a:schemeClr val="tx1"/>
                </a:solidFill>
                <a:sym typeface="+mn-ea"/>
              </a:endParaRPr>
            </a:p>
          </p:txBody>
        </p:sp>
        <p:sp>
          <p:nvSpPr>
            <p:cNvPr id="25" name="图形 31"/>
            <p:cNvSpPr/>
            <p:nvPr>
              <p:custDataLst>
                <p:tags r:id="rId19"/>
              </p:custDataLst>
            </p:nvPr>
          </p:nvSpPr>
          <p:spPr>
            <a:xfrm>
              <a:off x="13144" y="4711"/>
              <a:ext cx="3259" cy="1254"/>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0">
                    <a:schemeClr val="bg1">
                      <a:alpha val="0"/>
                    </a:schemeClr>
                  </a:gs>
                  <a:gs pos="100000">
                    <a:schemeClr val="accent5">
                      <a:lumMod val="40000"/>
                      <a:lumOff val="60000"/>
                      <a:alpha val="100000"/>
                    </a:schemeClr>
                  </a:gs>
                </a:gsLst>
                <a:lin ang="5400000" scaled="1"/>
              </a:gradFill>
              <a:prstDash val="solid"/>
              <a:miter/>
            </a:ln>
          </p:spPr>
          <p:txBody>
            <a:bodyPr rtlCol="0" anchor="ctr"/>
            <a:p>
              <a:endParaRPr lang="zh-CN" altLang="en-US">
                <a:solidFill>
                  <a:schemeClr val="tx1"/>
                </a:solidFill>
              </a:endParaRPr>
            </a:p>
          </p:txBody>
        </p:sp>
        <p:sp>
          <p:nvSpPr>
            <p:cNvPr id="40" name="图形 31"/>
            <p:cNvSpPr/>
            <p:nvPr>
              <p:custDataLst>
                <p:tags r:id="rId20"/>
              </p:custDataLst>
            </p:nvPr>
          </p:nvSpPr>
          <p:spPr>
            <a:xfrm>
              <a:off x="13144" y="4878"/>
              <a:ext cx="3259" cy="1254"/>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0">
                    <a:schemeClr val="bg1">
                      <a:alpha val="0"/>
                    </a:schemeClr>
                  </a:gs>
                  <a:gs pos="100000">
                    <a:schemeClr val="accent5">
                      <a:lumMod val="40000"/>
                      <a:lumOff val="60000"/>
                      <a:alpha val="100000"/>
                    </a:schemeClr>
                  </a:gs>
                </a:gsLst>
                <a:lin ang="5400000" scaled="1"/>
              </a:gradFill>
              <a:prstDash val="solid"/>
              <a:miter/>
            </a:ln>
          </p:spPr>
          <p:txBody>
            <a:bodyPr rtlCol="0" anchor="ctr"/>
            <a:p>
              <a:endParaRPr lang="zh-CN" altLang="en-US">
                <a:solidFill>
                  <a:schemeClr val="tx1"/>
                </a:solidFill>
              </a:endParaRPr>
            </a:p>
          </p:txBody>
        </p:sp>
        <p:sp>
          <p:nvSpPr>
            <p:cNvPr id="44" name="图形 31"/>
            <p:cNvSpPr/>
            <p:nvPr>
              <p:custDataLst>
                <p:tags r:id="rId21"/>
              </p:custDataLst>
            </p:nvPr>
          </p:nvSpPr>
          <p:spPr>
            <a:xfrm>
              <a:off x="13144" y="5046"/>
              <a:ext cx="3259" cy="1254"/>
            </a:xfrm>
            <a:custGeom>
              <a:avLst/>
              <a:gdLst>
                <a:gd name="connsiteX0" fmla="*/ 2725703 w 2725703"/>
                <a:gd name="connsiteY0" fmla="*/ 411695 h 823389"/>
                <a:gd name="connsiteX1" fmla="*/ 1362852 w 2725703"/>
                <a:gd name="connsiteY1" fmla="*/ 823389 h 823389"/>
                <a:gd name="connsiteX2" fmla="*/ 0 w 2725703"/>
                <a:gd name="connsiteY2" fmla="*/ 411695 h 823389"/>
                <a:gd name="connsiteX3" fmla="*/ 1362852 w 2725703"/>
                <a:gd name="connsiteY3" fmla="*/ 0 h 823389"/>
                <a:gd name="connsiteX4" fmla="*/ 2725703 w 2725703"/>
                <a:gd name="connsiteY4" fmla="*/ 411695 h 8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703" h="823389">
                  <a:moveTo>
                    <a:pt x="2725703" y="411695"/>
                  </a:moveTo>
                  <a:cubicBezTo>
                    <a:pt x="2725703" y="639067"/>
                    <a:pt x="2115534" y="823389"/>
                    <a:pt x="1362852" y="823389"/>
                  </a:cubicBezTo>
                  <a:cubicBezTo>
                    <a:pt x="610169" y="823389"/>
                    <a:pt x="0" y="639067"/>
                    <a:pt x="0" y="411695"/>
                  </a:cubicBezTo>
                  <a:cubicBezTo>
                    <a:pt x="0" y="184322"/>
                    <a:pt x="610169" y="0"/>
                    <a:pt x="1362852" y="0"/>
                  </a:cubicBezTo>
                  <a:cubicBezTo>
                    <a:pt x="2115534" y="0"/>
                    <a:pt x="2725703" y="184322"/>
                    <a:pt x="2725703" y="411695"/>
                  </a:cubicBezTo>
                  <a:close/>
                </a:path>
              </a:pathLst>
            </a:custGeom>
            <a:noFill/>
            <a:ln w="14188" cap="flat">
              <a:gradFill>
                <a:gsLst>
                  <a:gs pos="0">
                    <a:schemeClr val="bg1">
                      <a:alpha val="0"/>
                    </a:schemeClr>
                  </a:gs>
                  <a:gs pos="100000">
                    <a:schemeClr val="accent5">
                      <a:lumMod val="40000"/>
                      <a:lumOff val="60000"/>
                      <a:alpha val="100000"/>
                    </a:schemeClr>
                  </a:gs>
                </a:gsLst>
                <a:lin ang="5400000" scaled="1"/>
              </a:gradFill>
              <a:prstDash val="solid"/>
              <a:miter/>
            </a:ln>
          </p:spPr>
          <p:txBody>
            <a:bodyPr rtlCol="0" anchor="ctr"/>
            <a:p>
              <a:endParaRPr lang="zh-CN" altLang="en-US">
                <a:solidFill>
                  <a:schemeClr val="tx1"/>
                </a:solidFill>
              </a:endParaRPr>
            </a:p>
          </p:txBody>
        </p:sp>
        <p:sp>
          <p:nvSpPr>
            <p:cNvPr id="45" name="任意多边形: 形状 15"/>
            <p:cNvSpPr/>
            <p:nvPr>
              <p:custDataLst>
                <p:tags r:id="rId22"/>
              </p:custDataLst>
            </p:nvPr>
          </p:nvSpPr>
          <p:spPr>
            <a:xfrm>
              <a:off x="12306" y="3797"/>
              <a:ext cx="4933" cy="2305"/>
            </a:xfrm>
            <a:custGeom>
              <a:avLst/>
              <a:gdLst>
                <a:gd name="connsiteX0" fmla="*/ 332032 w 2804737"/>
                <a:gd name="connsiteY0" fmla="*/ 1028679 h 1028678"/>
                <a:gd name="connsiteX1" fmla="*/ 0 w 2804737"/>
                <a:gd name="connsiteY1" fmla="*/ 0 h 1028678"/>
                <a:gd name="connsiteX2" fmla="*/ 2804738 w 2804737"/>
                <a:gd name="connsiteY2" fmla="*/ 0 h 1028678"/>
                <a:gd name="connsiteX3" fmla="*/ 2455383 w 2804737"/>
                <a:gd name="connsiteY3" fmla="*/ 1028679 h 1028678"/>
              </a:gdLst>
              <a:ahLst/>
              <a:cxnLst>
                <a:cxn ang="0">
                  <a:pos x="connsiteX0" y="connsiteY0"/>
                </a:cxn>
                <a:cxn ang="0">
                  <a:pos x="connsiteX1" y="connsiteY1"/>
                </a:cxn>
                <a:cxn ang="0">
                  <a:pos x="connsiteX2" y="connsiteY2"/>
                </a:cxn>
                <a:cxn ang="0">
                  <a:pos x="connsiteX3" y="connsiteY3"/>
                </a:cxn>
              </a:cxnLst>
              <a:rect l="l" t="t" r="r" b="b"/>
              <a:pathLst>
                <a:path w="2804737" h="1028678">
                  <a:moveTo>
                    <a:pt x="332032" y="1028679"/>
                  </a:moveTo>
                  <a:lnTo>
                    <a:pt x="0" y="0"/>
                  </a:lnTo>
                  <a:lnTo>
                    <a:pt x="2804738" y="0"/>
                  </a:lnTo>
                  <a:lnTo>
                    <a:pt x="2455383" y="1028679"/>
                  </a:lnTo>
                  <a:close/>
                </a:path>
              </a:pathLst>
            </a:custGeom>
            <a:gradFill>
              <a:gsLst>
                <a:gs pos="100000">
                  <a:schemeClr val="accent5">
                    <a:alpha val="0"/>
                  </a:schemeClr>
                </a:gs>
                <a:gs pos="0">
                  <a:schemeClr val="accent5">
                    <a:alpha val="0"/>
                  </a:schemeClr>
                </a:gs>
                <a:gs pos="49000">
                  <a:schemeClr val="accent5">
                    <a:alpha val="5000"/>
                  </a:schemeClr>
                </a:gs>
              </a:gsLst>
              <a:lin ang="16200000" scaled="1"/>
            </a:gradFill>
            <a:ln w="10295" cap="flat">
              <a:noFill/>
              <a:prstDash val="solid"/>
              <a:miter/>
            </a:ln>
          </p:spPr>
          <p:txBody>
            <a:bodyPr rtlCol="0" anchor="ctr">
              <a:noAutofit/>
            </a:bodyPr>
            <a:p>
              <a:pPr lvl="0" algn="l">
                <a:buClrTx/>
                <a:buSzTx/>
                <a:buFontTx/>
              </a:pPr>
              <a:endParaRPr lang="zh-CN" altLang="en-US">
                <a:solidFill>
                  <a:schemeClr val="tx1"/>
                </a:solidFill>
                <a:sym typeface="+mn-ea"/>
              </a:endParaRPr>
            </a:p>
          </p:txBody>
        </p:sp>
        <p:sp>
          <p:nvSpPr>
            <p:cNvPr id="46" name="文本框 45"/>
            <p:cNvSpPr txBox="1"/>
            <p:nvPr>
              <p:custDataLst>
                <p:tags r:id="rId23"/>
              </p:custDataLst>
            </p:nvPr>
          </p:nvSpPr>
          <p:spPr>
            <a:xfrm>
              <a:off x="12764" y="3833"/>
              <a:ext cx="4019" cy="1602"/>
            </a:xfrm>
            <a:prstGeom prst="rect">
              <a:avLst/>
            </a:prstGeom>
            <a:noFill/>
          </p:spPr>
          <p:txBody>
            <a:bodyPr wrap="square" lIns="0" tIns="0" rIns="0" bIns="0">
              <a:noAutofit/>
            </a:bodyPr>
            <a:p>
              <a:pPr indent="0" algn="ctr" fontAlgn="auto">
                <a:lnSpc>
                  <a:spcPct val="150000"/>
                </a:lnSpc>
              </a:pPr>
              <a:r>
                <a:rPr lang="zh-CN" altLang="en-US" sz="2000" b="1" spc="150" dirty="0">
                  <a:solidFill>
                    <a:schemeClr val="tx1">
                      <a:lumMod val="85000"/>
                      <a:lumOff val="15000"/>
                    </a:schemeClr>
                  </a:solidFill>
                  <a:latin typeface="微软雅黑" panose="020B0503020204020204" charset="-122"/>
                  <a:ea typeface="微软雅黑" panose="020B0503020204020204" charset="-122"/>
                </a:rPr>
                <a:t>增强交互性</a:t>
              </a:r>
              <a:endParaRPr lang="zh-CN" altLang="en-US" sz="2000" b="1" spc="15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 name="组合 2"/>
          <p:cNvGrpSpPr/>
          <p:nvPr/>
        </p:nvGrpSpPr>
        <p:grpSpPr>
          <a:xfrm>
            <a:off x="-301625" y="184150"/>
            <a:ext cx="10284460" cy="761320"/>
            <a:chOff x="-475" y="290"/>
            <a:chExt cx="16196" cy="1199"/>
          </a:xfrm>
        </p:grpSpPr>
        <p:grpSp>
          <p:nvGrpSpPr>
            <p:cNvPr id="2" name="组合 1"/>
            <p:cNvGrpSpPr/>
            <p:nvPr userDrawn="1"/>
          </p:nvGrpSpPr>
          <p:grpSpPr>
            <a:xfrm rot="16200000">
              <a:off x="-663" y="478"/>
              <a:ext cx="1199" cy="823"/>
              <a:chOff x="5821505" y="-28185"/>
              <a:chExt cx="761320" cy="522378"/>
            </a:xfrm>
          </p:grpSpPr>
          <p:sp>
            <p:nvSpPr>
              <p:cNvPr id="4" name="弧形 3"/>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矩形 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5" name="文本框 14"/>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4.1.7 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大模型的提示词</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24"/>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438150" y="1078230"/>
            <a:ext cx="11681460" cy="3683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使用提示词需要注意一些技巧，这样可以从大模型获得更加符合我们预期要求的结果，主要技巧如下：</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sp>
        <p:nvSpPr>
          <p:cNvPr id="3" name="矩形: 圆角 1"/>
          <p:cNvSpPr/>
          <p:nvPr>
            <p:custDataLst>
              <p:tags r:id="rId2"/>
            </p:custDataLst>
          </p:nvPr>
        </p:nvSpPr>
        <p:spPr>
          <a:xfrm>
            <a:off x="500380" y="1758950"/>
            <a:ext cx="2499360" cy="658495"/>
          </a:xfrm>
          <a:prstGeom prst="roundRect">
            <a:avLst>
              <a:gd name="adj" fmla="val 50000"/>
            </a:avLst>
          </a:prstGeom>
          <a:solidFill>
            <a:srgbClr val="2875DF"/>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简洁明确</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39" name="矩形: 圆角 38"/>
          <p:cNvSpPr/>
          <p:nvPr>
            <p:custDataLst>
              <p:tags r:id="rId3"/>
            </p:custDataLst>
          </p:nvPr>
        </p:nvSpPr>
        <p:spPr>
          <a:xfrm>
            <a:off x="3392805" y="1758950"/>
            <a:ext cx="2499360" cy="658495"/>
          </a:xfrm>
          <a:prstGeom prst="roundRect">
            <a:avLst>
              <a:gd name="adj" fmla="val 50000"/>
            </a:avLst>
          </a:prstGeom>
          <a:solidFill>
            <a:srgbClr val="26B8F2"/>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考虑受众</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4" name="矩形: 圆角 1"/>
          <p:cNvSpPr/>
          <p:nvPr>
            <p:custDataLst>
              <p:tags r:id="rId4"/>
            </p:custDataLst>
          </p:nvPr>
        </p:nvSpPr>
        <p:spPr>
          <a:xfrm>
            <a:off x="6285230" y="1758950"/>
            <a:ext cx="2499360" cy="658495"/>
          </a:xfrm>
          <a:prstGeom prst="roundRect">
            <a:avLst>
              <a:gd name="adj" fmla="val 50000"/>
            </a:avLst>
          </a:prstGeom>
          <a:solidFill>
            <a:srgbClr val="2875DF"/>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分解复杂任务</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5" name="矩形: 圆角 38"/>
          <p:cNvSpPr/>
          <p:nvPr>
            <p:custDataLst>
              <p:tags r:id="rId5"/>
            </p:custDataLst>
          </p:nvPr>
        </p:nvSpPr>
        <p:spPr>
          <a:xfrm>
            <a:off x="9177655" y="1758950"/>
            <a:ext cx="2499360" cy="658495"/>
          </a:xfrm>
          <a:prstGeom prst="roundRect">
            <a:avLst>
              <a:gd name="adj" fmla="val 50000"/>
            </a:avLst>
          </a:prstGeom>
          <a:solidFill>
            <a:srgbClr val="26B8F2"/>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使用肯定性指令</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15" name="矩形: 圆角 1"/>
          <p:cNvSpPr/>
          <p:nvPr>
            <p:custDataLst>
              <p:tags r:id="rId6"/>
            </p:custDataLst>
          </p:nvPr>
        </p:nvSpPr>
        <p:spPr>
          <a:xfrm>
            <a:off x="500380" y="2685415"/>
            <a:ext cx="2499360" cy="658495"/>
          </a:xfrm>
          <a:prstGeom prst="roundRect">
            <a:avLst>
              <a:gd name="adj" fmla="val 50000"/>
            </a:avLst>
          </a:prstGeom>
          <a:solidFill>
            <a:srgbClr val="2875DF"/>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示例驱动</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22" name="矩形: 圆角 38"/>
          <p:cNvSpPr/>
          <p:nvPr>
            <p:custDataLst>
              <p:tags r:id="rId7"/>
            </p:custDataLst>
          </p:nvPr>
        </p:nvSpPr>
        <p:spPr>
          <a:xfrm>
            <a:off x="3392805" y="2685415"/>
            <a:ext cx="2499360" cy="658495"/>
          </a:xfrm>
          <a:prstGeom prst="roundRect">
            <a:avLst>
              <a:gd name="adj" fmla="val 50000"/>
            </a:avLst>
          </a:prstGeom>
          <a:solidFill>
            <a:srgbClr val="26B8F2"/>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明确角色</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24" name="矩形: 圆角 1"/>
          <p:cNvSpPr/>
          <p:nvPr>
            <p:custDataLst>
              <p:tags r:id="rId8"/>
            </p:custDataLst>
          </p:nvPr>
        </p:nvSpPr>
        <p:spPr>
          <a:xfrm>
            <a:off x="6285230" y="2685415"/>
            <a:ext cx="2499360" cy="658495"/>
          </a:xfrm>
          <a:prstGeom prst="roundRect">
            <a:avLst>
              <a:gd name="adj" fmla="val 50000"/>
            </a:avLst>
          </a:prstGeom>
          <a:solidFill>
            <a:srgbClr val="2875DF"/>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遵守规则</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sp>
        <p:nvSpPr>
          <p:cNvPr id="27" name="矩形: 圆角 38"/>
          <p:cNvSpPr/>
          <p:nvPr>
            <p:custDataLst>
              <p:tags r:id="rId9"/>
            </p:custDataLst>
          </p:nvPr>
        </p:nvSpPr>
        <p:spPr>
          <a:xfrm>
            <a:off x="9177655" y="2685415"/>
            <a:ext cx="2499360" cy="658495"/>
          </a:xfrm>
          <a:prstGeom prst="roundRect">
            <a:avLst>
              <a:gd name="adj" fmla="val 50000"/>
            </a:avLst>
          </a:prstGeom>
          <a:solidFill>
            <a:srgbClr val="26B8F2"/>
          </a:solidFill>
          <a:ln w="12700" cap="flat" cmpd="sng" algn="ctr">
            <a:noFill/>
            <a:prstDash val="solid"/>
            <a:miter lim="800000"/>
          </a:ln>
          <a:effectLst/>
        </p:spPr>
        <p:style>
          <a:lnRef idx="2">
            <a:srgbClr val="4874CB">
              <a:shade val="50000"/>
            </a:srgbClr>
          </a:lnRef>
          <a:fillRef idx="1">
            <a:srgbClr val="4874CB"/>
          </a:fillRef>
          <a:effectRef idx="0">
            <a:srgbClr val="4874CB"/>
          </a:effectRef>
          <a:fontRef idx="minor">
            <a:sysClr val="window" lastClr="FFFFFF"/>
          </a:fontRef>
        </p:style>
        <p:txBody>
          <a:bodyPr rtlCol="0" anchor="ctr" anchorCtr="0"/>
          <a:p>
            <a:pPr lvl="0" algn="ctr">
              <a:lnSpc>
                <a:spcPct val="100000"/>
              </a:lnSpc>
            </a:pPr>
            <a:r>
              <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rPr>
              <a:t>自然语言回答</a:t>
            </a:r>
            <a:endParaRPr lang="en-US" altLang="zh-CN" b="1" dirty="0">
              <a:solidFill>
                <a:sysClr val="window" lastClr="FFFFFF"/>
              </a:solidFill>
              <a:latin typeface="微软雅黑" panose="020B0503020204020204" charset="-122"/>
              <a:ea typeface="微软雅黑" panose="020B0503020204020204" charset="-122"/>
              <a:cs typeface="微软雅黑" panose="020B0503020204020204" charset="-122"/>
              <a:sym typeface="Segoe UI" panose="020B0502040204020203" pitchFamily="34" charset="0"/>
            </a:endParaRPr>
          </a:p>
        </p:txBody>
      </p:sp>
      <p:grpSp>
        <p:nvGrpSpPr>
          <p:cNvPr id="34" name="组合 33"/>
          <p:cNvGrpSpPr/>
          <p:nvPr/>
        </p:nvGrpSpPr>
        <p:grpSpPr>
          <a:xfrm>
            <a:off x="1303973" y="3764280"/>
            <a:ext cx="9584055" cy="2736850"/>
            <a:chOff x="594" y="5928"/>
            <a:chExt cx="15093" cy="4310"/>
          </a:xfrm>
        </p:grpSpPr>
        <p:pic>
          <p:nvPicPr>
            <p:cNvPr id="28" name="图片 27"/>
            <p:cNvPicPr/>
            <p:nvPr/>
          </p:nvPicPr>
          <p:blipFill>
            <a:blip r:embed="rId10"/>
          </p:blipFill>
          <p:spPr>
            <a:xfrm>
              <a:off x="594" y="5928"/>
              <a:ext cx="6474" cy="4310"/>
            </a:xfrm>
            <a:prstGeom prst="rect">
              <a:avLst/>
            </a:prstGeom>
          </p:spPr>
        </p:pic>
        <p:pic>
          <p:nvPicPr>
            <p:cNvPr id="33" name="图片 32"/>
            <p:cNvPicPr/>
            <p:nvPr/>
          </p:nvPicPr>
          <p:blipFill>
            <a:blip r:embed="rId11"/>
          </p:blipFill>
          <p:spPr>
            <a:xfrm>
              <a:off x="8711" y="5928"/>
              <a:ext cx="6977" cy="4212"/>
            </a:xfrm>
            <a:prstGeom prst="rect">
              <a:avLst/>
            </a:prstGeom>
          </p:spPr>
        </p:pic>
      </p:grpSp>
      <p:grpSp>
        <p:nvGrpSpPr>
          <p:cNvPr id="2" name="组合 1"/>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矩形 7"/>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4.1.7 AIGC</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大模型的提示词</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12"/>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571639"/>
            <a:ext cx="461581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4.2 </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文本类</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AIGC</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应用实践</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36731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930275" y="3695700"/>
            <a:ext cx="4114800" cy="860425"/>
          </a:xfrm>
          <a:prstGeom prst="rect">
            <a:avLst/>
          </a:prstGeom>
          <a:noFill/>
        </p:spPr>
        <p:txBody>
          <a:bodyPr wrap="square" rtlCol="0">
            <a:spAutoFit/>
          </a:bodyPr>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4.2.1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案例</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1</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：与</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DeepSeek</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进行对话</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4.2.2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案例</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2</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：与百度文心一言进行对话</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4.2.3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案例</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3</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：使用讯飞智文生成</a:t>
            </a: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PPT</a:t>
            </a:r>
            <a:endPar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矩形 15"/>
          <p:cNvSpPr/>
          <p:nvPr>
            <p:custDataLst>
              <p:tags r:id="rId1"/>
            </p:custDataLst>
          </p:nvPr>
        </p:nvSpPr>
        <p:spPr>
          <a:xfrm>
            <a:off x="0" y="131892"/>
            <a:ext cx="12192000" cy="2451288"/>
          </a:xfrm>
          <a:prstGeom prst="rect">
            <a:avLst/>
          </a:prstGeom>
          <a:solidFill>
            <a:srgbClr val="93BAEF"/>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a:solidFill>
                <a:sysClr val="window" lastClr="FFFFFF"/>
              </a:solidFill>
              <a:latin typeface="微软雅黑" panose="020B0503020204020204" charset="-122"/>
              <a:ea typeface="微软雅黑" panose="020B0503020204020204" charset="-122"/>
              <a:cs typeface="汉仪润圆-65简" panose="00020600040101010101" pitchFamily="18" charset="-122"/>
            </a:endParaRPr>
          </a:p>
        </p:txBody>
      </p:sp>
      <p:sp>
        <p:nvSpPr>
          <p:cNvPr id="2" name="矩形 1"/>
          <p:cNvSpPr/>
          <p:nvPr>
            <p:custDataLst>
              <p:tags r:id="rId2"/>
            </p:custDataLst>
          </p:nvPr>
        </p:nvSpPr>
        <p:spPr>
          <a:xfrm>
            <a:off x="0" y="0"/>
            <a:ext cx="12192000" cy="2493644"/>
          </a:xfrm>
          <a:prstGeom prst="rect">
            <a:avLst/>
          </a:prstGeom>
          <a:solidFill>
            <a:srgbClr val="2875DF"/>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a:solidFill>
                <a:sysClr val="window" lastClr="FFFFFF"/>
              </a:solidFill>
              <a:latin typeface="微软雅黑" panose="020B0503020204020204" charset="-122"/>
              <a:ea typeface="微软雅黑" panose="020B0503020204020204" charset="-122"/>
              <a:cs typeface="汉仪润圆-65简" panose="00020600040101010101" pitchFamily="18" charset="-122"/>
            </a:endParaRPr>
          </a:p>
        </p:txBody>
      </p:sp>
      <p:sp>
        <p:nvSpPr>
          <p:cNvPr id="74" name="文本框 73"/>
          <p:cNvSpPr txBox="1"/>
          <p:nvPr>
            <p:custDataLst>
              <p:tags r:id="rId3"/>
            </p:custDataLst>
          </p:nvPr>
        </p:nvSpPr>
        <p:spPr>
          <a:xfrm>
            <a:off x="4663850" y="570179"/>
            <a:ext cx="2864300" cy="1322070"/>
          </a:xfrm>
          <a:prstGeom prst="rect">
            <a:avLst/>
          </a:prstGeom>
          <a:noFill/>
        </p:spPr>
        <p:txBody>
          <a:bodyPr wrap="square">
            <a:spAutoFit/>
          </a:bodyPr>
          <a:lstStyle>
            <a:defPPr>
              <a:defRPr lang="zh-CN"/>
            </a:defPPr>
            <a:lvl1pPr algn="ctr">
              <a:lnSpc>
                <a:spcPct val="150000"/>
              </a:lnSpc>
              <a:defRPr sz="1400">
                <a:gradFill>
                  <a:gsLst>
                    <a:gs pos="0">
                      <a:srgbClr val="08AEEA"/>
                    </a:gs>
                    <a:gs pos="100000">
                      <a:srgbClr val="2AF598"/>
                    </a:gs>
                  </a:gsLst>
                  <a:lin ang="2700000" scaled="0"/>
                </a:gradFill>
                <a:latin typeface="微软雅黑" panose="020B0503020204020204" charset="-122"/>
                <a:ea typeface="微软雅黑" panose="020B0503020204020204" charset="-122"/>
              </a:defRPr>
            </a:lvl1pPr>
          </a:lstStyle>
          <a:p>
            <a:pPr defTabSz="1218565">
              <a:lnSpc>
                <a:spcPct val="100000"/>
              </a:lnSpc>
              <a:defRPr/>
            </a:pPr>
            <a:r>
              <a:rPr lang="zh-CN" altLang="en-US" sz="8000" b="1" dirty="0" smtClean="0">
                <a:solidFill>
                  <a:sysClr val="window" lastClr="FFFFFF"/>
                </a:solidFill>
                <a:cs typeface="汉仪润圆-65简" charset="0"/>
                <a:sym typeface="汉仪润圆-65简" panose="00020600040101010101" pitchFamily="18" charset="-122"/>
              </a:rPr>
              <a:t>目录</a:t>
            </a:r>
            <a:endParaRPr lang="zh-CN" altLang="en-US" sz="8000" b="1" dirty="0" smtClean="0">
              <a:solidFill>
                <a:sysClr val="window" lastClr="FFFFFF"/>
              </a:solidFill>
              <a:cs typeface="汉仪润圆-65简" charset="0"/>
              <a:sym typeface="汉仪润圆-65简" panose="00020600040101010101" pitchFamily="18" charset="-122"/>
            </a:endParaRPr>
          </a:p>
        </p:txBody>
      </p:sp>
      <p:cxnSp>
        <p:nvCxnSpPr>
          <p:cNvPr id="4" name="直接连接符 3"/>
          <p:cNvCxnSpPr/>
          <p:nvPr>
            <p:custDataLst>
              <p:tags r:id="rId4"/>
            </p:custDataLst>
          </p:nvPr>
        </p:nvCxnSpPr>
        <p:spPr>
          <a:xfrm>
            <a:off x="3461269" y="1231898"/>
            <a:ext cx="847725" cy="0"/>
          </a:xfrm>
          <a:prstGeom prst="line">
            <a:avLst/>
          </a:prstGeom>
          <a:ln>
            <a:solidFill>
              <a:srgbClr val="5994FC"/>
            </a:solidFill>
          </a:ln>
        </p:spPr>
        <p:style>
          <a:lnRef idx="1">
            <a:srgbClr val="5B9BD5"/>
          </a:lnRef>
          <a:fillRef idx="0">
            <a:srgbClr val="5B9BD5"/>
          </a:fillRef>
          <a:effectRef idx="0">
            <a:srgbClr val="5B9BD5"/>
          </a:effectRef>
          <a:fontRef idx="minor">
            <a:sysClr val="windowText" lastClr="000000"/>
          </a:fontRef>
        </p:style>
      </p:cxnSp>
      <p:sp>
        <p:nvSpPr>
          <p:cNvPr id="3" name="等腰三角形 2"/>
          <p:cNvSpPr/>
          <p:nvPr>
            <p:custDataLst>
              <p:tags r:id="rId5"/>
            </p:custDataLst>
          </p:nvPr>
        </p:nvSpPr>
        <p:spPr>
          <a:xfrm flipV="1">
            <a:off x="5807869" y="2553594"/>
            <a:ext cx="576263" cy="293370"/>
          </a:xfrm>
          <a:prstGeom prst="triangle">
            <a:avLst/>
          </a:prstGeom>
          <a:solidFill>
            <a:srgbClr val="93BAEF"/>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a:solidFill>
                <a:sysClr val="window" lastClr="FFFFFF"/>
              </a:solidFill>
              <a:latin typeface="微软雅黑" panose="020B0503020204020204" charset="-122"/>
              <a:ea typeface="微软雅黑" panose="020B0503020204020204" charset="-122"/>
              <a:cs typeface="汉仪润圆-65简" panose="00020600040101010101" pitchFamily="18" charset="-122"/>
            </a:endParaRPr>
          </a:p>
        </p:txBody>
      </p:sp>
      <p:cxnSp>
        <p:nvCxnSpPr>
          <p:cNvPr id="23" name="直接连接符 22"/>
          <p:cNvCxnSpPr/>
          <p:nvPr>
            <p:custDataLst>
              <p:tags r:id="rId6"/>
            </p:custDataLst>
          </p:nvPr>
        </p:nvCxnSpPr>
        <p:spPr>
          <a:xfrm>
            <a:off x="7890067" y="1231898"/>
            <a:ext cx="847725" cy="0"/>
          </a:xfrm>
          <a:prstGeom prst="line">
            <a:avLst/>
          </a:prstGeom>
          <a:ln>
            <a:solidFill>
              <a:srgbClr val="5994FC"/>
            </a:solidFill>
          </a:ln>
        </p:spPr>
        <p:style>
          <a:lnRef idx="1">
            <a:srgbClr val="5B9BD5"/>
          </a:lnRef>
          <a:fillRef idx="0">
            <a:srgbClr val="5B9BD5"/>
          </a:fillRef>
          <a:effectRef idx="0">
            <a:srgbClr val="5B9BD5"/>
          </a:effectRef>
          <a:fontRef idx="minor">
            <a:sysClr val="windowText" lastClr="000000"/>
          </a:fontRef>
        </p:style>
      </p:cxnSp>
      <p:grpSp>
        <p:nvGrpSpPr>
          <p:cNvPr id="21" name="组合 20"/>
          <p:cNvGrpSpPr/>
          <p:nvPr/>
        </p:nvGrpSpPr>
        <p:grpSpPr>
          <a:xfrm>
            <a:off x="1193165" y="3082290"/>
            <a:ext cx="3717925" cy="2351405"/>
            <a:chOff x="441" y="4854"/>
            <a:chExt cx="5855" cy="3703"/>
          </a:xfrm>
        </p:grpSpPr>
        <p:grpSp>
          <p:nvGrpSpPr>
            <p:cNvPr id="5" name="组合 4"/>
            <p:cNvGrpSpPr/>
            <p:nvPr/>
          </p:nvGrpSpPr>
          <p:grpSpPr>
            <a:xfrm rot="0">
              <a:off x="441" y="4854"/>
              <a:ext cx="5855" cy="580"/>
              <a:chOff x="13253" y="1730"/>
              <a:chExt cx="5855" cy="580"/>
            </a:xfrm>
          </p:grpSpPr>
          <p:sp>
            <p:nvSpPr>
              <p:cNvPr id="34" name="椭圆 33"/>
              <p:cNvSpPr/>
              <p:nvPr>
                <p:custDataLst>
                  <p:tags r:id="rId7"/>
                </p:custDataLst>
              </p:nvPr>
            </p:nvSpPr>
            <p:spPr>
              <a:xfrm>
                <a:off x="13253" y="1934"/>
                <a:ext cx="255" cy="255"/>
              </a:xfrm>
              <a:prstGeom prst="ellipse">
                <a:avLst/>
              </a:prstGeom>
              <a:solidFill>
                <a:srgbClr val="26B8F2"/>
              </a:solidFill>
              <a:ln>
                <a:no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sz="1600">
                  <a:solidFill>
                    <a:sysClr val="windowText" lastClr="000000">
                      <a:lumMod val="75000"/>
                      <a:lumOff val="25000"/>
                    </a:sys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sp>
            <p:nvSpPr>
              <p:cNvPr id="35" name="Text Placeholder 33"/>
              <p:cNvSpPr txBox="1"/>
              <p:nvPr>
                <p:custDataLst>
                  <p:tags r:id="rId8"/>
                </p:custDataLst>
              </p:nvPr>
            </p:nvSpPr>
            <p:spPr>
              <a:xfrm>
                <a:off x="13590" y="1730"/>
                <a:ext cx="5518" cy="58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1</a:t>
                </a:r>
                <a:r>
                  <a:rPr lang="en-US" altLang="zh-CN"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 </a:t>
                </a:r>
                <a:r>
                  <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人工智能发展简史</a:t>
                </a:r>
                <a:endPar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grpSp>
        <p:grpSp>
          <p:nvGrpSpPr>
            <p:cNvPr id="6" name="组合 5"/>
            <p:cNvGrpSpPr/>
            <p:nvPr/>
          </p:nvGrpSpPr>
          <p:grpSpPr>
            <a:xfrm rot="0">
              <a:off x="441" y="5895"/>
              <a:ext cx="5855" cy="580"/>
              <a:chOff x="13253" y="1730"/>
              <a:chExt cx="5855" cy="580"/>
            </a:xfrm>
          </p:grpSpPr>
          <p:sp>
            <p:nvSpPr>
              <p:cNvPr id="7" name="椭圆 6"/>
              <p:cNvSpPr/>
              <p:nvPr>
                <p:custDataLst>
                  <p:tags r:id="rId9"/>
                </p:custDataLst>
              </p:nvPr>
            </p:nvSpPr>
            <p:spPr>
              <a:xfrm>
                <a:off x="13253" y="1934"/>
                <a:ext cx="255" cy="255"/>
              </a:xfrm>
              <a:prstGeom prst="ellipse">
                <a:avLst/>
              </a:prstGeom>
              <a:solidFill>
                <a:srgbClr val="26B8F2"/>
              </a:solidFill>
              <a:ln>
                <a:no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sz="1600">
                  <a:solidFill>
                    <a:sysClr val="windowText" lastClr="000000">
                      <a:lumMod val="75000"/>
                      <a:lumOff val="25000"/>
                    </a:sys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sp>
            <p:nvSpPr>
              <p:cNvPr id="8" name="Text Placeholder 33"/>
              <p:cNvSpPr txBox="1"/>
              <p:nvPr>
                <p:custDataLst>
                  <p:tags r:id="rId10"/>
                </p:custDataLst>
              </p:nvPr>
            </p:nvSpPr>
            <p:spPr>
              <a:xfrm>
                <a:off x="13590" y="1730"/>
                <a:ext cx="5518" cy="58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en-US" altLang="zh-CN"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2</a:t>
                </a:r>
                <a:r>
                  <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 人工智能思维</a:t>
                </a:r>
                <a:endPar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grpSp>
        <p:grpSp>
          <p:nvGrpSpPr>
            <p:cNvPr id="9" name="组合 8"/>
            <p:cNvGrpSpPr/>
            <p:nvPr/>
          </p:nvGrpSpPr>
          <p:grpSpPr>
            <a:xfrm rot="0">
              <a:off x="441" y="6936"/>
              <a:ext cx="5855" cy="580"/>
              <a:chOff x="13253" y="1730"/>
              <a:chExt cx="5855" cy="580"/>
            </a:xfrm>
          </p:grpSpPr>
          <p:sp>
            <p:nvSpPr>
              <p:cNvPr id="10" name="椭圆 9"/>
              <p:cNvSpPr/>
              <p:nvPr>
                <p:custDataLst>
                  <p:tags r:id="rId11"/>
                </p:custDataLst>
              </p:nvPr>
            </p:nvSpPr>
            <p:spPr>
              <a:xfrm>
                <a:off x="13253" y="1934"/>
                <a:ext cx="255" cy="255"/>
              </a:xfrm>
              <a:prstGeom prst="ellipse">
                <a:avLst/>
              </a:prstGeom>
              <a:solidFill>
                <a:srgbClr val="26B8F2"/>
              </a:solidFill>
              <a:ln>
                <a:no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sz="1600">
                  <a:solidFill>
                    <a:sysClr val="windowText" lastClr="000000">
                      <a:lumMod val="75000"/>
                      <a:lumOff val="25000"/>
                    </a:sys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sp>
            <p:nvSpPr>
              <p:cNvPr id="11" name="Text Placeholder 33"/>
              <p:cNvSpPr txBox="1"/>
              <p:nvPr>
                <p:custDataLst>
                  <p:tags r:id="rId12"/>
                </p:custDataLst>
              </p:nvPr>
            </p:nvSpPr>
            <p:spPr>
              <a:xfrm>
                <a:off x="13590" y="1730"/>
                <a:ext cx="5518" cy="58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en-US" altLang="zh-CN"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3</a:t>
                </a:r>
                <a:r>
                  <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 大模型：人工智能的前沿</a:t>
                </a:r>
                <a:endPar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grpSp>
        <p:grpSp>
          <p:nvGrpSpPr>
            <p:cNvPr id="13" name="组合 12"/>
            <p:cNvGrpSpPr/>
            <p:nvPr/>
          </p:nvGrpSpPr>
          <p:grpSpPr>
            <a:xfrm rot="0">
              <a:off x="441" y="7977"/>
              <a:ext cx="5855" cy="580"/>
              <a:chOff x="13253" y="1730"/>
              <a:chExt cx="5855" cy="580"/>
            </a:xfrm>
          </p:grpSpPr>
          <p:sp>
            <p:nvSpPr>
              <p:cNvPr id="14" name="椭圆 13"/>
              <p:cNvSpPr/>
              <p:nvPr>
                <p:custDataLst>
                  <p:tags r:id="rId13"/>
                </p:custDataLst>
              </p:nvPr>
            </p:nvSpPr>
            <p:spPr>
              <a:xfrm>
                <a:off x="13253" y="1934"/>
                <a:ext cx="255" cy="255"/>
              </a:xfrm>
              <a:prstGeom prst="ellipse">
                <a:avLst/>
              </a:prstGeom>
              <a:solidFill>
                <a:srgbClr val="26B8F2"/>
              </a:solidFill>
              <a:ln>
                <a:no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sz="1600">
                  <a:solidFill>
                    <a:sysClr val="windowText" lastClr="000000">
                      <a:lumMod val="75000"/>
                      <a:lumOff val="25000"/>
                    </a:sys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endParaRPr>
              </a:p>
            </p:txBody>
          </p:sp>
          <p:sp>
            <p:nvSpPr>
              <p:cNvPr id="15" name="Text Placeholder 33"/>
              <p:cNvSpPr txBox="1"/>
              <p:nvPr>
                <p:custDataLst>
                  <p:tags r:id="rId14"/>
                </p:custDataLst>
              </p:nvPr>
            </p:nvSpPr>
            <p:spPr>
              <a:xfrm>
                <a:off x="13590" y="1730"/>
                <a:ext cx="5518" cy="58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r>
                  <a:rPr lang="en-US" altLang="zh-CN"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4</a:t>
                </a:r>
                <a:r>
                  <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 </a:t>
                </a:r>
                <a:r>
                  <a:rPr lang="en-US" altLang="zh-CN"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AIGC</a:t>
                </a:r>
                <a:r>
                  <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rPr>
                  <a:t>应用与实践</a:t>
                </a:r>
                <a:endParaRPr lang="zh-CN" altLang="en-US" sz="1800" dirty="0">
                  <a:solidFill>
                    <a:sysClr val="windowText" lastClr="000000">
                      <a:lumMod val="75000"/>
                      <a:lumOff val="25000"/>
                    </a:sysClr>
                  </a:solidFill>
                  <a:ea typeface="微软雅黑" panose="020B0503020204020204" charset="-122"/>
                  <a:cs typeface="宋体" panose="02010600030101010101" pitchFamily="2" charset="-122"/>
                  <a:sym typeface="Arial" panose="020B0604020202020204" pitchFamily="34" charset="0"/>
                </a:endParaRPr>
              </a:p>
            </p:txBody>
          </p:sp>
        </p:grpSp>
      </p:grpSp>
      <p:pic>
        <p:nvPicPr>
          <p:cNvPr id="100" name="图片 99"/>
          <p:cNvPicPr/>
          <p:nvPr/>
        </p:nvPicPr>
        <p:blipFill>
          <a:blip r:embed="rId15"/>
          <a:stretch>
            <a:fillRect/>
          </a:stretch>
        </p:blipFill>
        <p:spPr>
          <a:xfrm>
            <a:off x="7771130" y="2665730"/>
            <a:ext cx="3985260" cy="3985260"/>
          </a:xfrm>
          <a:prstGeom prst="rect">
            <a:avLst/>
          </a:prstGeom>
          <a:noFill/>
          <a:ln w="9525">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4.2.1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DeepSeek</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进行对话</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483870" y="945198"/>
            <a:ext cx="5080000" cy="337185"/>
          </a:xfrm>
          <a:prstGeom prst="rect">
            <a:avLst/>
          </a:prstGeom>
        </p:spPr>
        <p:txBody>
          <a:bodyPr>
            <a:spAutoFit/>
          </a:bodyPr>
          <a:p>
            <a:pPr marL="0" indent="0" algn="just"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快速体验</a:t>
            </a:r>
            <a:r>
              <a:rPr lang="en-US" altLang="zh-CN" sz="1600">
                <a:latin typeface="微软雅黑" panose="020B0503020204020204" charset="-122"/>
                <a:ea typeface="微软雅黑" panose="020B0503020204020204" charset="-122"/>
                <a:cs typeface="微软雅黑" panose="020B0503020204020204" charset="-122"/>
              </a:rPr>
              <a:t>DeepSeek</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595630" y="1629410"/>
            <a:ext cx="10824210" cy="1814830"/>
          </a:xfrm>
          <a:prstGeom prst="rect">
            <a:avLst/>
          </a:prstGeom>
        </p:spPr>
        <p:txBody>
          <a:bodyPr wrap="square">
            <a:spAutoFit/>
          </a:bodyPr>
          <a:p>
            <a:pPr marL="0" indent="266700" algn="l"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访问</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官网（</a:t>
            </a:r>
            <a:r>
              <a:rPr lang="en-US" altLang="zh-CN" sz="1600">
                <a:latin typeface="微软雅黑" panose="020B0503020204020204" charset="-122"/>
                <a:ea typeface="微软雅黑" panose="020B0503020204020204" charset="-122"/>
                <a:cs typeface="微软雅黑" panose="020B0503020204020204" charset="-122"/>
              </a:rPr>
              <a:t>https://chat.deepseek.com/</a:t>
            </a:r>
            <a:r>
              <a:rPr lang="zh-CN" altLang="en-US" sz="1600">
                <a:latin typeface="微软雅黑" panose="020B0503020204020204" charset="-122"/>
                <a:ea typeface="微软雅黑" panose="020B0503020204020204" charset="-122"/>
                <a:cs typeface="微软雅黑" panose="020B0503020204020204" charset="-122"/>
              </a:rPr>
              <a:t>），会出现如图</a:t>
            </a:r>
            <a:r>
              <a:rPr lang="en-US" altLang="zh-CN" sz="1600">
                <a:latin typeface="微软雅黑" panose="020B0503020204020204" charset="-122"/>
                <a:ea typeface="微软雅黑" panose="020B0503020204020204" charset="-122"/>
                <a:cs typeface="微软雅黑" panose="020B0503020204020204" charset="-122"/>
              </a:rPr>
              <a:t>7-1</a:t>
            </a:r>
            <a:r>
              <a:rPr lang="zh-CN" altLang="en-US" sz="1600">
                <a:latin typeface="微软雅黑" panose="020B0503020204020204" charset="-122"/>
                <a:ea typeface="微软雅黑" panose="020B0503020204020204" charset="-122"/>
                <a:cs typeface="微软雅黑" panose="020B0503020204020204" charset="-122"/>
              </a:rPr>
              <a:t>所示对话界面，在提示词输入框的底部，有两个按钮，即“深度思考</a:t>
            </a:r>
            <a:r>
              <a:rPr lang="en-US" altLang="zh-CN" sz="1600">
                <a:latin typeface="微软雅黑" panose="020B0503020204020204" charset="-122"/>
                <a:ea typeface="微软雅黑" panose="020B0503020204020204" charset="-122"/>
                <a:cs typeface="微软雅黑" panose="020B0503020204020204" charset="-122"/>
              </a:rPr>
              <a:t>(R1)”</a:t>
            </a:r>
            <a:r>
              <a:rPr lang="zh-CN" altLang="en-US" sz="1600">
                <a:latin typeface="微软雅黑" panose="020B0503020204020204" charset="-122"/>
                <a:ea typeface="微软雅黑" panose="020B0503020204020204" charset="-122"/>
                <a:cs typeface="微软雅黑" panose="020B0503020204020204" charset="-122"/>
              </a:rPr>
              <a:t>和“联网搜索”，可以用鼠标点击来选中或取消，默认情况下，“深度思考</a:t>
            </a:r>
            <a:r>
              <a:rPr lang="en-US" altLang="zh-CN" sz="1600">
                <a:latin typeface="微软雅黑" panose="020B0503020204020204" charset="-122"/>
                <a:ea typeface="微软雅黑" panose="020B0503020204020204" charset="-122"/>
                <a:cs typeface="微软雅黑" panose="020B0503020204020204" charset="-122"/>
              </a:rPr>
              <a:t>(R1)”</a:t>
            </a:r>
            <a:r>
              <a:rPr lang="zh-CN" altLang="en-US" sz="1600">
                <a:latin typeface="微软雅黑" panose="020B0503020204020204" charset="-122"/>
                <a:ea typeface="微软雅黑" panose="020B0503020204020204" charset="-122"/>
                <a:cs typeface="微软雅黑" panose="020B0503020204020204" charset="-122"/>
              </a:rPr>
              <a:t>按钮是处于选中状态，“联网搜索”则处于未选中状态。两个按钮的功能如下：</a:t>
            </a:r>
            <a:endParaRPr lang="zh-CN" altLang="en-US" sz="1600">
              <a:latin typeface="微软雅黑" panose="020B0503020204020204" charset="-122"/>
              <a:ea typeface="微软雅黑" panose="020B0503020204020204" charset="-122"/>
              <a:cs typeface="微软雅黑" panose="020B0503020204020204" charset="-122"/>
            </a:endParaRPr>
          </a:p>
          <a:p>
            <a:pPr marL="0" indent="266700" algn="l"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）深度思考</a:t>
            </a:r>
            <a:r>
              <a:rPr lang="en-US" altLang="zh-CN" sz="1600">
                <a:latin typeface="微软雅黑" panose="020B0503020204020204" charset="-122"/>
                <a:ea typeface="微软雅黑" panose="020B0503020204020204" charset="-122"/>
                <a:cs typeface="微软雅黑" panose="020B0503020204020204" charset="-122"/>
              </a:rPr>
              <a:t>(R1)</a:t>
            </a:r>
            <a:r>
              <a:rPr lang="zh-CN" altLang="en-US" sz="1600">
                <a:latin typeface="微软雅黑" panose="020B0503020204020204" charset="-122"/>
                <a:ea typeface="微软雅黑" panose="020B0503020204020204" charset="-122"/>
                <a:cs typeface="微软雅黑" panose="020B0503020204020204" charset="-122"/>
              </a:rPr>
              <a:t>。表示触发更复杂的多步推理能力，适合需要逻辑链分析的场景，典型使用场景包括数学题</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物理题推导、文学作品的隐喻分析、编程问题的架构设计、需要分步骤解释的操作指南等。</a:t>
            </a:r>
            <a:endParaRPr lang="zh-CN" altLang="en-US" sz="1600">
              <a:latin typeface="微软雅黑" panose="020B0503020204020204" charset="-122"/>
              <a:ea typeface="微软雅黑" panose="020B0503020204020204" charset="-122"/>
              <a:cs typeface="微软雅黑" panose="020B0503020204020204" charset="-122"/>
            </a:endParaRPr>
          </a:p>
          <a:p>
            <a:pPr marL="0" indent="266700" algn="l"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）联网搜索。表示实时获取最新网络信息，适合时效性强的查询，典型使用场景包括查询实时股价</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汇率、验证最新科研成果、获取突发事件进展、检索特定网页内容等。</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5" name="图片 1"/>
          <p:cNvPicPr>
            <a:picLocks noChangeAspect="1"/>
          </p:cNvPicPr>
          <p:nvPr/>
        </p:nvPicPr>
        <p:blipFill>
          <a:blip r:embed="rId1"/>
          <a:stretch>
            <a:fillRect/>
          </a:stretch>
        </p:blipFill>
        <p:spPr>
          <a:xfrm>
            <a:off x="2155190" y="3622040"/>
            <a:ext cx="7827645" cy="2778760"/>
          </a:xfrm>
          <a:prstGeom prst="rect">
            <a:avLst/>
          </a:prstGeom>
          <a:noFill/>
          <a:ln>
            <a:noFill/>
          </a:ln>
        </p:spPr>
      </p:pic>
    </p:spTree>
    <p:custDataLst>
      <p:tags r:id="rId2"/>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4.2.1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DeepSeek</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进行对话</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567690" y="1438275"/>
            <a:ext cx="10582910" cy="829945"/>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在提示词输入框中输入“请模仿李白的</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望庐山瀑布</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做一首诗，题目是</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看厦门鼓浪屿</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，然后回车，或者用鼠标点击提示词输入框右侧的箭头按钮，向</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发起提问。</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给出的回答如图</a:t>
            </a:r>
            <a:r>
              <a:rPr lang="en-US" altLang="zh-CN" sz="1600">
                <a:latin typeface="微软雅黑" panose="020B0503020204020204" charset="-122"/>
                <a:ea typeface="微软雅黑" panose="020B0503020204020204" charset="-122"/>
                <a:cs typeface="微软雅黑" panose="020B0503020204020204" charset="-122"/>
              </a:rPr>
              <a:t>7-2</a:t>
            </a:r>
            <a:r>
              <a:rPr lang="zh-CN" altLang="en-US" sz="1600">
                <a:latin typeface="微软雅黑" panose="020B0503020204020204" charset="-122"/>
                <a:ea typeface="微软雅黑" panose="020B0503020204020204" charset="-122"/>
                <a:cs typeface="微软雅黑" panose="020B0503020204020204" charset="-122"/>
              </a:rPr>
              <a:t>所示，需要注意的是，大模型属于概率模型，每次生成的回答内容可能不完全相同。</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83870" y="945198"/>
            <a:ext cx="5080000" cy="337185"/>
          </a:xfrm>
          <a:prstGeom prst="rect">
            <a:avLst/>
          </a:prstGeom>
        </p:spPr>
        <p:txBody>
          <a:bodyPr>
            <a:spAutoFit/>
          </a:bodyPr>
          <a:p>
            <a:pPr marL="0" indent="0" algn="just"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快速体验</a:t>
            </a:r>
            <a:r>
              <a:rPr lang="en-US" altLang="zh-CN" sz="1600">
                <a:latin typeface="微软雅黑" panose="020B0503020204020204" charset="-122"/>
                <a:ea typeface="微软雅黑" panose="020B0503020204020204" charset="-122"/>
                <a:cs typeface="微软雅黑" panose="020B0503020204020204" charset="-122"/>
              </a:rPr>
              <a:t>DeepSeek</a:t>
            </a:r>
            <a:endParaRPr lang="en-US" altLang="zh-CN" sz="1600">
              <a:latin typeface="微软雅黑" panose="020B0503020204020204" charset="-122"/>
              <a:ea typeface="微软雅黑" panose="020B0503020204020204" charset="-122"/>
              <a:cs typeface="微软雅黑" panose="020B0503020204020204" charset="-122"/>
            </a:endParaRPr>
          </a:p>
        </p:txBody>
      </p:sp>
      <p:pic>
        <p:nvPicPr>
          <p:cNvPr id="18" name="图片 2"/>
          <p:cNvPicPr>
            <a:picLocks noChangeAspect="1"/>
          </p:cNvPicPr>
          <p:nvPr/>
        </p:nvPicPr>
        <p:blipFill>
          <a:blip r:embed="rId1"/>
          <a:stretch>
            <a:fillRect/>
          </a:stretch>
        </p:blipFill>
        <p:spPr>
          <a:xfrm>
            <a:off x="1278890" y="2665095"/>
            <a:ext cx="9634220" cy="3234690"/>
          </a:xfrm>
          <a:prstGeom prst="rect">
            <a:avLst/>
          </a:prstGeom>
          <a:noFill/>
          <a:ln>
            <a:noFill/>
          </a:ln>
        </p:spPr>
      </p:pic>
    </p:spTree>
    <p:custDataLst>
      <p:tags r:id="rId2"/>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4.2.1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DeepSeek</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进行对话</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447040" y="945198"/>
            <a:ext cx="5080000" cy="337185"/>
          </a:xfrm>
          <a:prstGeom prst="rect">
            <a:avLst/>
          </a:prstGeom>
        </p:spPr>
        <p:txBody>
          <a:bodyPr>
            <a:spAutoFit/>
          </a:bodyPr>
          <a:p>
            <a:pPr marL="0" indent="0" algn="just"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2.DeepSeek</a:t>
            </a:r>
            <a:r>
              <a:rPr lang="zh-CN" altLang="en-US" sz="1600">
                <a:latin typeface="微软雅黑" panose="020B0503020204020204" charset="-122"/>
                <a:ea typeface="微软雅黑" panose="020B0503020204020204" charset="-122"/>
                <a:cs typeface="微软雅黑" panose="020B0503020204020204" charset="-122"/>
              </a:rPr>
              <a:t>的基本用法</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47040" y="1431290"/>
            <a:ext cx="11158220" cy="3538220"/>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）基本原则：简单直接，自然表达。</a:t>
            </a:r>
            <a:r>
              <a:rPr lang="en-US" altLang="zh-CN" sz="1600">
                <a:latin typeface="微软雅黑" panose="020B0503020204020204" charset="-122"/>
                <a:ea typeface="微软雅黑" panose="020B0503020204020204" charset="-122"/>
                <a:cs typeface="微软雅黑" panose="020B0503020204020204" charset="-122"/>
              </a:rPr>
              <a:t>①</a:t>
            </a:r>
            <a:r>
              <a:rPr lang="zh-CN" altLang="en-US" sz="1600">
                <a:latin typeface="微软雅黑" panose="020B0503020204020204" charset="-122"/>
                <a:ea typeface="微软雅黑" panose="020B0503020204020204" charset="-122"/>
                <a:cs typeface="微软雅黑" panose="020B0503020204020204" charset="-122"/>
              </a:rPr>
              <a:t>无需复杂结构。直接描述需求即可，无需添加“角色扮演”（如“假设你是专家”）或复杂指令（如“用学术语言分三点回答”）。比如，你可以直接向</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提问“什么是光合作用？”、“如何用</a:t>
            </a:r>
            <a:r>
              <a:rPr lang="en-US" altLang="zh-CN" sz="1600">
                <a:latin typeface="微软雅黑" panose="020B0503020204020204" charset="-122"/>
                <a:ea typeface="微软雅黑" panose="020B0503020204020204" charset="-122"/>
                <a:cs typeface="微软雅黑" panose="020B0503020204020204" charset="-122"/>
              </a:rPr>
              <a:t>Python</a:t>
            </a:r>
            <a:r>
              <a:rPr lang="zh-CN" altLang="en-US" sz="1600">
                <a:latin typeface="微软雅黑" panose="020B0503020204020204" charset="-122"/>
                <a:ea typeface="微软雅黑" panose="020B0503020204020204" charset="-122"/>
                <a:cs typeface="微软雅黑" panose="020B0503020204020204" charset="-122"/>
              </a:rPr>
              <a:t>写一个计算器程序？”，而不建议使用提示词“请以生物学教授的身份，用三个段落解释光合作用，每段不超过</a:t>
            </a:r>
            <a:r>
              <a:rPr lang="en-US" altLang="zh-CN" sz="1600">
                <a:latin typeface="微软雅黑" panose="020B0503020204020204" charset="-122"/>
                <a:ea typeface="微软雅黑" panose="020B0503020204020204" charset="-122"/>
                <a:cs typeface="微软雅黑" panose="020B0503020204020204" charset="-122"/>
              </a:rPr>
              <a:t>100</a:t>
            </a:r>
            <a:r>
              <a:rPr lang="zh-CN" altLang="en-US" sz="1600">
                <a:latin typeface="微软雅黑" panose="020B0503020204020204" charset="-122"/>
                <a:ea typeface="微软雅黑" panose="020B0503020204020204" charset="-122"/>
                <a:cs typeface="微软雅黑" panose="020B0503020204020204" charset="-122"/>
              </a:rPr>
              <a:t>字”。</a:t>
            </a:r>
            <a:r>
              <a:rPr lang="en-US" altLang="zh-CN" sz="1600">
                <a:latin typeface="微软雅黑" panose="020B0503020204020204" charset="-122"/>
                <a:ea typeface="微软雅黑" panose="020B0503020204020204" charset="-122"/>
                <a:cs typeface="微软雅黑" panose="020B0503020204020204" charset="-122"/>
              </a:rPr>
              <a:t>②</a:t>
            </a:r>
            <a:r>
              <a:rPr lang="zh-CN" altLang="en-US" sz="1600">
                <a:latin typeface="微软雅黑" panose="020B0503020204020204" charset="-122"/>
                <a:ea typeface="微软雅黑" panose="020B0503020204020204" charset="-122"/>
                <a:cs typeface="微软雅黑" panose="020B0503020204020204" charset="-122"/>
              </a:rPr>
              <a:t>多轮对话优化结果。如果首次回答不完整，可通过追问补充细节，无需一次性给出完美提示。比如，第一轮提问“写一首关于秋天的诗”，第二轮提问“加入一些悲伤的情绪”，第三轮提问“把‘落叶’换成比喻句”。</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spcBef>
                <a:spcPct val="0"/>
              </a:spcBef>
              <a:spcAft>
                <a:spcPct val="0"/>
              </a:spcAft>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）不同场景的提问技巧（非必需，但可提升效率）。虽然简单提问即可满足大多数需求，但在复杂任务中，适当提供背景信息或明确需求会让结果更精准，具体技巧包括：</a:t>
            </a:r>
            <a:r>
              <a:rPr lang="en-US" altLang="en-US" sz="1600">
                <a:latin typeface="微软雅黑" panose="020B0503020204020204" charset="-122"/>
                <a:ea typeface="微软雅黑" panose="020B0503020204020204" charset="-122"/>
                <a:cs typeface="微软雅黑" panose="020B0503020204020204" charset="-122"/>
              </a:rPr>
              <a:t>①</a:t>
            </a:r>
            <a:r>
              <a:rPr lang="zh-CN" altLang="en-US" sz="1600">
                <a:latin typeface="微软雅黑" panose="020B0503020204020204" charset="-122"/>
                <a:ea typeface="微软雅黑" panose="020B0503020204020204" charset="-122"/>
                <a:cs typeface="微软雅黑" panose="020B0503020204020204" charset="-122"/>
              </a:rPr>
              <a:t>知识类问题。比如，基础提问是</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量子力学的基本原理是什么？</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，优化后的提问是</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用通俗易懂的语言解释量子纠缠，适合高中生理解</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r>
              <a:rPr lang="en-US" altLang="en-US" sz="1600">
                <a:latin typeface="微软雅黑" panose="020B0503020204020204" charset="-122"/>
                <a:ea typeface="微软雅黑" panose="020B0503020204020204" charset="-122"/>
                <a:cs typeface="微软雅黑" panose="020B0503020204020204" charset="-122"/>
              </a:rPr>
              <a:t>②</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创作类任务（写作、编程等）。比如，基础提问是</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写一个关于人工智能的科幻短篇故事</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，优化后的提问是</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写一个反乌托邦主题的科幻故事，主角是女性工程师，结局有反转</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r>
              <a:rPr lang="en-US" altLang="en-US" sz="1600">
                <a:latin typeface="微软雅黑" panose="020B0503020204020204" charset="-122"/>
                <a:ea typeface="微软雅黑" panose="020B0503020204020204" charset="-122"/>
                <a:cs typeface="微软雅黑" panose="020B0503020204020204" charset="-122"/>
              </a:rPr>
              <a:t>③</a:t>
            </a:r>
            <a:r>
              <a:rPr lang="zh-CN" altLang="en-US" sz="1600">
                <a:latin typeface="微软雅黑" panose="020B0503020204020204" charset="-122"/>
                <a:ea typeface="微软雅黑" panose="020B0503020204020204" charset="-122"/>
                <a:cs typeface="微软雅黑" panose="020B0503020204020204" charset="-122"/>
              </a:rPr>
              <a:t>实用建议（学习、工作等）。比如，基础提问是</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如何提高英语听力？</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，优化后的提问是</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我每天只有</a:t>
            </a:r>
            <a:r>
              <a:rPr lang="en-US" altLang="zh-CN" sz="1600">
                <a:latin typeface="微软雅黑" panose="020B0503020204020204" charset="-122"/>
                <a:ea typeface="微软雅黑" panose="020B0503020204020204" charset="-122"/>
                <a:cs typeface="微软雅黑" panose="020B0503020204020204" charset="-122"/>
              </a:rPr>
              <a:t>30</a:t>
            </a:r>
            <a:r>
              <a:rPr lang="zh-CN" altLang="en-US" sz="1600">
                <a:latin typeface="微软雅黑" panose="020B0503020204020204" charset="-122"/>
                <a:ea typeface="微软雅黑" panose="020B0503020204020204" charset="-122"/>
                <a:cs typeface="微软雅黑" panose="020B0503020204020204" charset="-122"/>
              </a:rPr>
              <a:t>分钟学习时间，有哪些高效的英语听力练习方法？</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r>
              <a:rPr lang="en-US" altLang="en-US" sz="1600">
                <a:latin typeface="微软雅黑" panose="020B0503020204020204" charset="-122"/>
                <a:ea typeface="微软雅黑" panose="020B0503020204020204" charset="-122"/>
                <a:cs typeface="微软雅黑" panose="020B0503020204020204" charset="-122"/>
              </a:rPr>
              <a:t>④</a:t>
            </a:r>
            <a:r>
              <a:rPr lang="zh-CN" altLang="en-US" sz="1600">
                <a:latin typeface="微软雅黑" panose="020B0503020204020204" charset="-122"/>
                <a:ea typeface="微软雅黑" panose="020B0503020204020204" charset="-122"/>
                <a:cs typeface="微软雅黑" panose="020B0503020204020204" charset="-122"/>
              </a:rPr>
              <a:t>复杂任务（数据分析、代码调试）。比如，基础提问是</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这段</a:t>
            </a:r>
            <a:r>
              <a:rPr lang="en-US" altLang="zh-CN" sz="1600">
                <a:latin typeface="微软雅黑" panose="020B0503020204020204" charset="-122"/>
                <a:ea typeface="微软雅黑" panose="020B0503020204020204" charset="-122"/>
                <a:cs typeface="微软雅黑" panose="020B0503020204020204" charset="-122"/>
              </a:rPr>
              <a:t>Python</a:t>
            </a:r>
            <a:r>
              <a:rPr lang="zh-CN" altLang="en-US" sz="1600">
                <a:latin typeface="微软雅黑" panose="020B0503020204020204" charset="-122"/>
                <a:ea typeface="微软雅黑" panose="020B0503020204020204" charset="-122"/>
                <a:cs typeface="微软雅黑" panose="020B0503020204020204" charset="-122"/>
              </a:rPr>
              <a:t>代码报错了，帮我看看问题</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，优化后的提问是</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我的代码目标是爬取网页数据，但遇到</a:t>
            </a:r>
            <a:r>
              <a:rPr lang="en-US" altLang="zh-CN" sz="1600">
                <a:latin typeface="微软雅黑" panose="020B0503020204020204" charset="-122"/>
                <a:ea typeface="微软雅黑" panose="020B0503020204020204" charset="-122"/>
                <a:cs typeface="微软雅黑" panose="020B0503020204020204" charset="-122"/>
              </a:rPr>
              <a:t>SSL</a:t>
            </a:r>
            <a:r>
              <a:rPr lang="zh-CN" altLang="en-US" sz="1600">
                <a:latin typeface="微软雅黑" panose="020B0503020204020204" charset="-122"/>
                <a:ea typeface="微软雅黑" panose="020B0503020204020204" charset="-122"/>
                <a:cs typeface="微软雅黑" panose="020B0503020204020204" charset="-122"/>
              </a:rPr>
              <a:t>证书错误。报错信息如下：</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粘贴代码</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4.2.1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DeepSeek</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进行对话</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447675" y="1423035"/>
            <a:ext cx="10490200" cy="829945"/>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作为初学者，</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的一些“魔法”指令也很有用，比如，你可以输入“</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步骤 如何</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机拍摄旅游照</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返回的回答结果就会按照步骤详细给出拍摄旅游照片的说明，再比如，你可以输入“请解释量</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计算，然后</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简化”，它就会返回比较简明扼要的回答。</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47040" y="945198"/>
            <a:ext cx="5080000" cy="337185"/>
          </a:xfrm>
          <a:prstGeom prst="rect">
            <a:avLst/>
          </a:prstGeom>
        </p:spPr>
        <p:txBody>
          <a:bodyPr>
            <a:spAutoFit/>
          </a:bodyPr>
          <a:p>
            <a:pPr marL="0" indent="0" algn="just"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2.DeepSeek</a:t>
            </a:r>
            <a:r>
              <a:rPr lang="zh-CN" altLang="en-US" sz="1600">
                <a:latin typeface="微软雅黑" panose="020B0503020204020204" charset="-122"/>
                <a:ea typeface="微软雅黑" panose="020B0503020204020204" charset="-122"/>
                <a:cs typeface="微软雅黑" panose="020B0503020204020204" charset="-122"/>
              </a:rPr>
              <a:t>的基本用法</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556000" y="2757488"/>
            <a:ext cx="5080000" cy="337185"/>
          </a:xfrm>
          <a:prstGeom prst="rect">
            <a:avLst/>
          </a:prstGeom>
        </p:spPr>
        <p:txBody>
          <a:bodyPr>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表</a:t>
            </a:r>
            <a:r>
              <a:rPr lang="en-US" altLang="zh-CN" sz="1600">
                <a:latin typeface="微软雅黑" panose="020B0503020204020204" charset="-122"/>
                <a:ea typeface="微软雅黑" panose="020B0503020204020204" charset="-122"/>
                <a:cs typeface="微软雅黑" panose="020B0503020204020204" charset="-122"/>
              </a:rPr>
              <a:t> DeepSeek</a:t>
            </a:r>
            <a:r>
              <a:rPr lang="zh-CN" altLang="en-US" sz="1600">
                <a:latin typeface="微软雅黑" panose="020B0503020204020204" charset="-122"/>
                <a:ea typeface="微软雅黑" panose="020B0503020204020204" charset="-122"/>
                <a:cs typeface="微软雅黑" panose="020B0503020204020204" charset="-122"/>
              </a:rPr>
              <a:t>的“魔法”指令</a:t>
            </a:r>
            <a:endParaRPr lang="zh-CN" altLang="en-US" sz="1600">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p:nvPr/>
        </p:nvGraphicFramePr>
        <p:xfrm>
          <a:off x="3556000" y="3094673"/>
          <a:ext cx="5411470" cy="0"/>
        </p:xfrm>
        <a:graphic>
          <a:graphicData uri="http://schemas.openxmlformats.org/drawingml/2006/table">
            <a:tbl>
              <a:tblPr/>
              <a:tblGrid>
                <a:gridCol w="1265555"/>
                <a:gridCol w="4145915"/>
              </a:tblGrid>
              <a:tr h="0">
                <a:tc>
                  <a:txBody>
                    <a:bodyPr/>
                    <a:p>
                      <a:pPr marL="0" indent="0" algn="ctr">
                        <a:spcBef>
                          <a:spcPct val="0"/>
                        </a:spcBef>
                        <a:spcAft>
                          <a:spcPct val="0"/>
                        </a:spcAft>
                      </a:pPr>
                      <a:r>
                        <a:rPr lang="zh-CN" sz="1600">
                          <a:latin typeface="微软雅黑" panose="020B0503020204020204" charset="-122"/>
                          <a:ea typeface="微软雅黑" panose="020B0503020204020204" charset="-122"/>
                        </a:rPr>
                        <a:t>指令</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latin typeface="微软雅黑" panose="020B0503020204020204" charset="-122"/>
                          <a:ea typeface="微软雅黑" panose="020B0503020204020204" charset="-122"/>
                        </a:rPr>
                        <a:t>功能</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续写</a:t>
                      </a:r>
                      <a:endParaRPr lang="zh-CN" altLang="en-US"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微软雅黑" panose="020B0503020204020204" charset="-122"/>
                          <a:ea typeface="微软雅黑" panose="020B0503020204020204" charset="-122"/>
                        </a:rPr>
                        <a:t>当回答中断时⾃动继续⽣成</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简化</a:t>
                      </a:r>
                      <a:endParaRPr lang="zh-CN" altLang="en-US"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微软雅黑" panose="020B0503020204020204" charset="-122"/>
                          <a:ea typeface="微软雅黑" panose="020B0503020204020204" charset="-122"/>
                        </a:rPr>
                        <a:t>将复杂内容转换成⼤⽩话</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例</a:t>
                      </a:r>
                      <a:endParaRPr lang="zh-CN" altLang="en-US"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微软雅黑" panose="020B0503020204020204" charset="-122"/>
                          <a:ea typeface="微软雅黑" panose="020B0503020204020204" charset="-122"/>
                        </a:rPr>
                        <a:t>要求展⽰实际案例（特别是写代码时）</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步骤</a:t>
                      </a:r>
                      <a:endParaRPr lang="zh-CN" altLang="en-US"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微软雅黑" panose="020B0503020204020204" charset="-122"/>
                          <a:ea typeface="微软雅黑" panose="020B0503020204020204" charset="-122"/>
                          <a:cs typeface="微软雅黑" panose="020B0503020204020204" charset="-122"/>
                        </a:rPr>
                        <a:t>让</a:t>
                      </a:r>
                      <a:r>
                        <a:rPr lang="en-US" altLang="zh-CN" sz="1600">
                          <a:latin typeface="微软雅黑" panose="020B0503020204020204" charset="-122"/>
                          <a:ea typeface="微软雅黑" panose="020B0503020204020204" charset="-122"/>
                          <a:cs typeface="微软雅黑" panose="020B0503020204020204" charset="-122"/>
                        </a:rPr>
                        <a:t>AI</a:t>
                      </a:r>
                      <a:r>
                        <a:rPr lang="zh-CN" altLang="en-US" sz="1600">
                          <a:latin typeface="微软雅黑" panose="020B0503020204020204" charset="-122"/>
                          <a:ea typeface="微软雅黑" panose="020B0503020204020204" charset="-122"/>
                          <a:cs typeface="微软雅黑" panose="020B0503020204020204" charset="-122"/>
                        </a:rPr>
                        <a:t>分步骤指导操作流程</a:t>
                      </a:r>
                      <a:endParaRPr lang="zh-CN" altLang="en-US"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检查</a:t>
                      </a:r>
                      <a:endParaRPr lang="zh-CN" altLang="en-US"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微软雅黑" panose="020B0503020204020204" charset="-122"/>
                          <a:ea typeface="微软雅黑" panose="020B0503020204020204" charset="-122"/>
                        </a:rPr>
                        <a:t>帮你发现⽂档中的错误</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01625" y="184150"/>
            <a:ext cx="10284460" cy="761320"/>
            <a:chOff x="-475" y="290"/>
            <a:chExt cx="16196" cy="1199"/>
          </a:xfrm>
        </p:grpSpPr>
        <p:grpSp>
          <p:nvGrpSpPr>
            <p:cNvPr id="11" name="组合 10"/>
            <p:cNvGrpSpPr/>
            <p:nvPr userDrawn="1"/>
          </p:nvGrpSpPr>
          <p:grpSpPr>
            <a:xfrm rot="16200000">
              <a:off x="-663" y="478"/>
              <a:ext cx="1199" cy="823"/>
              <a:chOff x="5821505" y="-28185"/>
              <a:chExt cx="761320" cy="522378"/>
            </a:xfrm>
          </p:grpSpPr>
          <p:sp>
            <p:nvSpPr>
              <p:cNvPr id="13" name="弧形 12"/>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14"/>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6" name="文本框 15"/>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4.2.1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DeepSeek</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进行对话</a:t>
              </a:r>
              <a:endPar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 name="文本框 2"/>
          <p:cNvSpPr txBox="1"/>
          <p:nvPr/>
        </p:nvSpPr>
        <p:spPr>
          <a:xfrm>
            <a:off x="447675" y="945198"/>
            <a:ext cx="5080000" cy="337185"/>
          </a:xfrm>
          <a:prstGeom prst="rect">
            <a:avLst/>
          </a:prstGeom>
        </p:spPr>
        <p:txBody>
          <a:bodyPr>
            <a:spAutoFit/>
          </a:bodyPr>
          <a:p>
            <a:pPr marL="0" indent="0" algn="just" defTabSz="266700">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3.</a:t>
            </a:r>
            <a:r>
              <a:rPr lang="zh-CN" altLang="en-US" sz="1600">
                <a:latin typeface="微软雅黑" panose="020B0503020204020204" charset="-122"/>
                <a:ea typeface="微软雅黑" panose="020B0503020204020204" charset="-122"/>
                <a:cs typeface="微软雅黑" panose="020B0503020204020204" charset="-122"/>
              </a:rPr>
              <a:t>使用</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处理文档</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530860" y="1487170"/>
            <a:ext cx="11047095" cy="1076325"/>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点击</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界面中的「回形针」图标上传</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件，支持的文件类型包括文本类（</a:t>
            </a:r>
            <a:r>
              <a:rPr lang="en-US" altLang="zh-CN" sz="1600">
                <a:latin typeface="微软雅黑" panose="020B0503020204020204" charset="-122"/>
                <a:ea typeface="微软雅黑" panose="020B0503020204020204" charset="-122"/>
                <a:cs typeface="微软雅黑" panose="020B0503020204020204" charset="-122"/>
              </a:rPr>
              <a:t>PDF</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DOCX</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TXT</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Markdown</a:t>
            </a:r>
            <a:r>
              <a:rPr lang="zh-CN" altLang="en-US" sz="1600">
                <a:latin typeface="微软雅黑" panose="020B0503020204020204" charset="-122"/>
                <a:ea typeface="微软雅黑" panose="020B0503020204020204" charset="-122"/>
                <a:cs typeface="微软雅黑" panose="020B0503020204020204" charset="-122"/>
              </a:rPr>
              <a:t>）、数据类（</a:t>
            </a:r>
            <a:r>
              <a:rPr lang="en-US" altLang="zh-CN" sz="1600">
                <a:latin typeface="微软雅黑" panose="020B0503020204020204" charset="-122"/>
                <a:ea typeface="微软雅黑" panose="020B0503020204020204" charset="-122"/>
                <a:cs typeface="微软雅黑" panose="020B0503020204020204" charset="-122"/>
              </a:rPr>
              <a:t>CSV</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XLSX</a:t>
            </a:r>
            <a:r>
              <a:rPr lang="zh-CN" altLang="en-US" sz="1600">
                <a:latin typeface="微软雅黑" panose="020B0503020204020204" charset="-122"/>
                <a:ea typeface="微软雅黑" panose="020B0503020204020204" charset="-122"/>
                <a:cs typeface="微软雅黑" panose="020B0503020204020204" charset="-122"/>
              </a:rPr>
              <a:t>）和图像类（</a:t>
            </a:r>
            <a:r>
              <a:rPr lang="en-US" altLang="zh-CN" sz="1600">
                <a:latin typeface="微软雅黑" panose="020B0503020204020204" charset="-122"/>
                <a:ea typeface="微软雅黑" panose="020B0503020204020204" charset="-122"/>
                <a:cs typeface="微软雅黑" panose="020B0503020204020204" charset="-122"/>
              </a:rPr>
              <a:t>JPG</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PNG</a:t>
            </a:r>
            <a:r>
              <a:rPr lang="zh-CN" altLang="en-US" sz="1600">
                <a:latin typeface="微软雅黑" panose="020B0503020204020204" charset="-122"/>
                <a:ea typeface="微软雅黑" panose="020B0503020204020204" charset="-122"/>
                <a:cs typeface="微软雅黑" panose="020B0503020204020204" charset="-122"/>
              </a:rPr>
              <a:t>）。然后，就可以在对话框中输入提示词，比如，可以输入“总结这份年报的三个核</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要点”、“提取合同中的责任条款制成表格”、“对</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档</a:t>
            </a:r>
            <a:r>
              <a:rPr lang="en-US" altLang="zh-CN" sz="1600">
                <a:latin typeface="微软雅黑" panose="020B0503020204020204" charset="-122"/>
                <a:ea typeface="微软雅黑" panose="020B0503020204020204" charset="-122"/>
                <a:cs typeface="微软雅黑" panose="020B0503020204020204" charset="-122"/>
              </a:rPr>
              <a:t>A</a:t>
            </a:r>
            <a:r>
              <a:rPr lang="zh-CN" altLang="en-US" sz="1600">
                <a:latin typeface="微软雅黑" panose="020B0503020204020204" charset="-122"/>
                <a:ea typeface="微软雅黑" panose="020B0503020204020204" charset="-122"/>
                <a:cs typeface="微软雅黑" panose="020B0503020204020204" charset="-122"/>
              </a:rPr>
              <a:t>和</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档</a:t>
            </a:r>
            <a:r>
              <a:rPr lang="en-US" altLang="zh-CN" sz="1600">
                <a:latin typeface="微软雅黑" panose="020B0503020204020204" charset="-122"/>
                <a:ea typeface="微软雅黑" panose="020B0503020204020204" charset="-122"/>
                <a:cs typeface="微软雅黑" panose="020B0503020204020204" charset="-122"/>
              </a:rPr>
              <a:t>B</a:t>
            </a:r>
            <a:r>
              <a:rPr lang="zh-CN" altLang="en-US" sz="1600">
                <a:latin typeface="微软雅黑" panose="020B0503020204020204" charset="-122"/>
                <a:ea typeface="微软雅黑" panose="020B0503020204020204" charset="-122"/>
                <a:cs typeface="微软雅黑" panose="020B0503020204020204" charset="-122"/>
              </a:rPr>
              <a:t>的市场策略差异”、“从实验报告中整理所有温度数据”、“请识别图片中的文字”等。也可以使用一些指令来处理文档，如表</a:t>
            </a:r>
            <a:r>
              <a:rPr lang="en-US" altLang="zh-CN" sz="1600">
                <a:latin typeface="微软雅黑" panose="020B0503020204020204" charset="-122"/>
                <a:ea typeface="微软雅黑" panose="020B0503020204020204" charset="-122"/>
                <a:cs typeface="微软雅黑" panose="020B0503020204020204" charset="-122"/>
              </a:rPr>
              <a:t>7-2</a:t>
            </a:r>
            <a:r>
              <a:rPr lang="zh-CN" altLang="en-US" sz="1600">
                <a:latin typeface="微软雅黑" panose="020B0503020204020204" charset="-122"/>
                <a:ea typeface="微软雅黑" panose="020B0503020204020204" charset="-122"/>
                <a:cs typeface="微软雅黑" panose="020B0503020204020204" charset="-122"/>
              </a:rPr>
              <a:t>所示。</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323590" y="2843847"/>
            <a:ext cx="5080000" cy="337185"/>
          </a:xfrm>
          <a:prstGeom prst="rect">
            <a:avLst/>
          </a:prstGeom>
        </p:spPr>
        <p:txBody>
          <a:bodyPr>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表</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用于文档处理的</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指令</a:t>
            </a:r>
            <a:endParaRPr lang="zh-CN" altLang="en-US" sz="1600">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p:nvPr/>
        </p:nvGraphicFramePr>
        <p:xfrm>
          <a:off x="2173605" y="3255328"/>
          <a:ext cx="8074660" cy="1219200"/>
        </p:xfrm>
        <a:graphic>
          <a:graphicData uri="http://schemas.openxmlformats.org/drawingml/2006/table">
            <a:tbl>
              <a:tblPr/>
              <a:tblGrid>
                <a:gridCol w="1357630"/>
                <a:gridCol w="4031615"/>
                <a:gridCol w="2685415"/>
              </a:tblGrid>
              <a:tr h="0">
                <a:tc>
                  <a:txBody>
                    <a:bodyPr/>
                    <a:p>
                      <a:pPr marL="0" indent="0" algn="ctr">
                        <a:spcBef>
                          <a:spcPct val="0"/>
                        </a:spcBef>
                        <a:spcAft>
                          <a:spcPct val="0"/>
                        </a:spcAft>
                      </a:pPr>
                      <a:r>
                        <a:rPr lang="zh-CN" sz="1600">
                          <a:latin typeface="微软雅黑" panose="020B0503020204020204" charset="-122"/>
                          <a:ea typeface="微软雅黑" panose="020B0503020204020204" charset="-122"/>
                        </a:rPr>
                        <a:t>功能</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latin typeface="微软雅黑" panose="020B0503020204020204" charset="-122"/>
                          <a:ea typeface="微软雅黑" panose="020B0503020204020204" charset="-122"/>
                        </a:rPr>
                        <a:t>指令模板</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latin typeface="微软雅黑" panose="020B0503020204020204" charset="-122"/>
                          <a:ea typeface="微软雅黑" panose="020B0503020204020204" charset="-122"/>
                        </a:rPr>
                        <a:t>应用场景</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zh-CN" sz="1600">
                          <a:latin typeface="微软雅黑" panose="020B0503020204020204" charset="-122"/>
                          <a:ea typeface="微软雅黑" panose="020B0503020204020204" charset="-122"/>
                        </a:rPr>
                        <a:t>内容摘要</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总结 </a:t>
                      </a: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文件名</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生成</a:t>
                      </a:r>
                      <a:r>
                        <a:rPr lang="en-US" altLang="zh-CN" sz="1600">
                          <a:latin typeface="微软雅黑" panose="020B0503020204020204" charset="-122"/>
                          <a:ea typeface="微软雅黑" panose="020B0503020204020204" charset="-122"/>
                          <a:cs typeface="微软雅黑" panose="020B0503020204020204" charset="-122"/>
                        </a:rPr>
                        <a:t>500</a:t>
                      </a:r>
                      <a:r>
                        <a:rPr lang="zh-CN" sz="1600">
                          <a:latin typeface="微软雅黑" panose="020B0503020204020204" charset="-122"/>
                          <a:ea typeface="微软雅黑" panose="020B0503020204020204" charset="-122"/>
                          <a:cs typeface="微软雅黑" panose="020B0503020204020204" charset="-122"/>
                        </a:rPr>
                        <a:t>字摘要</a:t>
                      </a:r>
                      <a:endParaRPr lang="zh-CN"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微软雅黑" panose="020B0503020204020204" charset="-122"/>
                          <a:ea typeface="微软雅黑" panose="020B0503020204020204" charset="-122"/>
                        </a:rPr>
                        <a:t>快速把握长篇文档核心内容</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zh-CN" sz="1600">
                          <a:latin typeface="微软雅黑" panose="020B0503020204020204" charset="-122"/>
                          <a:ea typeface="微软雅黑" panose="020B0503020204020204" charset="-122"/>
                        </a:rPr>
                        <a:t>问答提取</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问答 </a:t>
                      </a: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文件名</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第三章提到的技术参数是？</a:t>
                      </a:r>
                      <a:endParaRPr lang="zh-CN"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微软雅黑" panose="020B0503020204020204" charset="-122"/>
                          <a:ea typeface="微软雅黑" panose="020B0503020204020204" charset="-122"/>
                        </a:rPr>
                        <a:t>精准定位特定信息</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zh-CN" sz="1600">
                          <a:latin typeface="微软雅黑" panose="020B0503020204020204" charset="-122"/>
                          <a:ea typeface="微软雅黑" panose="020B0503020204020204" charset="-122"/>
                        </a:rPr>
                        <a:t>数据可视化</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可视化 </a:t>
                      </a: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文件名</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将销售数据生成折线图</a:t>
                      </a:r>
                      <a:endParaRPr lang="zh-CN"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微软雅黑" panose="020B0503020204020204" charset="-122"/>
                          <a:ea typeface="微软雅黑" panose="020B0503020204020204" charset="-122"/>
                        </a:rPr>
                        <a:t>转化表格数据为图形分析</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ctr">
                        <a:spcBef>
                          <a:spcPct val="0"/>
                        </a:spcBef>
                        <a:spcAft>
                          <a:spcPct val="0"/>
                        </a:spcAft>
                      </a:pPr>
                      <a:r>
                        <a:rPr lang="zh-CN" sz="1600">
                          <a:latin typeface="微软雅黑" panose="020B0503020204020204" charset="-122"/>
                          <a:ea typeface="微软雅黑" panose="020B0503020204020204" charset="-122"/>
                        </a:rPr>
                        <a:t>跨文档对比</a:t>
                      </a:r>
                      <a:endParaRPr lang="zh-CN" sz="1600">
                        <a:latin typeface="微软雅黑" panose="020B0503020204020204" charset="-122"/>
                        <a:ea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对比 文件</a:t>
                      </a:r>
                      <a:r>
                        <a:rPr lang="en-US" altLang="zh-CN" sz="1600">
                          <a:latin typeface="微软雅黑" panose="020B0503020204020204" charset="-122"/>
                          <a:ea typeface="微软雅黑" panose="020B0503020204020204" charset="-122"/>
                          <a:cs typeface="微软雅黑" panose="020B0503020204020204" charset="-122"/>
                        </a:rPr>
                        <a:t>A vs </a:t>
                      </a:r>
                      <a:r>
                        <a:rPr lang="zh-CN" sz="1600">
                          <a:latin typeface="微软雅黑" panose="020B0503020204020204" charset="-122"/>
                          <a:ea typeface="微软雅黑" panose="020B0503020204020204" charset="-122"/>
                          <a:cs typeface="微软雅黑" panose="020B0503020204020204" charset="-122"/>
                        </a:rPr>
                        <a:t>文件</a:t>
                      </a:r>
                      <a:r>
                        <a:rPr lang="en-US" altLang="zh-CN" sz="1600">
                          <a:latin typeface="微软雅黑" panose="020B0503020204020204" charset="-122"/>
                          <a:ea typeface="微软雅黑" panose="020B0503020204020204" charset="-122"/>
                          <a:cs typeface="微软雅黑" panose="020B0503020204020204" charset="-122"/>
                        </a:rPr>
                        <a:t>B </a:t>
                      </a:r>
                      <a:r>
                        <a:rPr lang="zh-CN" sz="1600">
                          <a:latin typeface="微软雅黑" panose="020B0503020204020204" charset="-122"/>
                          <a:ea typeface="微软雅黑" panose="020B0503020204020204" charset="-122"/>
                          <a:cs typeface="微软雅黑" panose="020B0503020204020204" charset="-122"/>
                        </a:rPr>
                        <a:t>的政策差异</a:t>
                      </a:r>
                      <a:endParaRPr lang="zh-CN"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微软雅黑" panose="020B0503020204020204" charset="-122"/>
                          <a:ea typeface="微软雅黑" panose="020B0503020204020204" charset="-122"/>
                          <a:cs typeface="微软雅黑" panose="020B0503020204020204" charset="-122"/>
                        </a:rPr>
                        <a:t>合同</a:t>
                      </a:r>
                      <a:r>
                        <a:rPr lang="en-US" altLang="zh-CN"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论文查重对比</a:t>
                      </a:r>
                      <a:endParaRPr lang="zh-CN" sz="1600">
                        <a:latin typeface="微软雅黑" panose="020B0503020204020204" charset="-122"/>
                        <a:ea typeface="微软雅黑" panose="020B0503020204020204" charset="-122"/>
                        <a:cs typeface="微软雅黑" panose="020B0503020204020204"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530860" y="4816475"/>
            <a:ext cx="10963275" cy="337185"/>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rPr>
              <a:t>还可以要求</a:t>
            </a:r>
            <a:r>
              <a:rPr lang="en-US" altLang="zh-CN" sz="1600">
                <a:latin typeface="微软雅黑" panose="020B0503020204020204" charset="-122"/>
                <a:ea typeface="微软雅黑" panose="020B0503020204020204" charset="-122"/>
                <a:cs typeface="微软雅黑" panose="020B0503020204020204" charset="-122"/>
              </a:rPr>
              <a:t>DeepSeek</a:t>
            </a:r>
            <a:r>
              <a:rPr lang="zh-CN" altLang="en-US" sz="1600">
                <a:latin typeface="微软雅黑" panose="020B0503020204020204" charset="-122"/>
                <a:ea typeface="微软雅黑" panose="020B0503020204020204" charset="-122"/>
                <a:cs typeface="微软雅黑" panose="020B0503020204020204" charset="-122"/>
              </a:rPr>
              <a:t>对回答结果进行结构化输出，比如，可以输入如下提示词：</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607060" y="5283200"/>
            <a:ext cx="7563485" cy="1476375"/>
          </a:xfrm>
          <a:prstGeom prst="rect">
            <a:avLst/>
          </a:prstGeom>
          <a:noFill/>
        </p:spPr>
        <p:txBody>
          <a:bodyPr wrap="square" rtlCol="0">
            <a:spAutoFit/>
          </a:bodyPr>
          <a:p>
            <a:r>
              <a:rPr lang="en-US" altLang="zh-CN"/>
              <a:t>/</a:t>
            </a:r>
            <a:r>
              <a:rPr lang="zh-CN" altLang="en-US"/>
              <a:t>解析文件</a:t>
            </a:r>
            <a:r>
              <a:rPr lang="en-US" altLang="zh-CN"/>
              <a:t> </a:t>
            </a:r>
            <a:r>
              <a:rPr lang="zh-CN" altLang="en-US"/>
              <a:t>年度报告</a:t>
            </a:r>
            <a:r>
              <a:rPr lang="en-US" altLang="zh-CN"/>
              <a:t>.docx  </a:t>
            </a:r>
            <a:endParaRPr lang="en-US" altLang="zh-CN"/>
          </a:p>
          <a:p>
            <a:r>
              <a:rPr lang="zh-CN" altLang="en-US"/>
              <a:t>输出要求：</a:t>
            </a:r>
            <a:r>
              <a:rPr lang="en-US" altLang="zh-CN"/>
              <a:t>  </a:t>
            </a:r>
            <a:endParaRPr lang="en-US" altLang="zh-CN"/>
          </a:p>
          <a:p>
            <a:r>
              <a:rPr lang="en-US" altLang="zh-CN"/>
              <a:t>1. </a:t>
            </a:r>
            <a:r>
              <a:rPr lang="zh-CN" altLang="en-US"/>
              <a:t>按</a:t>
            </a:r>
            <a:r>
              <a:rPr lang="en-US" altLang="zh-CN"/>
              <a:t>"</a:t>
            </a:r>
            <a:r>
              <a:rPr lang="zh-CN" altLang="en-US"/>
              <a:t>营收</a:t>
            </a:r>
            <a:r>
              <a:rPr lang="en-US" altLang="zh-CN"/>
              <a:t>/</a:t>
            </a:r>
            <a:r>
              <a:rPr lang="zh-CN" altLang="en-US"/>
              <a:t>利润</a:t>
            </a:r>
            <a:r>
              <a:rPr lang="en-US" altLang="zh-CN"/>
              <a:t>/</a:t>
            </a:r>
            <a:r>
              <a:rPr lang="zh-CN" altLang="en-US"/>
              <a:t>成本</a:t>
            </a:r>
            <a:r>
              <a:rPr lang="en-US" altLang="zh-CN"/>
              <a:t>"</a:t>
            </a:r>
            <a:r>
              <a:rPr lang="zh-CN" altLang="en-US"/>
              <a:t>分类</a:t>
            </a:r>
            <a:r>
              <a:rPr lang="en-US" altLang="zh-CN"/>
              <a:t>  </a:t>
            </a:r>
            <a:endParaRPr lang="en-US" altLang="zh-CN"/>
          </a:p>
          <a:p>
            <a:r>
              <a:rPr lang="en-US" altLang="zh-CN"/>
              <a:t>2. </a:t>
            </a:r>
            <a:r>
              <a:rPr lang="zh-CN" altLang="en-US"/>
              <a:t>用</a:t>
            </a:r>
            <a:r>
              <a:rPr lang="en-US" altLang="zh-CN"/>
              <a:t>Markdown</a:t>
            </a:r>
            <a:r>
              <a:rPr lang="zh-CN" altLang="en-US"/>
              <a:t>表格对比近三年数据</a:t>
            </a:r>
            <a:r>
              <a:rPr lang="en-US" altLang="zh-CN"/>
              <a:t>  </a:t>
            </a:r>
            <a:endParaRPr lang="en-US" altLang="zh-CN"/>
          </a:p>
          <a:p>
            <a:r>
              <a:rPr lang="en-US" altLang="zh-CN"/>
              <a:t>3. </a:t>
            </a:r>
            <a:r>
              <a:rPr lang="zh-CN" altLang="en-US"/>
              <a:t>关键增长点用</a:t>
            </a:r>
            <a:r>
              <a:rPr lang="en-US" altLang="en-US"/>
              <a:t>✅</a:t>
            </a:r>
            <a:r>
              <a:rPr lang="zh-CN" altLang="en-US"/>
              <a:t>标注</a:t>
            </a:r>
            <a:endParaRPr lang="zh-CN" altLang="en-US"/>
          </a:p>
        </p:txBody>
      </p:sp>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46710" y="880110"/>
            <a:ext cx="11681460" cy="12255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（1）告诉文心一言你要的风格</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30000"/>
              </a:lnSpc>
            </a:pP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在输入提示词时，明确指定你希望生成的文本内容的风格</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。这样，文心一言在理解并处理你的请求时，会更有针对性地调整其生成内容的风格，以满足你的具体需求。比如，可以使用提示词：</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 name="组合 1"/>
          <p:cNvGrpSpPr/>
          <p:nvPr/>
        </p:nvGrpSpPr>
        <p:grpSpPr>
          <a:xfrm>
            <a:off x="285115" y="2769235"/>
            <a:ext cx="11651615" cy="944245"/>
            <a:chOff x="1144" y="1352"/>
            <a:chExt cx="17188" cy="1038"/>
          </a:xfrm>
        </p:grpSpPr>
        <p:sp>
          <p:nvSpPr>
            <p:cNvPr id="8" name="矩形 7"/>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请按照要求写一篇200字左右关于云计算的介绍。注意事项：文章的受众是中学生，需要通俗易懂，语言风格需要幽默、风趣一些</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sp>
        <p:nvSpPr>
          <p:cNvPr id="34" name="Text Placeholder 33"/>
          <p:cNvSpPr txBox="1"/>
          <p:nvPr>
            <p:custDataLst>
              <p:tags r:id="rId4"/>
            </p:custDataLst>
          </p:nvPr>
        </p:nvSpPr>
        <p:spPr>
          <a:xfrm>
            <a:off x="255270" y="3745230"/>
            <a:ext cx="11681460" cy="2589530"/>
          </a:xfrm>
          <a:prstGeom prst="rect">
            <a:avLst/>
          </a:prstGeom>
          <a:noFill/>
        </p:spPr>
        <p:txBody>
          <a:bodyPr wrap="square" rtlCol="0" anchor="ctr" anchorCtr="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4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想要生成不同语气风格的文字，可以在问题描述中加入你想要的语气风格作为限定条件，提示文心一言按照你的要求去输出。</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4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比如，如果你需要正式语气，可以在提示词中加入“请采用正式的词汇和语法结构，使内容显得庄重、严肃和专业”；如果你需要抒情语气，请在提示词中加入“请使用富有感情和表达感情的词汇，使内容产生共鸣和情绪共振”；如果你需要口语化语气，请在提示词中加入“请运用口语化的表达方式，例如俚语、俗语和口头禅，使内容更加轻松和亲切”。</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3" name="组合 2"/>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4.2.2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：与百度文心一言进行对话</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5"/>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85115" y="1075055"/>
            <a:ext cx="11681460" cy="158496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（2）告诉文心一言你要的结构</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30000"/>
              </a:lnSpc>
            </a:pP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在构建提示词时，应明确指定期望的输出结构</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比如，如果是要求生成一篇文章，可以在提示词中明确指出“请按照引言-正文-结论的结构来撰写”。这样，文心一言在生成内容时，会遵循这一结构框架，使得输出更加条理清晰、逻辑严密。再比如，如果要撰写给上级领导的方案、报告、总结时，可以使用提示词：</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 name="组合 1"/>
          <p:cNvGrpSpPr/>
          <p:nvPr/>
        </p:nvGrpSpPr>
        <p:grpSpPr>
          <a:xfrm>
            <a:off x="285115" y="3512820"/>
            <a:ext cx="11651615" cy="944245"/>
            <a:chOff x="1144" y="1352"/>
            <a:chExt cx="17188" cy="1038"/>
          </a:xfrm>
        </p:grpSpPr>
        <p:sp>
          <p:nvSpPr>
            <p:cNvPr id="8" name="矩形 7"/>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请按照【现状/问题/解决方案，数据洞察/问题概览/调研方向，数据/亮点/问题/经验】这个结构撰写一份关于我国芯片行业的总结报告</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3" name="组合 2"/>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4.2.2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：与百度文心一言进行对话</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16230" y="910590"/>
            <a:ext cx="11681460" cy="186245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2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（3）告诉文心一言你要的角色</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20000"/>
              </a:lnSpc>
            </a:pP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在提示词中可以设定具体的角色或视角</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例如，在要求创作故事时，可以明确指定“以一位勇敢探险家的视角讲述这段经历”。这样的提示能引导文心一言在生成内容时，从特定角色的角度出发，赋予文本独特的情感色彩和叙事风格。此技巧有助于增强生成内容的代入感和故事性，使内容更加丰富和引人入胜。</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2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下面是一段提示词实例：</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 name="组合 1"/>
          <p:cNvGrpSpPr/>
          <p:nvPr/>
        </p:nvGrpSpPr>
        <p:grpSpPr>
          <a:xfrm>
            <a:off x="285115" y="3347085"/>
            <a:ext cx="11651615" cy="944245"/>
            <a:chOff x="1144" y="1352"/>
            <a:chExt cx="17188" cy="1038"/>
          </a:xfrm>
        </p:grpSpPr>
        <p:sp>
          <p:nvSpPr>
            <p:cNvPr id="8" name="矩形 7"/>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请你作为一个小红书文案撰写高手，为我生成一篇爆款小红书文案，要求：突出酒店的特色，包括海景房、豪华单间、最新装修、免费早餐、无线上网等</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sp>
        <p:nvSpPr>
          <p:cNvPr id="34" name="Text Placeholder 33"/>
          <p:cNvSpPr txBox="1"/>
          <p:nvPr>
            <p:custDataLst>
              <p:tags r:id="rId4"/>
            </p:custDataLst>
          </p:nvPr>
        </p:nvSpPr>
        <p:spPr>
          <a:xfrm>
            <a:off x="255270" y="4411980"/>
            <a:ext cx="11681460" cy="375285"/>
          </a:xfrm>
          <a:prstGeom prst="rect">
            <a:avLst/>
          </a:prstGeom>
          <a:noFill/>
        </p:spPr>
        <p:txBody>
          <a:bodyPr wrap="square" rtlCol="0" anchor="ctr" anchorCtr="0">
            <a:no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0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下面是另一段提示词实例：</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4" name="组合 3"/>
          <p:cNvGrpSpPr/>
          <p:nvPr/>
        </p:nvGrpSpPr>
        <p:grpSpPr>
          <a:xfrm>
            <a:off x="285115" y="4907280"/>
            <a:ext cx="11651615" cy="944245"/>
            <a:chOff x="1144" y="1352"/>
            <a:chExt cx="17188" cy="1038"/>
          </a:xfrm>
        </p:grpSpPr>
        <p:sp>
          <p:nvSpPr>
            <p:cNvPr id="5" name="矩形 4"/>
            <p:cNvSpPr/>
            <p:nvPr>
              <p:custDataLst>
                <p:tags r:id="rId5"/>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我希望你能扮演记者的角色，按照我的要求撰写一份新闻调查，要求：调查油罐车不清洗直接运送食用油的事情，不要出现具体企业名称，要给出政府部门的处理态度</a:t>
              </a:r>
              <a:endParaRPr b="1" spc="200">
                <a:solidFill>
                  <a:schemeClr val="tx1"/>
                </a:solidFill>
                <a:uFillTx/>
                <a:latin typeface="微软雅黑" panose="020B0503020204020204" charset="-122"/>
                <a:ea typeface="微软雅黑" panose="020B0503020204020204" charset="-122"/>
                <a:sym typeface="+mn-ea"/>
              </a:endParaRPr>
            </a:p>
          </p:txBody>
        </p:sp>
        <p:sp>
          <p:nvSpPr>
            <p:cNvPr id="6" name="矩形 5"/>
            <p:cNvSpPr/>
            <p:nvPr>
              <p:custDataLst>
                <p:tags r:id="rId6"/>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3" name="组合 2"/>
          <p:cNvGrpSpPr/>
          <p:nvPr/>
        </p:nvGrpSpPr>
        <p:grpSpPr>
          <a:xfrm>
            <a:off x="-301625" y="184150"/>
            <a:ext cx="10284460" cy="761320"/>
            <a:chOff x="-475" y="290"/>
            <a:chExt cx="16196" cy="1199"/>
          </a:xfrm>
        </p:grpSpPr>
        <p:grpSp>
          <p:nvGrpSpPr>
            <p:cNvPr id="7" name="组合 6"/>
            <p:cNvGrpSpPr/>
            <p:nvPr userDrawn="1"/>
          </p:nvGrpSpPr>
          <p:grpSpPr>
            <a:xfrm rot="16200000">
              <a:off x="-663" y="478"/>
              <a:ext cx="1199" cy="823"/>
              <a:chOff x="5821505" y="-28185"/>
              <a:chExt cx="761320" cy="522378"/>
            </a:xfrm>
          </p:grpSpPr>
          <p:sp>
            <p:nvSpPr>
              <p:cNvPr id="9" name="弧形 8"/>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1" name="文本框 10"/>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4.2.2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：与百度文心一言进行对话</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7"/>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55270" y="1002030"/>
            <a:ext cx="11681460" cy="186372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5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（4）告诉文心一言你的内容要求</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50000"/>
              </a:lnSpc>
            </a:pP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可以通过详细具体的提示词明确表达内容要求</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。无论是希望生成的文章主题、关键词汇，还是期望涵盖的信息点、情感倾向，都应在提示词中清晰呈现。这样做能让文心一言更准确地理解用户需求，生成更符合期望的内容。</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5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比如，可以通过如下提示词表达自己的内容要求：</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 name="组合 1"/>
          <p:cNvGrpSpPr/>
          <p:nvPr/>
        </p:nvGrpSpPr>
        <p:grpSpPr>
          <a:xfrm>
            <a:off x="285115" y="3707765"/>
            <a:ext cx="11651615" cy="1380490"/>
            <a:chOff x="1144" y="1352"/>
            <a:chExt cx="17188" cy="1038"/>
          </a:xfrm>
        </p:grpSpPr>
        <p:sp>
          <p:nvSpPr>
            <p:cNvPr id="8" name="矩形 7"/>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在6G专利申请方面，中国已经遥遥领先。2021年的数据显示，中国的6G专利申请量占比高达40.3%，稳坐世界第一的宝座。</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请把上面的数据更新到目前最新的数据</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3" name="组合 2"/>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4.2.2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：与百度文心一言进行对话</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55270" y="880110"/>
            <a:ext cx="11681460" cy="139255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5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（4）告诉文心一言你的内容要求</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5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如果对输出的内容有比较多的要求或限制，不妨在输入框中将这些内容要求一条一条明确告诉文心一言，比如，可以采用类似如下的提示词：</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 name="组合 1"/>
          <p:cNvGrpSpPr/>
          <p:nvPr/>
        </p:nvGrpSpPr>
        <p:grpSpPr>
          <a:xfrm>
            <a:off x="285115" y="3033395"/>
            <a:ext cx="11651615" cy="2935858"/>
            <a:chOff x="1144" y="1352"/>
            <a:chExt cx="17188" cy="1134"/>
          </a:xfrm>
        </p:grpSpPr>
        <p:sp>
          <p:nvSpPr>
            <p:cNvPr id="8" name="矩形 7"/>
            <p:cNvSpPr/>
            <p:nvPr>
              <p:custDataLst>
                <p:tags r:id="rId2"/>
              </p:custDataLst>
            </p:nvPr>
          </p:nvSpPr>
          <p:spPr>
            <a:xfrm>
              <a:off x="1744" y="1352"/>
              <a:ext cx="16588" cy="1134"/>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请以小红书的风格，按照以下要求帮我为“海景美食餐厅”写一篇小红书种草文案；</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内容要求：</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（1）要有标题、正文</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（2）标题字数：不超过20个字；尽量简短精炼，要足够吸引眼球，用词浮夸</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（3）正文分段，层次分明，每段最少100字</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（4）要用“首先、其次、最后”这种模式</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（5）整篇文案不要超过1000个字</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396" cy="1134"/>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3" name="组合 2"/>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4.2.2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：与百度文心一言进行对话</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1d79e3a97499a375ca8998868615762"/>
          <p:cNvPicPr>
            <a:picLocks noChangeAspect="1"/>
          </p:cNvPicPr>
          <p:nvPr/>
        </p:nvPicPr>
        <p:blipFill>
          <a:blip r:embed="rId1"/>
          <a:stretch>
            <a:fillRect/>
          </a:stretch>
        </p:blipFill>
        <p:spPr>
          <a:xfrm>
            <a:off x="5842635" y="650240"/>
            <a:ext cx="6019800" cy="6019800"/>
          </a:xfrm>
          <a:prstGeom prst="rect">
            <a:avLst/>
          </a:prstGeom>
        </p:spPr>
      </p:pic>
      <p:sp>
        <p:nvSpPr>
          <p:cNvPr id="82" name="文本框 81"/>
          <p:cNvSpPr txBox="1"/>
          <p:nvPr>
            <p:custDataLst>
              <p:tags r:id="rId2"/>
            </p:custDataLst>
          </p:nvPr>
        </p:nvSpPr>
        <p:spPr>
          <a:xfrm>
            <a:off x="841589" y="2755789"/>
            <a:ext cx="3980815" cy="583565"/>
          </a:xfrm>
          <a:prstGeom prst="rect">
            <a:avLst/>
          </a:prstGeom>
          <a:noFill/>
        </p:spPr>
        <p:txBody>
          <a:bodyPr wrap="none" rtlCol="0">
            <a:spAutoFit/>
          </a:bodyPr>
          <a:p>
            <a:pPr algn="l"/>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1</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a:t>
            </a:r>
            <a:r>
              <a:rPr lang="en-US" altLang="zh-CN" sz="3200" b="1" dirty="0">
                <a:solidFill>
                  <a:schemeClr val="bg1"/>
                </a:solidFill>
                <a:latin typeface="等线" panose="02010600030101010101" charset="-122"/>
                <a:ea typeface="等线" panose="02010600030101010101" charset="-122"/>
                <a:cs typeface="+mn-ea"/>
                <a:sym typeface="Segoe UI" panose="020B0502040204020203" pitchFamily="34" charset="0"/>
              </a:rPr>
              <a:t>  </a:t>
            </a:r>
            <a:r>
              <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rPr>
              <a:t>人工智能发展简史</a:t>
            </a:r>
            <a:endParaRPr lang="zh-CN" altLang="en-US" sz="3200" b="1" dirty="0">
              <a:solidFill>
                <a:schemeClr val="bg1"/>
              </a:solidFill>
              <a:latin typeface="等线" panose="02010600030101010101" charset="-122"/>
              <a:ea typeface="等线" panose="02010600030101010101" charset="-122"/>
              <a:cs typeface="+mn-ea"/>
              <a:sym typeface="Segoe UI" panose="020B0502040204020203" pitchFamily="34" charset="0"/>
            </a:endParaRPr>
          </a:p>
        </p:txBody>
      </p:sp>
      <p:sp>
        <p:nvSpPr>
          <p:cNvPr id="84" name="矩形: 圆角 83"/>
          <p:cNvSpPr/>
          <p:nvPr>
            <p:custDataLst>
              <p:tags r:id="rId3"/>
            </p:custDataLst>
          </p:nvPr>
        </p:nvSpPr>
        <p:spPr>
          <a:xfrm>
            <a:off x="930489" y="3551466"/>
            <a:ext cx="819768" cy="116084"/>
          </a:xfrm>
          <a:prstGeom prst="roundRect">
            <a:avLst>
              <a:gd name="adj" fmla="val 50000"/>
            </a:avLst>
          </a:prstGeom>
          <a:solidFill>
            <a:srgbClr val="26B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等线" panose="02010600030101010101" charset="-122"/>
              <a:ea typeface="等线" panose="02010600030101010101" charset="-122"/>
              <a:sym typeface="Segoe UI" panose="020B0502040204020203" pitchFamily="34" charset="0"/>
            </a:endParaRPr>
          </a:p>
        </p:txBody>
      </p:sp>
      <p:sp>
        <p:nvSpPr>
          <p:cNvPr id="86" name="文本框 85"/>
          <p:cNvSpPr txBox="1"/>
          <p:nvPr>
            <p:custDataLst>
              <p:tags r:id="rId4"/>
            </p:custDataLst>
          </p:nvPr>
        </p:nvSpPr>
        <p:spPr>
          <a:xfrm>
            <a:off x="843280" y="3788410"/>
            <a:ext cx="4114800" cy="1116965"/>
          </a:xfrm>
          <a:prstGeom prst="rect">
            <a:avLst/>
          </a:prstGeom>
          <a:noFill/>
        </p:spPr>
        <p:txBody>
          <a:bodyPr wrap="square" rtlCol="0">
            <a:spAutoFit/>
          </a:bodyPr>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1.1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图灵测试</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1.2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人工智能的诞生</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1.3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人工智能的发展阶段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a:p>
            <a:pPr>
              <a:lnSpc>
                <a:spcPts val="2000"/>
              </a:lnSpc>
            </a:pPr>
            <a:r>
              <a:rPr lang="en-US" altLang="zh-CN"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1.4 </a:t>
            </a:r>
            <a:r>
              <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rPr>
              <a:t>未来人工智能发展的五个阶段</a:t>
            </a:r>
            <a:endParaRPr lang="zh-CN" altLang="en-US" sz="1400" dirty="0">
              <a:solidFill>
                <a:schemeClr val="bg1">
                  <a:alpha val="90000"/>
                </a:schemeClr>
              </a:solidFill>
              <a:latin typeface="等线" panose="02010600030101010101" charset="-122"/>
              <a:ea typeface="等线" panose="02010600030101010101" charset="-122"/>
              <a:cs typeface="等线" panose="02010600030101010101" charset="-122"/>
              <a:sym typeface="Segoe UI" panose="020B0502040204020203"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376873" y="876935"/>
            <a:ext cx="11859895" cy="12255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（5）告诉文心一言你想写的文体</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30000"/>
              </a:lnSpc>
            </a:pP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明确指定文体，如散文、小说、诗歌、科技文等，让大模型理解并模拟该文体的语言特点、结构安排和表达习惯，从而输出更具针对性的文本</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。比如，可以采用提示词“请写一段[中秋赏月]的朋友圈文案，需要采用藏头诗的形式”</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2" name="图片 1"/>
          <p:cNvPicPr>
            <a:picLocks noChangeAspect="1"/>
          </p:cNvPicPr>
          <p:nvPr/>
        </p:nvPicPr>
        <p:blipFill>
          <a:blip r:embed="rId2"/>
          <a:stretch>
            <a:fillRect/>
          </a:stretch>
        </p:blipFill>
        <p:spPr>
          <a:xfrm>
            <a:off x="2527935" y="2653030"/>
            <a:ext cx="7137400" cy="3677920"/>
          </a:xfrm>
          <a:prstGeom prst="rect">
            <a:avLst/>
          </a:prstGeom>
        </p:spPr>
      </p:pic>
      <p:grpSp>
        <p:nvGrpSpPr>
          <p:cNvPr id="3" name="组合 2"/>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4.2.2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：与百度文心一言进行对话</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3"/>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84798" y="823595"/>
            <a:ext cx="11859895" cy="20002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（6）指导文心一言分步解决问题</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30000"/>
              </a:lnSpc>
            </a:pP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将复杂问题拆解成多个简单、具体的步骤，作为提示词输入给文心一言</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。这样不仅能降低问题的处理难度，使文心一言更容易理解和响应，还能确保解决问题的过程更加系统、有条理。通过逐步引导，可以逐步逼近问题的解决方案，提高答案的准确性和实用性。</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比如，如果想让文心一言帮你制定一份旅行规划，可以使用类似如下的提示词：</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2" name="组合 1"/>
          <p:cNvGrpSpPr/>
          <p:nvPr/>
        </p:nvGrpSpPr>
        <p:grpSpPr>
          <a:xfrm>
            <a:off x="285115" y="3429635"/>
            <a:ext cx="11651615" cy="2550160"/>
            <a:chOff x="1144" y="1352"/>
            <a:chExt cx="17188" cy="1038"/>
          </a:xfrm>
        </p:grpSpPr>
        <p:sp>
          <p:nvSpPr>
            <p:cNvPr id="8" name="矩形 7"/>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请为我规划一次为期一周的厦门自由行；</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（1）第1步：列出必去的景点，如厦门大学、鼓浪屿、环岛路、五缘湾、曾厝垵；</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（2）第2步：根据景点位置安排每日行程，确保交通便利；</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（3）第3步：推荐几家当地的特色餐厅，包括早餐、午餐和晚餐；</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（4）第4步：提供一家性价比高的酒店住宿建议，并考虑其位置是否便于游览。</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3" name="组合 2"/>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4.2.2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：与百度文心一言进行对话</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227013" y="864870"/>
            <a:ext cx="11859895" cy="122555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（7）告诉文心一言你要的示例</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30000"/>
              </a:lnSpc>
            </a:pP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明确沟通意图，通过具体示例引导大模型理解你的需求</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。这有助于文心一言更准确地捕捉你的思维框架和期望结果，减少误解。比如，可以使用类似如下的提示词：</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3" name="组合 2"/>
          <p:cNvGrpSpPr/>
          <p:nvPr/>
        </p:nvGrpSpPr>
        <p:grpSpPr>
          <a:xfrm>
            <a:off x="285115" y="2738120"/>
            <a:ext cx="11651615" cy="3241675"/>
            <a:chOff x="1144" y="1352"/>
            <a:chExt cx="17188" cy="1038"/>
          </a:xfrm>
        </p:grpSpPr>
        <p:sp>
          <p:nvSpPr>
            <p:cNvPr id="4" name="矩形 3"/>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我是一位高校教师，请帮我写一份工作周报，内容尽量简洁精炼，下面是我本周的工作内容：</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（1）完成了5个本科生毕业论文修改</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（2）撰写了教材的一个章节“云计算与大数据”</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输出要求示例：</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【本周工作周报】</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【本周工作进展】本周做了哪些事，产生了哪些结果</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【下周工作安排】基于本周的结果下周要推进哪些事</a:t>
              </a:r>
              <a:endParaRPr b="1" spc="200">
                <a:solidFill>
                  <a:schemeClr val="tx1"/>
                </a:solidFill>
                <a:uFillTx/>
                <a:latin typeface="微软雅黑" panose="020B0503020204020204" charset="-122"/>
                <a:ea typeface="微软雅黑" panose="020B0503020204020204" charset="-122"/>
              </a:endParaRPr>
            </a:p>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【思考总结】简要说说本周的收获和反思</a:t>
              </a:r>
              <a:endParaRPr b="1" spc="200">
                <a:solidFill>
                  <a:schemeClr val="tx1"/>
                </a:solidFill>
                <a:uFillTx/>
                <a:latin typeface="微软雅黑" panose="020B0503020204020204" charset="-122"/>
                <a:ea typeface="微软雅黑" panose="020B0503020204020204" charset="-122"/>
                <a:sym typeface="+mn-ea"/>
              </a:endParaRPr>
            </a:p>
          </p:txBody>
        </p:sp>
        <p:sp>
          <p:nvSpPr>
            <p:cNvPr id="5" name="矩形 4"/>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2" name="组合 1"/>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矩形 7"/>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4.2.2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：与百度文心一言进行对话</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166053" y="945515"/>
            <a:ext cx="11859895" cy="158496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3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a:t>
            </a:r>
            <a:r>
              <a:rPr lang="en-US" altLang="zh-CN" sz="1800" dirty="0">
                <a:solidFill>
                  <a:schemeClr val="tx1"/>
                </a:solidFill>
                <a:ea typeface="微软雅黑" panose="020B0503020204020204" charset="-122"/>
                <a:cs typeface="宋体" panose="02010600030101010101" pitchFamily="2" charset="-122"/>
                <a:sym typeface="Arial" panose="020B0604020202020204" pitchFamily="34" charset="0"/>
              </a:rPr>
              <a:t>8</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）告诉文心一言你要的场景</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30000"/>
              </a:lnSpc>
            </a:pP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在输入提示词时，应明确描述所需的上下文或环境背景</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如“在科幻电影中描述一个未来城市的景象”或“请撰写一封给朋友的生日祝福信，场景设定在海边日落时”。这样做有助于文心一言更好地理解你的需求，生成更符合场景氛围和情境的内容，从而提升输出内容的贴切性和情感共鸣。</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3" name="图片 2"/>
          <p:cNvPicPr>
            <a:picLocks noChangeAspect="1"/>
          </p:cNvPicPr>
          <p:nvPr/>
        </p:nvPicPr>
        <p:blipFill>
          <a:blip r:embed="rId2"/>
          <a:stretch>
            <a:fillRect/>
          </a:stretch>
        </p:blipFill>
        <p:spPr>
          <a:xfrm>
            <a:off x="2219960" y="3255010"/>
            <a:ext cx="7753350" cy="3168650"/>
          </a:xfrm>
          <a:prstGeom prst="rect">
            <a:avLst/>
          </a:prstGeom>
        </p:spPr>
      </p:pic>
      <p:grpSp>
        <p:nvGrpSpPr>
          <p:cNvPr id="2" name="组合 1"/>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4.2.2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：与百度文心一言进行对话</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3"/>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166370" y="968375"/>
            <a:ext cx="11769725" cy="1308100"/>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4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讯飞智文是科大讯飞公司旗下的AI一键生成PPT/WORD的网站平台，是基于科大讯飞星火认知大模型技术基础上开发的一个具体应用，</a:t>
            </a: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主要功能有文档一键生成、AI 撰写助手、多语种文档生成、AI自动配图、模板图示切换功能</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a:p>
            <a:pPr>
              <a:lnSpc>
                <a:spcPct val="14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这里介绍如何使用讯飞智文快速生成PPT。</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grpSp>
        <p:nvGrpSpPr>
          <p:cNvPr id="3" name="组合 2"/>
          <p:cNvGrpSpPr/>
          <p:nvPr/>
        </p:nvGrpSpPr>
        <p:grpSpPr>
          <a:xfrm>
            <a:off x="285115" y="3073400"/>
            <a:ext cx="11651615" cy="2550160"/>
            <a:chOff x="1144" y="1352"/>
            <a:chExt cx="17188" cy="1038"/>
          </a:xfrm>
        </p:grpSpPr>
        <p:sp>
          <p:nvSpPr>
            <p:cNvPr id="8" name="矩形 7"/>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solidFill>
                    <a:schemeClr val="tx1"/>
                  </a:solidFill>
                  <a:uFillTx/>
                  <a:latin typeface="微软雅黑" panose="020B0503020204020204" charset="-122"/>
                  <a:ea typeface="微软雅黑" panose="020B0503020204020204" charset="-122"/>
                </a:rPr>
                <a:t>请首先准备一个包含文本内容的PDF文件，比如，可以从网络新闻报道中复制一段关于2024年7月19日微软蓝屏事件的内容保存到一个WORD文档中，命名为</a:t>
              </a:r>
              <a:r>
                <a:rPr b="1" spc="200">
                  <a:solidFill>
                    <a:srgbClr val="26B8F2"/>
                  </a:solidFill>
                  <a:uFillTx/>
                  <a:latin typeface="微软雅黑" panose="020B0503020204020204" charset="-122"/>
                  <a:ea typeface="微软雅黑" panose="020B0503020204020204" charset="-122"/>
                </a:rPr>
                <a:t>“微软蓝屏.docx”</a:t>
              </a:r>
              <a:r>
                <a:rPr b="1" spc="200">
                  <a:solidFill>
                    <a:schemeClr val="tx1"/>
                  </a:solidFill>
                  <a:uFillTx/>
                  <a:latin typeface="微软雅黑" panose="020B0503020204020204" charset="-122"/>
                  <a:ea typeface="微软雅黑" panose="020B0503020204020204" charset="-122"/>
                </a:rPr>
                <a:t>，然后，使用WPS软件打开</a:t>
              </a:r>
              <a:r>
                <a:rPr b="1" spc="200">
                  <a:solidFill>
                    <a:srgbClr val="26B8F2"/>
                  </a:solidFill>
                  <a:uFillTx/>
                  <a:latin typeface="微软雅黑" panose="020B0503020204020204" charset="-122"/>
                  <a:ea typeface="微软雅黑" panose="020B0503020204020204" charset="-122"/>
                </a:rPr>
                <a:t>“微软蓝屏.docx”</a:t>
              </a:r>
              <a:r>
                <a:rPr b="1" spc="200">
                  <a:solidFill>
                    <a:schemeClr val="tx1"/>
                  </a:solidFill>
                  <a:uFillTx/>
                  <a:latin typeface="微软雅黑" panose="020B0503020204020204" charset="-122"/>
                  <a:ea typeface="微软雅黑" panose="020B0503020204020204" charset="-122"/>
                </a:rPr>
                <a:t>，把该WORD文档保存成PDF格式，生成</a:t>
              </a:r>
              <a:r>
                <a:rPr b="1" spc="200">
                  <a:solidFill>
                    <a:srgbClr val="26B8F2"/>
                  </a:solidFill>
                  <a:uFillTx/>
                  <a:latin typeface="微软雅黑" panose="020B0503020204020204" charset="-122"/>
                  <a:ea typeface="微软雅黑" panose="020B0503020204020204" charset="-122"/>
                </a:rPr>
                <a:t>“微软蓝屏.pdf”</a:t>
              </a:r>
              <a:r>
                <a:rPr b="1" spc="200">
                  <a:solidFill>
                    <a:schemeClr val="tx1"/>
                  </a:solidFill>
                  <a:uFillTx/>
                  <a:latin typeface="微软雅黑" panose="020B0503020204020204" charset="-122"/>
                  <a:ea typeface="微软雅黑" panose="020B0503020204020204" charset="-122"/>
                </a:rPr>
                <a:t>。</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2" name="组合 1"/>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：使用讯飞智文生成</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PPT</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4"/>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Text Placeholder 33"/>
          <p:cNvSpPr txBox="1"/>
          <p:nvPr>
            <p:custDataLst>
              <p:tags r:id="rId1"/>
            </p:custDataLst>
          </p:nvPr>
        </p:nvSpPr>
        <p:spPr>
          <a:xfrm>
            <a:off x="489585" y="922655"/>
            <a:ext cx="10246360" cy="865505"/>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charset="-122"/>
              </a:defRPr>
            </a:lvl1pPr>
          </a:lstStyle>
          <a:p>
            <a:pPr>
              <a:lnSpc>
                <a:spcPct val="140000"/>
              </a:lnSpc>
            </a:pP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访问讯飞智文官网（</a:t>
            </a:r>
            <a:r>
              <a:rPr lang="zh-CN" altLang="en-US" sz="1800" dirty="0">
                <a:solidFill>
                  <a:srgbClr val="C00000"/>
                </a:solidFill>
                <a:ea typeface="微软雅黑" panose="020B0503020204020204" charset="-122"/>
                <a:cs typeface="宋体" panose="02010600030101010101" pitchFamily="2" charset="-122"/>
                <a:sym typeface="Arial" panose="020B0604020202020204" pitchFamily="34" charset="0"/>
              </a:rPr>
              <a:t>https://zhiwen.xfyun.cn/</a:t>
            </a:r>
            <a:r>
              <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rPr>
              <a:t>），在首页（如图所示）中点击“免费使用”，然后按照网页提示完成注册（推荐使用手机号注册）。</a:t>
            </a:r>
            <a:endParaRPr lang="zh-CN" altLang="en-US" sz="1800" dirty="0">
              <a:solidFill>
                <a:schemeClr val="tx1"/>
              </a:solidFill>
              <a:ea typeface="微软雅黑" panose="020B0503020204020204" charset="-122"/>
              <a:cs typeface="宋体" panose="02010600030101010101" pitchFamily="2" charset="-122"/>
              <a:sym typeface="Arial" panose="020B0604020202020204" pitchFamily="34" charset="0"/>
            </a:endParaRPr>
          </a:p>
        </p:txBody>
      </p:sp>
      <p:pic>
        <p:nvPicPr>
          <p:cNvPr id="33796" name="图片 1"/>
          <p:cNvPicPr>
            <a:picLocks noChangeAspect="1"/>
          </p:cNvPicPr>
          <p:nvPr/>
        </p:nvPicPr>
        <p:blipFill>
          <a:blip r:embed="rId2"/>
          <a:stretch>
            <a:fillRect/>
          </a:stretch>
        </p:blipFill>
        <p:spPr>
          <a:xfrm>
            <a:off x="596900" y="2522855"/>
            <a:ext cx="9969500" cy="3533775"/>
          </a:xfrm>
          <a:prstGeom prst="rect">
            <a:avLst/>
          </a:prstGeom>
          <a:noFill/>
          <a:ln w="9525">
            <a:noFill/>
          </a:ln>
        </p:spPr>
      </p:pic>
      <p:grpSp>
        <p:nvGrpSpPr>
          <p:cNvPr id="3" name="组合 2"/>
          <p:cNvGrpSpPr/>
          <p:nvPr/>
        </p:nvGrpSpPr>
        <p:grpSpPr>
          <a:xfrm>
            <a:off x="-301625" y="184150"/>
            <a:ext cx="10284460" cy="761320"/>
            <a:chOff x="-475" y="290"/>
            <a:chExt cx="16196" cy="1199"/>
          </a:xfrm>
        </p:grpSpPr>
        <p:grpSp>
          <p:nvGrpSpPr>
            <p:cNvPr id="6" name="组合 5"/>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：使用讯飞智文生成</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PPT</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3"/>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20" name="图片 2"/>
          <p:cNvPicPr>
            <a:picLocks noChangeAspect="1"/>
          </p:cNvPicPr>
          <p:nvPr/>
        </p:nvPicPr>
        <p:blipFill>
          <a:blip r:embed="rId1"/>
          <a:stretch>
            <a:fillRect/>
          </a:stretch>
        </p:blipFill>
        <p:spPr>
          <a:xfrm>
            <a:off x="4505643" y="4792345"/>
            <a:ext cx="3180715" cy="1567815"/>
          </a:xfrm>
          <a:prstGeom prst="rect">
            <a:avLst/>
          </a:prstGeom>
          <a:noFill/>
          <a:ln w="9525">
            <a:noFill/>
          </a:ln>
        </p:spPr>
      </p:pic>
      <p:grpSp>
        <p:nvGrpSpPr>
          <p:cNvPr id="3" name="组合 2"/>
          <p:cNvGrpSpPr/>
          <p:nvPr/>
        </p:nvGrpSpPr>
        <p:grpSpPr>
          <a:xfrm>
            <a:off x="285115" y="1583690"/>
            <a:ext cx="11651615" cy="1242695"/>
            <a:chOff x="1144" y="1352"/>
            <a:chExt cx="17188" cy="1038"/>
          </a:xfrm>
        </p:grpSpPr>
        <p:sp>
          <p:nvSpPr>
            <p:cNvPr id="8" name="矩形 7"/>
            <p:cNvSpPr/>
            <p:nvPr>
              <p:custDataLst>
                <p:tags r:id="rId2"/>
              </p:custDataLst>
            </p:nvPr>
          </p:nvSpPr>
          <p:spPr>
            <a:xfrm>
              <a:off x="1744" y="1352"/>
              <a:ext cx="16588" cy="1039"/>
            </a:xfrm>
            <a:prstGeom prst="rect">
              <a:avLst/>
            </a:prstGeom>
            <a:solidFill>
              <a:srgbClr val="26B8F2">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在页面中（如图7-2 所示）点击</a:t>
              </a:r>
              <a:r>
                <a:rPr b="1" spc="200">
                  <a:solidFill>
                    <a:srgbClr val="26B8F2"/>
                  </a:solidFill>
                  <a:uFillTx/>
                  <a:latin typeface="微软雅黑" panose="020B0503020204020204" charset="-122"/>
                  <a:ea typeface="微软雅黑" panose="020B0503020204020204" charset="-122"/>
                </a:rPr>
                <a:t>“开始制作”</a:t>
              </a:r>
              <a:r>
                <a:rPr b="1" spc="200">
                  <a:uFillTx/>
                  <a:latin typeface="微软雅黑" panose="020B0503020204020204" charset="-122"/>
                  <a:ea typeface="微软雅黑" panose="020B0503020204020204" charset="-122"/>
                </a:rPr>
                <a:t>。在出现的页面中（如图7-3所示），选择AI PPT的</a:t>
              </a:r>
              <a:r>
                <a:rPr b="1" spc="200">
                  <a:solidFill>
                    <a:srgbClr val="26B8F2"/>
                  </a:solidFill>
                  <a:uFillTx/>
                  <a:latin typeface="微软雅黑" panose="020B0503020204020204" charset="-122"/>
                  <a:ea typeface="微软雅黑" panose="020B0503020204020204" charset="-122"/>
                </a:rPr>
                <a:t>“文档创建”</a:t>
              </a:r>
              <a:r>
                <a:rPr b="1" spc="200">
                  <a:uFillTx/>
                  <a:latin typeface="微软雅黑" panose="020B0503020204020204" charset="-122"/>
                  <a:ea typeface="微软雅黑" panose="020B0503020204020204" charset="-122"/>
                </a:rPr>
                <a:t>。然后，在出现的页面中（如图7-4所示），点击</a:t>
              </a:r>
              <a:r>
                <a:rPr b="1" spc="200">
                  <a:solidFill>
                    <a:srgbClr val="26B8F2"/>
                  </a:solidFill>
                  <a:uFillTx/>
                  <a:latin typeface="微软雅黑" panose="020B0503020204020204" charset="-122"/>
                  <a:ea typeface="微软雅黑" panose="020B0503020204020204" charset="-122"/>
                </a:rPr>
                <a:t>“点击上传”</a:t>
              </a:r>
              <a:r>
                <a:rPr b="1" spc="200">
                  <a:uFillTx/>
                  <a:latin typeface="微软雅黑" panose="020B0503020204020204" charset="-122"/>
                  <a:ea typeface="微软雅黑" panose="020B0503020204020204" charset="-122"/>
                </a:rPr>
                <a:t>，把本地文件“微软蓝屏.pdf”文件上传上去（当然，也可以上传“微软蓝屏.docx”）。</a:t>
              </a:r>
              <a:endParaRPr b="1" spc="200">
                <a:solidFill>
                  <a:schemeClr val="tx1"/>
                </a:solidFill>
                <a:uFillTx/>
                <a:latin typeface="微软雅黑" panose="020B0503020204020204" charset="-122"/>
                <a:ea typeface="微软雅黑" panose="020B0503020204020204" charset="-122"/>
                <a:sym typeface="+mn-ea"/>
              </a:endParaRPr>
            </a:p>
          </p:txBody>
        </p:sp>
        <p:sp>
          <p:nvSpPr>
            <p:cNvPr id="14" name="矩形 13"/>
            <p:cNvSpPr/>
            <p:nvPr>
              <p:custDataLst>
                <p:tags r:id="rId3"/>
              </p:custDataLst>
            </p:nvPr>
          </p:nvSpPr>
          <p:spPr>
            <a:xfrm>
              <a:off x="1144" y="1352"/>
              <a:ext cx="441" cy="1039"/>
            </a:xfrm>
            <a:prstGeom prst="rect">
              <a:avLst/>
            </a:prstGeom>
            <a:solidFill>
              <a:srgbClr val="26B8F2"/>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grpSp>
        <p:nvGrpSpPr>
          <p:cNvPr id="2" name="组合 1"/>
          <p:cNvGrpSpPr/>
          <p:nvPr/>
        </p:nvGrpSpPr>
        <p:grpSpPr>
          <a:xfrm>
            <a:off x="285115" y="3198495"/>
            <a:ext cx="11651615" cy="1538605"/>
            <a:chOff x="1144" y="1352"/>
            <a:chExt cx="17188" cy="1038"/>
          </a:xfrm>
        </p:grpSpPr>
        <p:sp>
          <p:nvSpPr>
            <p:cNvPr id="4" name="矩形 3"/>
            <p:cNvSpPr/>
            <p:nvPr>
              <p:custDataLst>
                <p:tags r:id="rId4"/>
              </p:custDataLst>
            </p:nvPr>
          </p:nvSpPr>
          <p:spPr>
            <a:xfrm>
              <a:off x="1744" y="1352"/>
              <a:ext cx="16588" cy="1039"/>
            </a:xfrm>
            <a:prstGeom prst="rect">
              <a:avLst/>
            </a:prstGeom>
            <a:solidFill>
              <a:srgbClr val="2875DF">
                <a:alpha val="10000"/>
              </a:srgbClr>
            </a:solidFill>
            <a:ln w="12700" cap="flat" cmpd="sng" algn="ctr">
              <a:noFill/>
              <a:prstDash val="solid"/>
              <a:miter lim="800000"/>
            </a:ln>
            <a:effectLst/>
          </p:spPr>
          <p:txBody>
            <a:bodyPr wrap="square" lIns="363730" tIns="167577" rIns="228978" bIns="167578" rtlCol="0" anchor="ctr">
              <a:noAutofit/>
            </a:bodyPr>
            <a:p>
              <a:pPr indent="0" algn="l" fontAlgn="auto">
                <a:lnSpc>
                  <a:spcPct val="135000"/>
                </a:lnSpc>
                <a:spcBef>
                  <a:spcPts val="0"/>
                </a:spcBef>
                <a:spcAft>
                  <a:spcPts val="0"/>
                </a:spcAft>
              </a:pPr>
              <a:r>
                <a:rPr b="1" spc="200">
                  <a:uFillTx/>
                  <a:latin typeface="微软雅黑" panose="020B0503020204020204" charset="-122"/>
                  <a:ea typeface="微软雅黑" panose="020B0503020204020204" charset="-122"/>
                </a:rPr>
                <a:t>然后，在出现的页面中（如图7-5所示），点击“</a:t>
              </a:r>
              <a:r>
                <a:rPr b="1" spc="200">
                  <a:solidFill>
                    <a:srgbClr val="2875DF"/>
                  </a:solidFill>
                  <a:uFillTx/>
                  <a:latin typeface="微软雅黑" panose="020B0503020204020204" charset="-122"/>
                  <a:ea typeface="微软雅黑" panose="020B0503020204020204" charset="-122"/>
                </a:rPr>
                <a:t>开始解析文档</a:t>
              </a:r>
              <a:r>
                <a:rPr b="1" spc="200">
                  <a:uFillTx/>
                  <a:latin typeface="微软雅黑" panose="020B0503020204020204" charset="-122"/>
                  <a:ea typeface="微软雅黑" panose="020B0503020204020204" charset="-122"/>
                </a:rPr>
                <a:t>”。之后，页面会显示提示文字“好的，已收到您的要求，让我先为您生成PPT标题和大纲”。过一会儿，就会显示自动生成的PPT标题和大纲，如果你不满意，可以点击页面底部的“</a:t>
              </a:r>
              <a:r>
                <a:rPr b="1" spc="200">
                  <a:solidFill>
                    <a:srgbClr val="2875DF"/>
                  </a:solidFill>
                  <a:uFillTx/>
                  <a:latin typeface="微软雅黑" panose="020B0503020204020204" charset="-122"/>
                  <a:ea typeface="微软雅黑" panose="020B0503020204020204" charset="-122"/>
                </a:rPr>
                <a:t>重新生成</a:t>
              </a:r>
              <a:r>
                <a:rPr b="1" spc="200">
                  <a:uFillTx/>
                  <a:latin typeface="微软雅黑" panose="020B0503020204020204" charset="-122"/>
                  <a:ea typeface="微软雅黑" panose="020B0503020204020204" charset="-122"/>
                </a:rPr>
                <a:t>”，如果满意，可以直接点击“</a:t>
              </a:r>
              <a:r>
                <a:rPr b="1" spc="200">
                  <a:solidFill>
                    <a:srgbClr val="2875DF"/>
                  </a:solidFill>
                  <a:uFillTx/>
                  <a:latin typeface="微软雅黑" panose="020B0503020204020204" charset="-122"/>
                  <a:ea typeface="微软雅黑" panose="020B0503020204020204" charset="-122"/>
                </a:rPr>
                <a:t>下一步</a:t>
              </a:r>
              <a:r>
                <a:rPr b="1" spc="200">
                  <a:uFillTx/>
                  <a:latin typeface="微软雅黑" panose="020B0503020204020204" charset="-122"/>
                  <a:ea typeface="微软雅黑" panose="020B0503020204020204" charset="-122"/>
                </a:rPr>
                <a:t>”。</a:t>
              </a:r>
              <a:endParaRPr b="1" spc="200">
                <a:solidFill>
                  <a:schemeClr val="tx1"/>
                </a:solidFill>
                <a:uFillTx/>
                <a:latin typeface="微软雅黑" panose="020B0503020204020204" charset="-122"/>
                <a:ea typeface="微软雅黑" panose="020B0503020204020204" charset="-122"/>
                <a:sym typeface="+mn-ea"/>
              </a:endParaRPr>
            </a:p>
          </p:txBody>
        </p:sp>
        <p:sp>
          <p:nvSpPr>
            <p:cNvPr id="5" name="矩形 4"/>
            <p:cNvSpPr/>
            <p:nvPr>
              <p:custDataLst>
                <p:tags r:id="rId5"/>
              </p:custDataLst>
            </p:nvPr>
          </p:nvSpPr>
          <p:spPr>
            <a:xfrm>
              <a:off x="1144" y="1352"/>
              <a:ext cx="441" cy="1039"/>
            </a:xfrm>
            <a:prstGeom prst="rect">
              <a:avLst/>
            </a:prstGeom>
            <a:solidFill>
              <a:srgbClr val="2875DF"/>
            </a:solidFill>
            <a:ln w="12700" cap="flat" cmpd="sng" algn="ctr">
              <a:noFill/>
              <a:prstDash val="solid"/>
              <a:miter lim="800000"/>
            </a:ln>
            <a:effectLst/>
          </p:spPr>
          <p:txBody>
            <a:bodyPr rtlCol="0" anchor="ctr"/>
            <a:p>
              <a:pPr algn="ctr"/>
              <a:endParaRPr lang="zh-CN" altLang="en-US">
                <a:solidFill>
                  <a:srgbClr val="FFFFFF"/>
                </a:solidFill>
                <a:latin typeface="Arial" panose="020B0604020202020204" pitchFamily="34" charset="0"/>
                <a:ea typeface="微软雅黑" panose="020B0503020204020204" charset="-122"/>
              </a:endParaRPr>
            </a:p>
          </p:txBody>
        </p:sp>
      </p:grpSp>
      <p:sp>
        <p:nvSpPr>
          <p:cNvPr id="6" name="文本框 5"/>
          <p:cNvSpPr txBox="1"/>
          <p:nvPr/>
        </p:nvSpPr>
        <p:spPr>
          <a:xfrm>
            <a:off x="3048000" y="6421120"/>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图7-2 开始创作</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7" name="组合 6"/>
          <p:cNvGrpSpPr/>
          <p:nvPr/>
        </p:nvGrpSpPr>
        <p:grpSpPr>
          <a:xfrm>
            <a:off x="-301625" y="184150"/>
            <a:ext cx="10284460" cy="761320"/>
            <a:chOff x="-475" y="290"/>
            <a:chExt cx="16196" cy="1199"/>
          </a:xfrm>
        </p:grpSpPr>
        <p:grpSp>
          <p:nvGrpSpPr>
            <p:cNvPr id="9" name="组合 8"/>
            <p:cNvGrpSpPr/>
            <p:nvPr userDrawn="1"/>
          </p:nvGrpSpPr>
          <p:grpSpPr>
            <a:xfrm rot="16200000">
              <a:off x="-663" y="478"/>
              <a:ext cx="1199" cy="823"/>
              <a:chOff x="5821505" y="-28185"/>
              <a:chExt cx="761320" cy="522378"/>
            </a:xfrm>
          </p:grpSpPr>
          <p:sp>
            <p:nvSpPr>
              <p:cNvPr id="10" name="弧形 9"/>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矩形 10"/>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13" name="文本框 12"/>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：使用讯飞智文生成</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PPT</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6"/>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048000" y="5933440"/>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图7-3 选择AI PPT中的“文档创建”</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35843" name="图片 3"/>
          <p:cNvPicPr>
            <a:picLocks noChangeAspect="1"/>
          </p:cNvPicPr>
          <p:nvPr/>
        </p:nvPicPr>
        <p:blipFill>
          <a:blip r:embed="rId1"/>
          <a:srcRect b="9503"/>
          <a:stretch>
            <a:fillRect/>
          </a:stretch>
        </p:blipFill>
        <p:spPr>
          <a:xfrm>
            <a:off x="847725" y="1608455"/>
            <a:ext cx="10158095" cy="4027170"/>
          </a:xfrm>
          <a:prstGeom prst="rect">
            <a:avLst/>
          </a:prstGeom>
          <a:noFill/>
          <a:ln w="9525">
            <a:noFill/>
          </a:ln>
        </p:spPr>
      </p:pic>
      <p:grpSp>
        <p:nvGrpSpPr>
          <p:cNvPr id="3" name="组合 2"/>
          <p:cNvGrpSpPr/>
          <p:nvPr/>
        </p:nvGrpSpPr>
        <p:grpSpPr>
          <a:xfrm>
            <a:off x="-301625" y="184150"/>
            <a:ext cx="10284460" cy="761320"/>
            <a:chOff x="-475" y="290"/>
            <a:chExt cx="16196" cy="1199"/>
          </a:xfrm>
        </p:grpSpPr>
        <p:grpSp>
          <p:nvGrpSpPr>
            <p:cNvPr id="2" name="组合 1"/>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：使用讯飞智文生成</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PPT</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2"/>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048000" y="6085840"/>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图7-4 上传文件</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36867" name="图片 4"/>
          <p:cNvPicPr>
            <a:picLocks noChangeAspect="1"/>
          </p:cNvPicPr>
          <p:nvPr/>
        </p:nvPicPr>
        <p:blipFill>
          <a:blip r:embed="rId1"/>
          <a:stretch>
            <a:fillRect/>
          </a:stretch>
        </p:blipFill>
        <p:spPr>
          <a:xfrm>
            <a:off x="781685" y="1474470"/>
            <a:ext cx="10594340" cy="4409440"/>
          </a:xfrm>
          <a:prstGeom prst="rect">
            <a:avLst/>
          </a:prstGeom>
          <a:noFill/>
          <a:ln w="9525">
            <a:noFill/>
          </a:ln>
        </p:spPr>
      </p:pic>
      <p:grpSp>
        <p:nvGrpSpPr>
          <p:cNvPr id="3" name="组合 2"/>
          <p:cNvGrpSpPr/>
          <p:nvPr/>
        </p:nvGrpSpPr>
        <p:grpSpPr>
          <a:xfrm>
            <a:off x="-301625" y="184150"/>
            <a:ext cx="10284460" cy="761320"/>
            <a:chOff x="-475" y="290"/>
            <a:chExt cx="16196" cy="1199"/>
          </a:xfrm>
        </p:grpSpPr>
        <p:grpSp>
          <p:nvGrpSpPr>
            <p:cNvPr id="2" name="组合 1"/>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：使用讯飞智文生成</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PPT</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2"/>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186430" y="5821045"/>
            <a:ext cx="6096000" cy="321945"/>
          </a:xfrm>
          <a:prstGeom prst="rect">
            <a:avLst/>
          </a:prstGeom>
          <a:noFill/>
        </p:spPr>
        <p:txBody>
          <a:bodyPr wrap="square" rtlCol="0" anchor="t">
            <a:spAutoFit/>
          </a:bodyPr>
          <a:p>
            <a:pPr algn="ctr"/>
            <a:r>
              <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图7-5 开始解析文档</a:t>
            </a:r>
            <a:endParaRPr lang="zh-CN" altLang="en-US" sz="1500" b="1" dirty="0">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37891" name="图片 5"/>
          <p:cNvPicPr>
            <a:picLocks noChangeAspect="1"/>
          </p:cNvPicPr>
          <p:nvPr/>
        </p:nvPicPr>
        <p:blipFill>
          <a:blip r:embed="rId1"/>
          <a:stretch>
            <a:fillRect/>
          </a:stretch>
        </p:blipFill>
        <p:spPr>
          <a:xfrm>
            <a:off x="515620" y="1684655"/>
            <a:ext cx="11160760" cy="3763010"/>
          </a:xfrm>
          <a:prstGeom prst="rect">
            <a:avLst/>
          </a:prstGeom>
          <a:noFill/>
          <a:ln w="9525">
            <a:noFill/>
          </a:ln>
        </p:spPr>
      </p:pic>
      <p:grpSp>
        <p:nvGrpSpPr>
          <p:cNvPr id="3" name="组合 2"/>
          <p:cNvGrpSpPr/>
          <p:nvPr/>
        </p:nvGrpSpPr>
        <p:grpSpPr>
          <a:xfrm>
            <a:off x="-301625" y="184150"/>
            <a:ext cx="10284460" cy="761320"/>
            <a:chOff x="-475" y="290"/>
            <a:chExt cx="16196" cy="1199"/>
          </a:xfrm>
        </p:grpSpPr>
        <p:grpSp>
          <p:nvGrpSpPr>
            <p:cNvPr id="2" name="组合 1"/>
            <p:cNvGrpSpPr/>
            <p:nvPr userDrawn="1"/>
          </p:nvGrpSpPr>
          <p:grpSpPr>
            <a:xfrm rot="16200000">
              <a:off x="-663" y="478"/>
              <a:ext cx="1199" cy="823"/>
              <a:chOff x="5821505" y="-28185"/>
              <a:chExt cx="761320" cy="522378"/>
            </a:xfrm>
          </p:grpSpPr>
          <p:sp>
            <p:nvSpPr>
              <p:cNvPr id="7" name="弧形 6"/>
              <p:cNvSpPr/>
              <p:nvPr/>
            </p:nvSpPr>
            <p:spPr>
              <a:xfrm rot="9900000">
                <a:off x="5994174" y="-28185"/>
                <a:ext cx="522378" cy="522378"/>
              </a:xfrm>
              <a:prstGeom prst="arc">
                <a:avLst>
                  <a:gd name="adj1" fmla="val 11468830"/>
                  <a:gd name="adj2" fmla="val 1931133"/>
                </a:avLst>
              </a:prstGeom>
              <a:ln w="127000">
                <a:solidFill>
                  <a:srgbClr val="39D7D2"/>
                </a:solidFill>
              </a:ln>
            </p:spPr>
            <p:style>
              <a:lnRef idx="1">
                <a:srgbClr val="1D76EE"/>
              </a:lnRef>
              <a:fillRef idx="0">
                <a:srgbClr val="1D76EE"/>
              </a:fillRef>
              <a:effectRef idx="0">
                <a:srgbClr val="1D76EE"/>
              </a:effectRef>
              <a:fontRef idx="minor">
                <a:sysClr val="windowText" lastClr="000000"/>
              </a:fontRef>
            </p:style>
            <p:txBody>
              <a:bodyPr rtlCol="0" anchor="ctr"/>
              <a:p>
                <a:pPr algn="ctr"/>
                <a:endParaRPr lang="zh-CN" altLang="en-US">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nvSpPr>
            <p:spPr>
              <a:xfrm rot="16200000">
                <a:off x="6073799" y="-236897"/>
                <a:ext cx="256732" cy="761320"/>
              </a:xfrm>
              <a:prstGeom prst="rect">
                <a:avLst/>
              </a:prstGeom>
              <a:solidFill>
                <a:srgbClr val="F5F7F9"/>
              </a:solidFill>
              <a:ln>
                <a:noFill/>
              </a:ln>
            </p:spPr>
            <p:style>
              <a:lnRef idx="2">
                <a:srgbClr val="1D76EE">
                  <a:shade val="50000"/>
                </a:srgbClr>
              </a:lnRef>
              <a:fillRef idx="1">
                <a:srgbClr val="1D76EE"/>
              </a:fillRef>
              <a:effectRef idx="0">
                <a:srgbClr val="1D76EE"/>
              </a:effectRef>
              <a:fontRef idx="minor">
                <a:sysClr val="window" lastClr="FFFFFF"/>
              </a:fontRef>
            </p:style>
            <p:txBody>
              <a:bodyPr rtlCol="0" anchor="ctr"/>
              <a:p>
                <a:pPr algn="ctr"/>
                <a:endParaRPr lang="zh-CN" altLang="en-US">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9" name="文本框 8"/>
            <p:cNvSpPr txBox="1"/>
            <p:nvPr/>
          </p:nvSpPr>
          <p:spPr>
            <a:xfrm>
              <a:off x="594" y="442"/>
              <a:ext cx="15127" cy="725"/>
            </a:xfrm>
            <a:prstGeom prst="rect">
              <a:avLst/>
            </a:prstGeom>
            <a:noFill/>
          </p:spPr>
          <p:txBody>
            <a:bodyPr wrap="square" rtlCol="0">
              <a:spAutoFit/>
            </a:bodyPr>
            <a:p>
              <a:pPr algn="l"/>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4.2.3 </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zh-CN" altLang="en-US"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：使用讯飞智文生成</a:t>
              </a:r>
              <a:r>
                <a:rPr lang="en-US" altLang="zh-CN"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rPr>
                <a:t>PPT</a:t>
              </a:r>
              <a:endParaRPr sz="2400" b="1" dirty="0">
                <a:solidFill>
                  <a:srgbClr val="1D76E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ustDataLst>
      <p:tags r:id="rId2"/>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5_1*l_h_f*1_1_1"/>
  <p:tag name="KSO_WM_TEMPLATE_CATEGORY" val="diagram"/>
  <p:tag name="KSO_WM_TEMPLATE_INDEX" val="20231125"/>
  <p:tag name="KSO_WM_UNIT_LAYERLEVEL" val="1_1_1"/>
  <p:tag name="KSO_WM_TAG_VERSION" val="3.0"/>
  <p:tag name="KSO_WM_BEAUTIFY_FLAG" val="#wm#"/>
  <p:tag name="KSO_WM_UNIT_VALUE" val="22"/>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简明扼要地阐述"/>
  <p:tag name="KSO_WM_UNIT_TEXT_FILL_FORE_SCHEMECOLOR_INDEX" val="1"/>
  <p:tag name="KSO_WM_UNIT_TEXT_FILL_TYPE" val="1"/>
  <p:tag name="KSO_WM_DIAGRAM_USE_COLOR_VALUE" val="{&quot;color_scheme&quot;:1,&quot;color_type&quot;:1,&quot;theme_color_indexes&quot;:[]}"/>
</p:tagLst>
</file>

<file path=ppt/tags/tag10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5_1*l_h_a*1_1_1"/>
  <p:tag name="KSO_WM_TEMPLATE_CATEGORY" val="diagram"/>
  <p:tag name="KSO_WM_TEMPLATE_INDEX" val="20231125"/>
  <p:tag name="KSO_WM_UNIT_LAYERLEVEL" val="1_1_1"/>
  <p:tag name="KSO_WM_TAG_VERSION" val="3.0"/>
  <p:tag name="KSO_WM_BEAUTIFY_FLAG" val="#wm#"/>
  <p:tag name="KSO_WM_UNIT_VALUE" val="8"/>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内容"/>
  <p:tag name="KSO_WM_UNIT_TEXT_FILL_FORE_SCHEMECOLOR_INDEX" val="1"/>
  <p:tag name="KSO_WM_UNIT_TEXT_FILL_TYPE" val="1"/>
  <p:tag name="KSO_WM_DIAGRAM_USE_COLOR_VALUE" val="{&quot;color_scheme&quot;:1,&quot;color_type&quot;:1,&quot;theme_color_indexes&quot;:[]}"/>
</p:tagLst>
</file>

<file path=ppt/tags/tag10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5_1*l_h_d*1_1_1"/>
  <p:tag name="KSO_WM_TEMPLATE_CATEGORY" val="diagram"/>
  <p:tag name="KSO_WM_TEMPLATE_INDEX" val="20231125"/>
  <p:tag name="KSO_WM_UNIT_LAYERLEVEL" val="1_1_1"/>
  <p:tag name="KSO_WM_TAG_VERSION" val="3.0"/>
  <p:tag name="KSO_WM_BEAUTIFY_FLAG" val="#wm#"/>
  <p:tag name="KSO_WM_UNIT_VALUE" val="313*478"/>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10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125_1*l_h_i*1_3_1"/>
  <p:tag name="KSO_WM_TEMPLATE_CATEGORY" val="diagram"/>
  <p:tag name="KSO_WM_TEMPLATE_INDEX" val="20231125"/>
  <p:tag name="KSO_WM_UNIT_LAYERLEVEL" val="1_1_1"/>
  <p:tag name="KSO_WM_TAG_VERSION" val="3.0"/>
  <p:tag name="KSO_WM_BEAUTIFY_FLAG" val="#wm#"/>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5,&quot;colorType&quot;:2,&quot;rgb&quot;:&quot;#002b9b&quot;,&quot;transparency&quot;:0.95999997854232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0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5_1*l_h_f*1_3_1"/>
  <p:tag name="KSO_WM_TEMPLATE_CATEGORY" val="diagram"/>
  <p:tag name="KSO_WM_TEMPLATE_INDEX" val="20231125"/>
  <p:tag name="KSO_WM_UNIT_LAYERLEVEL" val="1_1_1"/>
  <p:tag name="KSO_WM_TAG_VERSION" val="3.0"/>
  <p:tag name="KSO_WM_BEAUTIFY_FLAG" val="#wm#"/>
  <p:tag name="KSO_WM_UNIT_VALUE" val="22"/>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简明扼要地阐述"/>
  <p:tag name="KSO_WM_UNIT_TEXT_FILL_FORE_SCHEMECOLOR_INDEX" val="1"/>
  <p:tag name="KSO_WM_UNIT_TEXT_FILL_TYPE" val="1"/>
  <p:tag name="KSO_WM_DIAGRAM_USE_COLOR_VALUE" val="{&quot;color_scheme&quot;:1,&quot;color_type&quot;:1,&quot;theme_color_indexes&quot;:[]}"/>
</p:tagLst>
</file>

<file path=ppt/tags/tag10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5_1*l_h_a*1_3_1"/>
  <p:tag name="KSO_WM_TEMPLATE_CATEGORY" val="diagram"/>
  <p:tag name="KSO_WM_TEMPLATE_INDEX" val="20231125"/>
  <p:tag name="KSO_WM_UNIT_LAYERLEVEL" val="1_1_1"/>
  <p:tag name="KSO_WM_TAG_VERSION" val="3.0"/>
  <p:tag name="KSO_WM_BEAUTIFY_FLAG" val="#wm#"/>
  <p:tag name="KSO_WM_UNIT_VALUE" val="8"/>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内容"/>
  <p:tag name="KSO_WM_UNIT_TEXT_FILL_FORE_SCHEMECOLOR_INDEX" val="1"/>
  <p:tag name="KSO_WM_UNIT_TEXT_FILL_TYPE" val="1"/>
  <p:tag name="KSO_WM_DIAGRAM_USE_COLOR_VALUE" val="{&quot;color_scheme&quot;:1,&quot;color_type&quot;:1,&quot;theme_color_indexes&quot;:[]}"/>
</p:tagLst>
</file>

<file path=ppt/tags/tag10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5_1*l_h_d*1_3_1"/>
  <p:tag name="KSO_WM_TEMPLATE_CATEGORY" val="diagram"/>
  <p:tag name="KSO_WM_TEMPLATE_INDEX" val="20231125"/>
  <p:tag name="KSO_WM_UNIT_LAYERLEVEL" val="1_1_1"/>
  <p:tag name="KSO_WM_TAG_VERSION" val="3.0"/>
  <p:tag name="KSO_WM_BEAUTIFY_FLAG" val="#wm#"/>
  <p:tag name="KSO_WM_UNIT_VALUE" val="313*474"/>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10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125_1*l_h_i*1_2_1"/>
  <p:tag name="KSO_WM_TEMPLATE_CATEGORY" val="diagram"/>
  <p:tag name="KSO_WM_TEMPLATE_INDEX" val="20231125"/>
  <p:tag name="KSO_WM_UNIT_LAYERLEVEL" val="1_1_1"/>
  <p:tag name="KSO_WM_TAG_VERSION" val="3.0"/>
  <p:tag name="KSO_WM_BEAUTIFY_FLAG" val="#wm#"/>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5,&quot;colorType&quot;:2,&quot;rgb&quot;:&quot;#002b9b&quot;,&quot;transparency&quot;:0.95999997854232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0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5_1*l_h_f*1_2_1"/>
  <p:tag name="KSO_WM_TEMPLATE_CATEGORY" val="diagram"/>
  <p:tag name="KSO_WM_TEMPLATE_INDEX" val="20231125"/>
  <p:tag name="KSO_WM_UNIT_LAYERLEVEL" val="1_1_1"/>
  <p:tag name="KSO_WM_TAG_VERSION" val="3.0"/>
  <p:tag name="KSO_WM_BEAUTIFY_FLAG" val="#wm#"/>
  <p:tag name="KSO_WM_UNIT_VALUE" val="22"/>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简明扼要地阐述"/>
  <p:tag name="KSO_WM_UNIT_TEXT_FILL_FORE_SCHEMECOLOR_INDEX" val="1"/>
  <p:tag name="KSO_WM_UNIT_TEXT_FILL_TYPE" val="1"/>
  <p:tag name="KSO_WM_DIAGRAM_USE_COLOR_VALUE" val="{&quot;color_scheme&quot;:1,&quot;color_type&quot;:1,&quot;theme_color_indexes&quot;:[]}"/>
</p:tagLst>
</file>

<file path=ppt/tags/tag10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5_1*l_h_a*1_2_1"/>
  <p:tag name="KSO_WM_TEMPLATE_CATEGORY" val="diagram"/>
  <p:tag name="KSO_WM_TEMPLATE_INDEX" val="20231125"/>
  <p:tag name="KSO_WM_UNIT_LAYERLEVEL" val="1_1_1"/>
  <p:tag name="KSO_WM_TAG_VERSION" val="3.0"/>
  <p:tag name="KSO_WM_BEAUTIFY_FLAG" val="#wm#"/>
  <p:tag name="KSO_WM_UNIT_VALUE" val="8"/>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内容"/>
  <p:tag name="KSO_WM_UNIT_TEXT_FILL_FORE_SCHEMECOLOR_INDEX" val="1"/>
  <p:tag name="KSO_WM_UNIT_TEXT_FILL_TYPE" val="1"/>
  <p:tag name="KSO_WM_DIAGRAM_USE_COLOR_VALUE" val="{&quot;color_scheme&quot;:1,&quot;color_type&quot;:1,&quot;theme_color_indexes&quot;:[]}"/>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5_1*l_h_d*1_2_1"/>
  <p:tag name="KSO_WM_TEMPLATE_CATEGORY" val="diagram"/>
  <p:tag name="KSO_WM_TEMPLATE_INDEX" val="20231125"/>
  <p:tag name="KSO_WM_UNIT_LAYERLEVEL" val="1_1_1"/>
  <p:tag name="KSO_WM_TAG_VERSION" val="3.0"/>
  <p:tag name="KSO_WM_BEAUTIFY_FLAG" val="#wm#"/>
  <p:tag name="KSO_WM_UNIT_VALUE" val="313*476"/>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11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125_1*l_h_i*1_4_1"/>
  <p:tag name="KSO_WM_TEMPLATE_CATEGORY" val="diagram"/>
  <p:tag name="KSO_WM_TEMPLATE_INDEX" val="20231125"/>
  <p:tag name="KSO_WM_UNIT_LAYERLEVEL" val="1_1_1"/>
  <p:tag name="KSO_WM_TAG_VERSION" val="3.0"/>
  <p:tag name="KSO_WM_BEAUTIFY_FLAG" val="#wm#"/>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5,&quot;colorType&quot;:2,&quot;rgb&quot;:&quot;#002b9b&quot;,&quot;transparency&quot;:0.95999997854232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1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125_1*l_h_f*1_4_1"/>
  <p:tag name="KSO_WM_TEMPLATE_CATEGORY" val="diagram"/>
  <p:tag name="KSO_WM_TEMPLATE_INDEX" val="20231125"/>
  <p:tag name="KSO_WM_UNIT_LAYERLEVEL" val="1_1_1"/>
  <p:tag name="KSO_WM_TAG_VERSION" val="3.0"/>
  <p:tag name="KSO_WM_BEAUTIFY_FLAG" val="#wm#"/>
  <p:tag name="KSO_WM_UNIT_VALUE" val="22"/>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简明扼要地阐述"/>
  <p:tag name="KSO_WM_UNIT_TEXT_FILL_FORE_SCHEMECOLOR_INDEX" val="1"/>
  <p:tag name="KSO_WM_UNIT_TEXT_FILL_TYPE" val="1"/>
  <p:tag name="KSO_WM_DIAGRAM_USE_COLOR_VALUE" val="{&quot;color_scheme&quot;:1,&quot;color_type&quot;:1,&quot;theme_color_indexes&quot;:[]}"/>
</p:tagLst>
</file>

<file path=ppt/tags/tag11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125_1*l_h_a*1_4_1"/>
  <p:tag name="KSO_WM_TEMPLATE_CATEGORY" val="diagram"/>
  <p:tag name="KSO_WM_TEMPLATE_INDEX" val="20231125"/>
  <p:tag name="KSO_WM_UNIT_LAYERLEVEL" val="1_1_1"/>
  <p:tag name="KSO_WM_TAG_VERSION" val="3.0"/>
  <p:tag name="KSO_WM_BEAUTIFY_FLAG" val="#wm#"/>
  <p:tag name="KSO_WM_UNIT_VALUE" val="8"/>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内容"/>
  <p:tag name="KSO_WM_UNIT_TEXT_FILL_FORE_SCHEMECOLOR_INDEX" val="1"/>
  <p:tag name="KSO_WM_UNIT_TEXT_FILL_TYPE" val="1"/>
  <p:tag name="KSO_WM_DIAGRAM_USE_COLOR_VALUE" val="{&quot;color_scheme&quot;:1,&quot;color_type&quot;:1,&quot;theme_color_indexes&quot;:[]}"/>
</p:tagLst>
</file>

<file path=ppt/tags/tag11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d"/>
  <p:tag name="KSO_WM_UNIT_INDEX" val="1_4_1"/>
  <p:tag name="KSO_WM_UNIT_ID" val="diagram20231125_1*l_h_d*1_4_1"/>
  <p:tag name="KSO_WM_TEMPLATE_CATEGORY" val="diagram"/>
  <p:tag name="KSO_WM_TEMPLATE_INDEX" val="20231125"/>
  <p:tag name="KSO_WM_UNIT_LAYERLEVEL" val="1_1_1"/>
  <p:tag name="KSO_WM_TAG_VERSION" val="3.0"/>
  <p:tag name="KSO_WM_BEAUTIFY_FLAG" val="#wm#"/>
  <p:tag name="KSO_WM_UNIT_VALUE" val="315*480"/>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345.25,&quot;left&quot;:57.2,&quot;top&quot;:98.35,&quot;width&quot;:859.35}"/>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2_1"/>
  <p:tag name="KSO_WM_UNIT_ID" val="diagram20231320_2*l_h_f*1_2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6,&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6"/>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20_2*l_h_i*1_2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6,&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3_1"/>
  <p:tag name="KSO_WM_UNIT_ID" val="diagram20231320_2*l_h_f*1_3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7,&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7"/>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20_2*l_h_i*1_3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7,&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7"/>
  <p:tag name="KSO_WM_UNIT_FILL_FORE_SCHEMECOLOR_INDEX_BRIGHTNESS" val="0"/>
  <p:tag name="KSO_WM_DIAGRAM_USE_COLOR_VALUE" val="{&quot;color_scheme&quot;:1,&quot;color_type&quot;:1,&quot;theme_color_indexes&quot;:[]}"/>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RESOURCE_RECORD_KEY" val="{&quot;70&quot;:[3315859,3323870,3316006,3318395]}"/>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861_1*l_h_i*1_1_2"/>
  <p:tag name="KSO_WM_TEMPLATE_CATEGORY" val="diagram"/>
  <p:tag name="KSO_WM_TEMPLATE_INDEX" val="20231861"/>
  <p:tag name="KSO_WM_UNIT_LAYERLEVEL" val="1_1_1"/>
  <p:tag name="KSO_WM_TAG_VERSION" val="3.0"/>
  <p:tag name="KSO_WM_DIAGRAM_MAX_ITEMCNT" val="3"/>
  <p:tag name="KSO_WM_DIAGRAM_MIN_ITEMCNT" val="2"/>
  <p:tag name="KSO_WM_DIAGRAM_VIRTUALLY_FRAME" val="{&quot;height&quot;:384.7888627612497,&quot;left&quot;:54.53059356929752,&quot;top&quot;:87.76113723875032,&quot;width&quot;:850.98889160156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
</p:tagLst>
</file>

<file path=ppt/tags/tag252.xml><?xml version="1.0" encoding="utf-8"?>
<p:tagLst xmlns:p="http://schemas.openxmlformats.org/presentationml/2006/main">
  <p:tag name="KSO_WM_UNIT_COMPATIBLE" val="0"/>
  <p:tag name="KSO_WM_UNIT_DIAGRAM_ISREFERUNIT" val="0"/>
  <p:tag name="KSO_WM_TEMPLATE_INDEX" val="20231861"/>
  <p:tag name="KSO_WM_TAG_VERSION" val="3.0"/>
  <p:tag name="KSO_WM_DIAGRAM_MIN_ITEMCNT" val="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861_1*l_h_f*1_1_1"/>
  <p:tag name="KSO_WM_TEMPLATE_CATEGORY" val="diagram"/>
  <p:tag name="KSO_WM_UNIT_LAYERLEVEL" val="1_1_1"/>
  <p:tag name="KSO_WM_BEAUTIFY_FLAG" val="#wm#"/>
  <p:tag name="KSO_WM_DIAGRAM_GROUP_CODE" val="l1-1"/>
  <p:tag name="KSO_WM_DIAGRAM_COLOR_TRICK" val="1"/>
  <p:tag name="KSO_WM_DIAGRAM_MAX_ITEMCNT" val="3"/>
  <p:tag name="KSO_WM_DIAGRAM_VIRTUALLY_FRAME" val="{&quot;height&quot;:384.7888627612497,&quot;left&quot;:54.53059356929752,&quot;top&quot;:87.76113723875032,&quot;width&quot;:850.9888916015625}"/>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以便观者理解您传达的思想。单击此处添加文本内容。"/>
  <p:tag name="KSO_WM_UNIT_LINE_FORE_SCHEMECOLOR_INDEX" val="5"/>
  <p:tag name="KSO_WM_DIAGRAM_USE_COLOR_VALUE" val="{&quot;color_scheme&quot;:1,&quot;color_type&quot;:1,&quot;theme_color_indexes&quot;:[]}"/>
</p:tagLst>
</file>

<file path=ppt/tags/tag25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861_1*l_h_a*1_1_1"/>
  <p:tag name="KSO_WM_TEMPLATE_CATEGORY" val="diagram"/>
  <p:tag name="KSO_WM_TEMPLATE_INDEX" val="20231861"/>
  <p:tag name="KSO_WM_UNIT_LAYERLEVEL" val="1_1_1"/>
  <p:tag name="KSO_WM_TAG_VERSION" val="3.0"/>
  <p:tag name="KSO_WM_DIAGRAM_GROUP_CODE" val="l1-1"/>
  <p:tag name="KSO_WM_DIAGRAM_MAX_ITEMCNT" val="3"/>
  <p:tag name="KSO_WM_DIAGRAM_MIN_ITEMCNT" val="2"/>
  <p:tag name="KSO_WM_DIAGRAM_VIRTUALLY_FRAME" val="{&quot;height&quot;:384.7888627612497,&quot;left&quot;:54.53059356929752,&quot;top&quot;:87.76113723875032,&quot;width&quot;:850.9888916015625}"/>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此处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861_1*l_h_i*1_2_2"/>
  <p:tag name="KSO_WM_TEMPLATE_CATEGORY" val="diagram"/>
  <p:tag name="KSO_WM_TEMPLATE_INDEX" val="20231861"/>
  <p:tag name="KSO_WM_UNIT_LAYERLEVEL" val="1_1_1"/>
  <p:tag name="KSO_WM_TAG_VERSION" val="3.0"/>
  <p:tag name="KSO_WM_DIAGRAM_MAX_ITEMCNT" val="3"/>
  <p:tag name="KSO_WM_DIAGRAM_MIN_ITEMCNT" val="2"/>
  <p:tag name="KSO_WM_DIAGRAM_VIRTUALLY_FRAME" val="{&quot;height&quot;:384.7888627612497,&quot;left&quot;:54.53059356929752,&quot;top&quot;:87.76113723875032,&quot;width&quot;:850.98889160156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
</p:tagLst>
</file>

<file path=ppt/tags/tag255.xml><?xml version="1.0" encoding="utf-8"?>
<p:tagLst xmlns:p="http://schemas.openxmlformats.org/presentationml/2006/main">
  <p:tag name="KSO_WM_UNIT_COMPATIBLE" val="0"/>
  <p:tag name="KSO_WM_UNIT_DIAGRAM_ISREFERUNIT" val="0"/>
  <p:tag name="KSO_WM_TEMPLATE_INDEX" val="20231861"/>
  <p:tag name="KSO_WM_TAG_VERSION" val="3.0"/>
  <p:tag name="KSO_WM_DIAGRAM_MIN_ITEMCNT" val="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861_1*l_h_f*1_2_1"/>
  <p:tag name="KSO_WM_TEMPLATE_CATEGORY" val="diagram"/>
  <p:tag name="KSO_WM_UNIT_LAYERLEVEL" val="1_1_1"/>
  <p:tag name="KSO_WM_BEAUTIFY_FLAG" val="#wm#"/>
  <p:tag name="KSO_WM_DIAGRAM_GROUP_CODE" val="l1-1"/>
  <p:tag name="KSO_WM_DIAGRAM_COLOR_TRICK" val="1"/>
  <p:tag name="KSO_WM_DIAGRAM_MAX_ITEMCNT" val="3"/>
  <p:tag name="KSO_WM_DIAGRAM_VIRTUALLY_FRAME" val="{&quot;height&quot;:384.7888627612497,&quot;left&quot;:54.53059356929752,&quot;top&quot;:87.76113723875032,&quot;width&quot;:850.9888916015625}"/>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以便观者理解您传达的思想。单击此处添加文本内容。"/>
  <p:tag name="KSO_WM_UNIT_LINE_FORE_SCHEMECOLOR_INDEX" val="5"/>
  <p:tag name="KSO_WM_DIAGRAM_USE_COLOR_VALUE" val="{&quot;color_scheme&quot;:1,&quot;color_type&quot;:1,&quot;theme_color_indexes&quot;:[]}"/>
</p:tagLst>
</file>

<file path=ppt/tags/tag25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861_1*l_h_a*1_2_1"/>
  <p:tag name="KSO_WM_TEMPLATE_CATEGORY" val="diagram"/>
  <p:tag name="KSO_WM_TEMPLATE_INDEX" val="20231861"/>
  <p:tag name="KSO_WM_UNIT_LAYERLEVEL" val="1_1_1"/>
  <p:tag name="KSO_WM_TAG_VERSION" val="3.0"/>
  <p:tag name="KSO_WM_DIAGRAM_GROUP_CODE" val="l1-1"/>
  <p:tag name="KSO_WM_DIAGRAM_MAX_ITEMCNT" val="3"/>
  <p:tag name="KSO_WM_DIAGRAM_MIN_ITEMCNT" val="2"/>
  <p:tag name="KSO_WM_DIAGRAM_VIRTUALLY_FRAME" val="{&quot;height&quot;:384.7888627612497,&quot;left&quot;:54.53059356929752,&quot;top&quot;:87.76113723875032,&quot;width&quot;:850.9888916015625}"/>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此处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DIAGRAM_VIRTUALLY_FRAME" val="{&quot;height&quot;:358.5000000000001,&quot;left&quot;:54.775,&quot;top&quot;:140.85,&quot;width&quot;:852.6000393700788}"/>
</p:tagLst>
</file>

<file path=ppt/tags/tag279.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776_2*l_h_a*1_1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此处添加标题"/>
  <p:tag name="KSO_WM_DIAGRAM_USE_COLOR_VALUE" val="{&quot;color_scheme&quot;:1,&quot;color_type&quot;:1,&quot;theme_color_indexes&quot;:[]}"/>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776_2*l_h_a*1_2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8"/>
  <p:tag name="KSO_WM_UNIT_TEXT_FILL_FORE_SCHEMECOLOR_INDEX" val="1"/>
  <p:tag name="KSO_WM_UNIT_TEXT_FILL_TYPE" val="1"/>
  <p:tag name="KSO_WM_UNIT_PRESET_TEXT" val="此处添加标题"/>
  <p:tag name="KSO_WM_DIAGRAM_USE_COLOR_VALUE" val="{&quot;color_scheme&quot;:1,&quot;color_type&quot;:1,&quot;theme_color_indexes&quot;:[]}"/>
</p:tagLst>
</file>

<file path=ppt/tags/tag28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776_2*l_h_a*1_3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8"/>
  <p:tag name="KSO_WM_UNIT_TEXT_FILL_FORE_SCHEMECOLOR_INDEX" val="1"/>
  <p:tag name="KSO_WM_UNIT_TEXT_FILL_TYPE" val="1"/>
  <p:tag name="KSO_WM_UNIT_PRESET_TEXT" val="此处添加标题"/>
  <p:tag name="KSO_WM_DIAGRAM_USE_COLOR_VALUE" val="{&quot;color_scheme&quot;:1,&quot;color_type&quot;:1,&quot;theme_color_indexes&quot;:[]}"/>
</p:tagLst>
</file>

<file path=ppt/tags/tag282.xml><?xml version="1.0" encoding="utf-8"?>
<p:tagLst xmlns:p="http://schemas.openxmlformats.org/presentationml/2006/main">
  <p:tag name="KSO_WM_DIAGRAM_VIRTUALLY_FRAME" val="{&quot;height&quot;:370.7637023925781,&quot;left&quot;:62.025039370078744,&quot;top&quot;:163.1931881737897,&quot;width&quot;:850.5}"/>
</p:tagLst>
</file>

<file path=ppt/tags/tag28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776_2*l_h_f*1_1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2"/>
  <p:tag name="KSO_WM_UNIT_TEXT_FILL_FORE_SCHEMECOLOR_INDEX" val="1"/>
  <p:tag name="KSO_WM_UNIT_TEXT_FILL_TYPE" val="1"/>
  <p:tag name="KSO_WM_UNIT_PRESET_TEXT" val="单击此处添加文本内容，简明扼要地阐述观点。根据需要可酌情增减文字，以便观者准确地理解您传达的思想。"/>
  <p:tag name="KSO_WM_DIAGRAM_USE_COLOR_VALUE" val="{&quot;color_scheme&quot;:1,&quot;color_type&quot;:1,&quot;theme_color_indexes&quot;:[]}"/>
</p:tagLst>
</file>

<file path=ppt/tags/tag28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776_2*l_h_f*1_2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2"/>
  <p:tag name="KSO_WM_UNIT_TEXT_FILL_FORE_SCHEMECOLOR_INDEX" val="1"/>
  <p:tag name="KSO_WM_UNIT_TEXT_FILL_TYPE" val="1"/>
  <p:tag name="KSO_WM_UNIT_PRESET_TEXT" val="单击此处添加文本内容，简明扼要地阐述观点。根据需要可酌情增减文字，以便观者准确地理解您传达的思想。"/>
  <p:tag name="KSO_WM_DIAGRAM_USE_COLOR_VALUE" val="{&quot;color_scheme&quot;:1,&quot;color_type&quot;:1,&quot;theme_color_indexes&quot;:[]}"/>
</p:tagLst>
</file>

<file path=ppt/tags/tag28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776_2*l_h_f*1_3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内容，简明扼要地阐述观点。根据需要可酌情增减文字，以便观者准确地理解您传达的思想。"/>
  <p:tag name="KSO_WM_DIAGRAM_USE_COLOR_VALUE" val="{&quot;color_scheme&quot;:1,&quot;color_type&quot;:1,&quot;theme_color_indexes&quot;:[]}"/>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776_2*l_h_i*1_1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776_2*l_h_i*1_2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776_2*l_h_i*1_3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89.xml><?xml version="1.0" encoding="utf-8"?>
<p:tagLst xmlns:p="http://schemas.openxmlformats.org/presentationml/2006/main">
  <p:tag name="KSO_WM_UNIT_VALUE" val="607*91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776_2*l_h_d*1_3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UNIT_VALUE" val="607*91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776_2*l_h_d*1_1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91.xml><?xml version="1.0" encoding="utf-8"?>
<p:tagLst xmlns:p="http://schemas.openxmlformats.org/presentationml/2006/main">
  <p:tag name="KSO_WM_UNIT_VALUE" val="607*91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776_2*l_h_d*1_2_1"/>
  <p:tag name="KSO_WM_TEMPLATE_CATEGORY" val="diagram"/>
  <p:tag name="KSO_WM_TEMPLATE_INDEX" val="2023177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58.5000000000001,&quot;left&quot;:54.775,&quot;top&quot;:140.85,&quot;width&quot;:852.60003937007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DIAGRAM_VIRTUALLY_FRAME" val="{&quot;height&quot;:299.35,&quot;left&quot;:56.45,&quot;top&quot;:163,&quot;width&quot;:850.4}"/>
</p:tagLst>
</file>

<file path=ppt/tags/tag2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2"/>
  <p:tag name="KSO_WM_UNIT_ID" val="diagram20231799_2*l_h_i*1_1_2"/>
  <p:tag name="KSO_WM_TEMPLATE_CATEGORY" val="diagram"/>
  <p:tag name="KSO_WM_TEMPLATE_INDEX" val="2023179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299.35,&quot;left&quot;:56.45,&quot;top&quot;:163,&quot;width&quot;:850.4}"/>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14,&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2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diagram20231799_2*l_h_i*1_1_1"/>
  <p:tag name="KSO_WM_TEMPLATE_CATEGORY" val="diagram"/>
  <p:tag name="KSO_WM_TEMPLATE_INDEX" val="2023179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299.35,&quot;left&quot;:56.45,&quot;top&quot;:163,&quot;width&quot;:850.4}"/>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13,&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99_2*l_h_f*1_1_1"/>
  <p:tag name="KSO_WM_TEMPLATE_CATEGORY" val="diagram"/>
  <p:tag name="KSO_WM_TEMPLATE_INDEX" val="20231799"/>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3"/>
  <p:tag name="KSO_WM_DIAGRAM_COLOR_TEXT_CAN_REMOVE" val="n"/>
  <p:tag name="KSO_WM_DIAGRAM_GROUP_CODE" val="l1-1"/>
  <p:tag name="KSO_WM_DIAGRAM_MAX_ITEMCNT" val="3"/>
  <p:tag name="KSO_WM_DIAGRAM_MIN_ITEMCNT" val="2"/>
  <p:tag name="KSO_WM_DIAGRAM_VIRTUALLY_FRAME" val="{&quot;height&quot;:299.35,&quot;left&quot;:56.45,&quot;top&quot;:163,&quot;width&quot;:85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333333&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 name="KSO_WM_DIAGRAM_USE_COLOR_VALUE" val="{&quot;color_scheme&quot;:1,&quot;color_type&quot;:1,&quot;theme_color_indexes&quot;:[]}"/>
</p:tagLst>
</file>

<file path=ppt/tags/tag30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99_2*l_h_a*1_1_1"/>
  <p:tag name="KSO_WM_TEMPLATE_CATEGORY" val="diagram"/>
  <p:tag name="KSO_WM_TEMPLATE_INDEX" val="20231799"/>
  <p:tag name="KSO_WM_UNIT_LAYERLEVEL" val="1_1_1"/>
  <p:tag name="KSO_WM_TAG_VERSION" val="3.0"/>
  <p:tag name="KSO_WM_BEAUTIFY_FLAG" val="#wm#"/>
  <p:tag name="KSO_WM_UNIT_TEXT_FILL_FORE_SCHEMECOLOR_INDEX_BRIGHTNESS" val="0.15"/>
  <p:tag name="KSO_WM_DIAGRAM_VERSION" val="3"/>
  <p:tag name="KSO_WM_DIAGRAM_COLOR_TRICK" val="3"/>
  <p:tag name="KSO_WM_DIAGRAM_COLOR_TEXT_CAN_REMOVE" val="n"/>
  <p:tag name="KSO_WM_DIAGRAM_GROUP_CODE" val="l1-1"/>
  <p:tag name="KSO_WM_DIAGRAM_MAX_ITEMCNT" val="3"/>
  <p:tag name="KSO_WM_DIAGRAM_MIN_ITEMCNT" val="2"/>
  <p:tag name="KSO_WM_DIAGRAM_VIRTUALLY_FRAME" val="{&quot;height&quot;:299.35,&quot;left&quot;:56.45,&quot;top&quot;:163,&quot;width&quot;:85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项标题"/>
  <p:tag name="KSO_WM_DIAGRAM_USE_COLOR_VALUE" val="{&quot;color_scheme&quot;:1,&quot;color_type&quot;:1,&quot;theme_color_indexes&quot;:[]}"/>
</p:tagLst>
</file>

<file path=ppt/tags/tag3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2_2"/>
  <p:tag name="KSO_WM_UNIT_ID" val="diagram20231799_2*l_h_i*1_2_2"/>
  <p:tag name="KSO_WM_TEMPLATE_CATEGORY" val="diagram"/>
  <p:tag name="KSO_WM_TEMPLATE_INDEX" val="2023179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299.35,&quot;left&quot;:56.45,&quot;top&quot;:163,&quot;width&quot;:850.4}"/>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14,&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3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2_1"/>
  <p:tag name="KSO_WM_UNIT_ID" val="diagram20231799_2*l_h_i*1_2_1"/>
  <p:tag name="KSO_WM_TEMPLATE_CATEGORY" val="diagram"/>
  <p:tag name="KSO_WM_TEMPLATE_INDEX" val="2023179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299.35,&quot;left&quot;:56.45,&quot;top&quot;:163,&quot;width&quot;:850.4}"/>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13,&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99_2*l_h_f*1_2_1"/>
  <p:tag name="KSO_WM_TEMPLATE_CATEGORY" val="diagram"/>
  <p:tag name="KSO_WM_TEMPLATE_INDEX" val="20231799"/>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3"/>
  <p:tag name="KSO_WM_DIAGRAM_COLOR_TEXT_CAN_REMOVE" val="n"/>
  <p:tag name="KSO_WM_DIAGRAM_GROUP_CODE" val="l1-1"/>
  <p:tag name="KSO_WM_DIAGRAM_MAX_ITEMCNT" val="3"/>
  <p:tag name="KSO_WM_DIAGRAM_MIN_ITEMCNT" val="2"/>
  <p:tag name="KSO_WM_DIAGRAM_VIRTUALLY_FRAME" val="{&quot;height&quot;:299.35,&quot;left&quot;:56.45,&quot;top&quot;:163,&quot;width&quot;:85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333333&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 name="KSO_WM_DIAGRAM_USE_COLOR_VALUE" val="{&quot;color_scheme&quot;:1,&quot;color_type&quot;:1,&quot;theme_color_indexes&quot;:[]}"/>
</p:tagLst>
</file>

<file path=ppt/tags/tag30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99_2*l_h_a*1_2_1"/>
  <p:tag name="KSO_WM_TEMPLATE_CATEGORY" val="diagram"/>
  <p:tag name="KSO_WM_TEMPLATE_INDEX" val="20231799"/>
  <p:tag name="KSO_WM_UNIT_LAYERLEVEL" val="1_1_1"/>
  <p:tag name="KSO_WM_TAG_VERSION" val="3.0"/>
  <p:tag name="KSO_WM_BEAUTIFY_FLAG" val="#wm#"/>
  <p:tag name="KSO_WM_UNIT_TEXT_FILL_FORE_SCHEMECOLOR_INDEX_BRIGHTNESS" val="0.15"/>
  <p:tag name="KSO_WM_DIAGRAM_VERSION" val="3"/>
  <p:tag name="KSO_WM_DIAGRAM_COLOR_TRICK" val="3"/>
  <p:tag name="KSO_WM_DIAGRAM_COLOR_TEXT_CAN_REMOVE" val="n"/>
  <p:tag name="KSO_WM_DIAGRAM_GROUP_CODE" val="l1-1"/>
  <p:tag name="KSO_WM_DIAGRAM_MAX_ITEMCNT" val="3"/>
  <p:tag name="KSO_WM_DIAGRAM_MIN_ITEMCNT" val="2"/>
  <p:tag name="KSO_WM_DIAGRAM_VIRTUALLY_FRAME" val="{&quot;height&quot;:299.35,&quot;left&quot;:56.45,&quot;top&quot;:163,&quot;width&quot;:85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项标题"/>
  <p:tag name="KSO_WM_DIAGRAM_USE_COLOR_VALUE" val="{&quot;color_scheme&quot;:1,&quot;color_type&quot;:1,&quot;theme_color_indexes&quot;:[]}"/>
</p:tagLst>
</file>

<file path=ppt/tags/tag3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3_2"/>
  <p:tag name="KSO_WM_UNIT_ID" val="diagram20231799_2*l_h_i*1_3_2"/>
  <p:tag name="KSO_WM_TEMPLATE_CATEGORY" val="diagram"/>
  <p:tag name="KSO_WM_TEMPLATE_INDEX" val="2023179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299.35,&quot;left&quot;:56.45,&quot;top&quot;:163,&quot;width&quot;:850.4}"/>
  <p:tag name="KSO_WM_DIAGRAM_COLOR_MATCH_VALUE" val="{&quot;shape&quot;:{&quot;fill&quot;:{&quot;solid&quot;:{&quot;brightness&quot;:0,&quot;colorType&quot;:1,&quot;foreColorIndex&quot;:7,&quot;transparency&quot;:0},&quot;type&quot;:1},&quot;glow&quot;:{&quot;colorType&quot;:0},&quot;line&quot;:{&quot;type&quot;:0},&quot;shadow&quot;:{&quot;brightness&quot;:-0.25,&quot;colorType&quot;:1,&quot;foreColorIndex&quot;:14,&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DIAGRAM_USE_COLOR_VALUE" val="{&quot;color_scheme&quot;:1,&quot;color_type&quot;:1,&quot;theme_color_indexes&quot;:[]}"/>
</p:tagLst>
</file>

<file path=ppt/tags/tag3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3_1"/>
  <p:tag name="KSO_WM_UNIT_ID" val="diagram20231799_2*l_h_i*1_3_1"/>
  <p:tag name="KSO_WM_TEMPLATE_CATEGORY" val="diagram"/>
  <p:tag name="KSO_WM_TEMPLATE_INDEX" val="2023179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299.35,&quot;left&quot;:56.45,&quot;top&quot;:163,&quot;width&quot;:850.4}"/>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13,&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0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99_2*l_h_f*1_3_1"/>
  <p:tag name="KSO_WM_TEMPLATE_CATEGORY" val="diagram"/>
  <p:tag name="KSO_WM_TEMPLATE_INDEX" val="20231799"/>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3"/>
  <p:tag name="KSO_WM_DIAGRAM_COLOR_TEXT_CAN_REMOVE" val="n"/>
  <p:tag name="KSO_WM_DIAGRAM_GROUP_CODE" val="l1-1"/>
  <p:tag name="KSO_WM_DIAGRAM_MAX_ITEMCNT" val="3"/>
  <p:tag name="KSO_WM_DIAGRAM_MIN_ITEMCNT" val="2"/>
  <p:tag name="KSO_WM_DIAGRAM_VIRTUALLY_FRAME" val="{&quot;height&quot;:299.35,&quot;left&quot;:56.45,&quot;top&quot;:163,&quot;width&quot;:85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333333&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 name="KSO_WM_DIAGRAM_USE_COLOR_VALUE" val="{&quot;color_scheme&quot;:1,&quot;color_type&quot;:1,&quot;theme_color_indexes&quot;:[]}"/>
</p:tagLst>
</file>

<file path=ppt/tags/tag30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99_2*l_h_a*1_3_1"/>
  <p:tag name="KSO_WM_TEMPLATE_CATEGORY" val="diagram"/>
  <p:tag name="KSO_WM_TEMPLATE_INDEX" val="20231799"/>
  <p:tag name="KSO_WM_UNIT_LAYERLEVEL" val="1_1_1"/>
  <p:tag name="KSO_WM_TAG_VERSION" val="3.0"/>
  <p:tag name="KSO_WM_BEAUTIFY_FLAG" val="#wm#"/>
  <p:tag name="KSO_WM_UNIT_TEXT_FILL_FORE_SCHEMECOLOR_INDEX_BRIGHTNESS" val="0.15"/>
  <p:tag name="KSO_WM_DIAGRAM_VERSION" val="3"/>
  <p:tag name="KSO_WM_DIAGRAM_COLOR_TRICK" val="3"/>
  <p:tag name="KSO_WM_DIAGRAM_COLOR_TEXT_CAN_REMOVE" val="n"/>
  <p:tag name="KSO_WM_DIAGRAM_GROUP_CODE" val="l1-1"/>
  <p:tag name="KSO_WM_DIAGRAM_MAX_ITEMCNT" val="3"/>
  <p:tag name="KSO_WM_DIAGRAM_MIN_ITEMCNT" val="2"/>
  <p:tag name="KSO_WM_DIAGRAM_VIRTUALLY_FRAME" val="{&quot;height&quot;:299.35,&quot;left&quot;:56.45,&quot;top&quot;:163,&quot;width&quot;:85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项标题"/>
  <p:tag name="KSO_WM_DIAGRAM_USE_COLOR_VALUE" val="{&quot;color_scheme&quot;:1,&quot;color_type&quot;:1,&quot;theme_color_indexes&quot;:[]}"/>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DIAGRAM_VIRTUALLY_FRAME" val="{&quot;height&quot;:391.15,&quot;left&quot;:38.9,&quot;top&quot;:117.6,&quot;width&quot;:873.9}"/>
</p:tagLst>
</file>

<file path=ppt/tags/tag322.xml><?xml version="1.0" encoding="utf-8"?>
<p:tagLst xmlns:p="http://schemas.openxmlformats.org/presentationml/2006/main">
  <p:tag name="KSO_WM_DIAGRAM_VIRTUALLY_FRAME" val="{&quot;height&quot;:391.15,&quot;left&quot;:38.9,&quot;top&quot;:117.6,&quot;width&quot;:873.9}"/>
</p:tagLst>
</file>

<file path=ppt/tags/tag323.xml><?xml version="1.0" encoding="utf-8"?>
<p:tagLst xmlns:p="http://schemas.openxmlformats.org/presentationml/2006/main">
  <p:tag name="KSO_WM_DIAGRAM_VIRTUALLY_FRAME" val="{&quot;height&quot;:391.15,&quot;left&quot;:38.9,&quot;top&quot;:117.6,&quot;width&quot;:873.9}"/>
</p:tagLst>
</file>

<file path=ppt/tags/tag324.xml><?xml version="1.0" encoding="utf-8"?>
<p:tagLst xmlns:p="http://schemas.openxmlformats.org/presentationml/2006/main">
  <p:tag name="KSO_WM_DIAGRAM_VIRTUALLY_FRAME" val="{&quot;height&quot;:391.15,&quot;left&quot;:38.9,&quot;top&quot;:117.6,&quot;width&quot;:873.9}"/>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DIAGRAM_VIRTUALLY_FRAME" val="{&quot;height&quot;:372.62496062992125,&quot;left&quot;:38.6,&quot;top&quot;:120.77503937007876,&quot;width&quot;:882.85}"/>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i*1_3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i*1_2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i*1_1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5_2*l_h_f*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DIAGRAM_USE_COLOR_VALUE" val="{&quot;color_scheme&quot;:1,&quot;color_type&quot;:1,&quot;theme_color_indexes&quot;:[]}"/>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1_1"/>
  <p:tag name="KSO_WM_UNIT_ID" val="diagram20233335_2*l_h_a*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DIAGRAM_USE_COLOR_VALUE" val="{&quot;color_scheme&quot;:1,&quot;color_type&quot;:1,&quot;theme_color_indexes&quot;:[]}"/>
</p:tagLst>
</file>

<file path=ppt/tags/tag33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5_2*l_h_f*1_2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DIAGRAM_USE_COLOR_VALUE" val="{&quot;color_scheme&quot;:1,&quot;color_type&quot;:1,&quot;theme_color_indexes&quot;:[]}"/>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2_1"/>
  <p:tag name="KSO_WM_UNIT_ID" val="diagram20233335_2*l_h_a*1_2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DIAGRAM_USE_COLOR_VALUE" val="{&quot;color_scheme&quot;:1,&quot;color_type&quot;:1,&quot;theme_color_indexes&quot;:[]}"/>
</p:tagLst>
</file>

<file path=ppt/tags/tag3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5_2*l_h_f*1_3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DIAGRAM_USE_COLOR_VALUE" val="{&quot;color_scheme&quot;:1,&quot;color_type&quot;:1,&quot;theme_color_indexes&quot;:[]}"/>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3_1"/>
  <p:tag name="KSO_WM_UNIT_ID" val="diagram20233335_2*l_h_a*1_3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DIAGRAM_USE_COLOR_VALUE" val="{&quot;color_scheme&quot;:1,&quot;color_type&quot;:1,&quot;theme_color_indexes&quot;:[]}"/>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d*1_1_1"/>
  <p:tag name="KSO_WM_TEMPLATE_CATEGORY" val="diagram"/>
  <p:tag name="KSO_WM_TEMPLATE_INDEX" val="20233335"/>
  <p:tag name="KSO_WM_UNIT_LAYERLEVEL" val="1_1_1"/>
  <p:tag name="KSO_WM_TAG_VERSION" val="3.0"/>
  <p:tag name="KSO_WM_BEAUTIFY_FLAG" val="#wm#"/>
  <p:tag name="KSO_WM_UNIT_VALUE" val="620*620"/>
  <p:tag name="KSO_WM_DIAGRAM_GROUP_CODE" val="l1-1"/>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d*1_2_1"/>
  <p:tag name="KSO_WM_TEMPLATE_CATEGORY" val="diagram"/>
  <p:tag name="KSO_WM_TEMPLATE_INDEX" val="20233335"/>
  <p:tag name="KSO_WM_UNIT_LAYERLEVEL" val="1_1_1"/>
  <p:tag name="KSO_WM_TAG_VERSION" val="3.0"/>
  <p:tag name="KSO_WM_BEAUTIFY_FLAG" val="#wm#"/>
  <p:tag name="KSO_WM_UNIT_VALUE" val="620*620"/>
  <p:tag name="KSO_WM_DIAGRAM_GROUP_CODE" val="l1-1"/>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d*1_3_1"/>
  <p:tag name="KSO_WM_TEMPLATE_CATEGORY" val="diagram"/>
  <p:tag name="KSO_WM_TEMPLATE_INDEX" val="20233335"/>
  <p:tag name="KSO_WM_UNIT_LAYERLEVEL" val="1_1_1"/>
  <p:tag name="KSO_WM_TAG_VERSION" val="3.0"/>
  <p:tag name="KSO_WM_BEAUTIFY_FLAG" val="#wm#"/>
  <p:tag name="KSO_WM_UNIT_VALUE" val="620*620"/>
  <p:tag name="KSO_WM_DIAGRAM_GROUP_CODE" val="l1-1"/>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72.62496062992125,&quot;left&quot;:38.6,&quot;top&quot;:120.77503937007876,&quot;width&quot;:882.8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DIAGRAM_VIRTUALLY_FRAME" val="{&quot;height&quot;:330.25,&quot;left&quot;:30.45,&quot;top&quot;:119.55,&quot;width&quot;:907.9}"/>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5_3*l_h_a*1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0.25,&quot;left&quot;:30.45,&quot;top&quot;:119.55,&quot;width&quot;:907.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48.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5_3*l_h_f*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0.25,&quot;left&quot;:30.45,&quot;top&quot;:119.55,&quot;width&quot;:907.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此处添加内容，简明扼要地阐述观点"/>
  <p:tag name="KSO_WM_UNIT_TEXT_FILL_FORE_SCHEMECOLOR_INDEX" val="1"/>
  <p:tag name="KSO_WM_UNIT_TEXT_FILL_TYPE" val="1"/>
  <p:tag name="KSO_WM_DIAGRAM_USE_COLOR_VALUE" val="{&quot;color_scheme&quot;:1,&quot;color_type&quot;:1,&quot;theme_color_indexes&quot;:[]}"/>
</p:tagLst>
</file>

<file path=ppt/tags/tag349.xml><?xml version="1.0" encoding="utf-8"?>
<p:tagLst xmlns:p="http://schemas.openxmlformats.org/presentationml/2006/main">
  <p:tag name="KSO_WM_UNIT_VALUE" val="550*550"/>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015_3*l_h_d*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0.25,&quot;left&quot;:30.45,&quot;top&quot;:119.55,&quot;width&quot;:907.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13"/>
  <p:tag name="KSO_WM_DIAGRAM_USE_COLOR_VALUE" val="{&quot;color_scheme&quot;:1,&quot;color_type&quot;:1,&quot;theme_color_indexes&quot;:[]}"/>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DIAGRAM_VIRTUALLY_FRAME" val="{&quot;height&quot;:330.25,&quot;left&quot;:30.45,&quot;top&quot;:119.55,&quot;width&quot;:907.9}"/>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015_3*l_h_a*1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0.25,&quot;left&quot;:30.45,&quot;top&quot;:119.55,&quot;width&quot;:907.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52.xml><?xml version="1.0" encoding="utf-8"?>
<p:tagLst xmlns:p="http://schemas.openxmlformats.org/presentationml/2006/main">
  <p:tag name="KSO_WM_UNIT_VALUE" val="550*550"/>
  <p:tag name="KSO_WM_UNIT_HIGHLIGHT" val="0"/>
  <p:tag name="KSO_WM_UNIT_COMPATIBLE" val="0"/>
  <p:tag name="KSO_WM_UNIT_DIAGRAM_ISNUMVISUAL" val="0"/>
  <p:tag name="KSO_WM_UNIT_DIAGRAM_ISREFERUNIT" val="0"/>
  <p:tag name="KSO_WM_DIAGRAM_GROUP_CODE" val="l1-1"/>
  <p:tag name="KSO_WM_UNIT_TYPE" val="l_h_d"/>
  <p:tag name="KSO_WM_UNIT_INDEX" val="1_4_1"/>
  <p:tag name="KSO_WM_UNIT_ID" val="diagram20231015_3*l_h_d*1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0.25,&quot;left&quot;:30.45,&quot;top&quot;:119.55,&quot;width&quot;:907.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13"/>
  <p:tag name="KSO_WM_DIAGRAM_USE_COLOR_VALUE" val="{&quot;color_scheme&quot;:1,&quot;color_type&quot;:1,&quot;theme_color_indexes&quot;:[]}"/>
</p:tagLst>
</file>

<file path=ppt/tags/tag353.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015_3*l_h_f*1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0.25,&quot;left&quot;:30.45,&quot;top&quot;:119.55,&quot;width&quot;:907.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此处添加内容，简明扼要地阐述观点"/>
  <p:tag name="KSO_WM_UNIT_TEXT_FILL_FORE_SCHEMECOLOR_INDEX" val="1"/>
  <p:tag name="KSO_WM_UNIT_TEXT_FILL_TYPE" val="1"/>
  <p:tag name="KSO_WM_DIAGRAM_USE_COLOR_VALUE" val="{&quot;color_scheme&quot;:1,&quot;color_type&quot;:1,&quot;theme_color_indexes&quot;:[]}"/>
</p:tagLst>
</file>

<file path=ppt/tags/tag354.xml><?xml version="1.0" encoding="utf-8"?>
<p:tagLst xmlns:p="http://schemas.openxmlformats.org/presentationml/2006/main">
  <p:tag name="KSO_WM_DIAGRAM_VIRTUALLY_FRAME" val="{&quot;height&quot;:330.25,&quot;left&quot;:30.45,&quot;top&quot;:119.55,&quot;width&quot;:907.9}"/>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5_3*l_h_a*1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0.25,&quot;left&quot;:30.45,&quot;top&quot;:119.55,&quot;width&quot;:907.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56.xml><?xml version="1.0" encoding="utf-8"?>
<p:tagLst xmlns:p="http://schemas.openxmlformats.org/presentationml/2006/main">
  <p:tag name="KSO_WM_UNIT_VALUE" val="550*550"/>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015_3*l_h_d*1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0.25,&quot;left&quot;:30.45,&quot;top&quot;:119.55,&quot;width&quot;:907.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13"/>
  <p:tag name="KSO_WM_DIAGRAM_USE_COLOR_VALUE" val="{&quot;color_scheme&quot;:1,&quot;color_type&quot;:1,&quot;theme_color_indexes&quot;:[]}"/>
</p:tagLst>
</file>

<file path=ppt/tags/tag357.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5_3*l_h_f*1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0.25,&quot;left&quot;:30.45,&quot;top&quot;:119.55,&quot;width&quot;:907.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此处添加内容，简明扼要地阐述观点"/>
  <p:tag name="KSO_WM_UNIT_TEXT_FILL_FORE_SCHEMECOLOR_INDEX" val="1"/>
  <p:tag name="KSO_WM_UNIT_TEXT_FILL_TYPE" val="1"/>
  <p:tag name="KSO_WM_DIAGRAM_USE_COLOR_VALUE" val="{&quot;color_scheme&quot;:1,&quot;color_type&quot;:1,&quot;theme_color_indexes&quot;:[]}"/>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DIAGRAM_VIRTUALLY_FRAME" val="{&quot;height&quot;:326.3,&quot;left&quot;:75.3,&quot;top&quot;:137.5,&quot;width&quot;:809.45}"/>
</p:tagLst>
</file>

<file path=ppt/tags/tag366.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0.6499999761581421,&quot;transparency&quot;:0.5199999809265137},{&quot;brightness&quot;:0.800000011920929,&quot;colorType&quot;:1,&quot;foreColorIndex&quot;:5,&quot;pos&quot;:1,&quot;transparency&quot;:0.129999995231628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653_3*l_h_i*1_1_1"/>
  <p:tag name="KSO_WM_TEMPLATE_CATEGORY" val="diagram"/>
  <p:tag name="KSO_WM_TEMPLATE_INDEX" val="20231653"/>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367.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4000000059604645,&quot;colorType&quot;:1,&quot;foreColorIndex&quot;:5,&quot;pos&quot;:0,&quot;transparency&quot;:0},{&quot;brightness&quot;:0,&quot;colorType&quot;:1,&quot;foreColorIndex&quot;:5,&quot;pos&quot;:0.69999998807907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DIAGRAM_VERSION" val="3"/>
  <p:tag name="KSO_WM_DIAGRAM_COLOR_TRICK" val="2"/>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653_3*l_h_a*1_1_1"/>
  <p:tag name="KSO_WM_TEMPLATE_CATEGORY" val="diagram"/>
  <p:tag name="KSO_WM_TEMPLATE_INDEX" val="20231653"/>
  <p:tag name="KSO_WM_UNIT_LAYERLEVEL" val="1_1_1"/>
  <p:tag name="KSO_WM_TAG_VERSION" val="3.0"/>
  <p:tag name="KSO_WM_BEAUTIFY_FLAG" val="#wm#"/>
  <p:tag name="KSO_WM_UNIT_PRESET_TEXT" val="添加&#10;标题"/>
  <p:tag name="KSO_WM_UNIT_FILL_TYPE" val="3"/>
  <p:tag name="KSO_WM_DIAGRAM_USE_COLOR_VALUE" val="{&quot;color_scheme&quot;:1,&quot;color_type&quot;:1,&quot;theme_color_indexes&quot;:[]}"/>
</p:tagLst>
</file>

<file path=ppt/tags/tag368.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653_3*l_h_f*1_1_1"/>
  <p:tag name="KSO_WM_TEMPLATE_CATEGORY" val="diagram"/>
  <p:tag name="KSO_WM_TEMPLATE_INDEX" val="20231653"/>
  <p:tag name="KSO_WM_UNIT_LAYERLEVEL" val="1_1_1"/>
  <p:tag name="KSO_WM_TAG_VERSION" val="3.0"/>
  <p:tag name="KSO_WM_BEAUTIFY_FLAG" val="#wm#"/>
  <p:tag name="KSO_WM_UNIT_PRESET_TEXT" val="单击此处填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369.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2,&quot;pos&quot;:0,&quot;rgb&quot;:&quot;#ffffff&quot;,&quot;transparency&quot;:0},{&quot;brightness&quot;:0,&quot;colorType&quot;:2,&quot;pos&quot;:0.5299999713897705,&quot;rgb&quot;:&quot;#ffffff&quot;,&quot;transparency&quot;:1}],&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653_3*l_h_i*1_1_2"/>
  <p:tag name="KSO_WM_TEMPLATE_CATEGORY" val="diagram"/>
  <p:tag name="KSO_WM_TEMPLATE_INDEX" val="20231653"/>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800000011920929,&quot;colorType&quot;:1,&quot;foreColorIndex&quot;:8,&quot;pos&quot;:0,&quot;transparency&quot;:1},{&quot;brightness&quot;:0.800000011920929,&quot;colorType&quot;:1,&quot;foreColorIndex&quot;:8,&quot;pos&quot;:0.6499999761581421,&quot;transparency&quot;:0.5199999809265137},{&quot;brightness&quot;:0.800000011920929,&quot;colorType&quot;:1,&quot;foreColorIndex&quot;:8,&quot;pos&quot;:1,&quot;transparency&quot;:0.129999995231628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653_3*l_h_i*1_2_1"/>
  <p:tag name="KSO_WM_TEMPLATE_CATEGORY" val="diagram"/>
  <p:tag name="KSO_WM_TEMPLATE_INDEX" val="20231653"/>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371.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4000000059604645,&quot;colorType&quot;:1,&quot;foreColorIndex&quot;:8,&quot;pos&quot;:0,&quot;transparency&quot;:0},{&quot;brightness&quot;:0,&quot;colorType&quot;:1,&quot;foreColorIndex&quot;:8,&quot;pos&quot;:0.69999998807907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DIAGRAM_VERSION" val="3"/>
  <p:tag name="KSO_WM_DIAGRAM_COLOR_TRICK" val="2"/>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653_3*l_h_a*1_2_1"/>
  <p:tag name="KSO_WM_TEMPLATE_CATEGORY" val="diagram"/>
  <p:tag name="KSO_WM_TEMPLATE_INDEX" val="20231653"/>
  <p:tag name="KSO_WM_UNIT_LAYERLEVEL" val="1_1_1"/>
  <p:tag name="KSO_WM_TAG_VERSION" val="3.0"/>
  <p:tag name="KSO_WM_BEAUTIFY_FLAG" val="#wm#"/>
  <p:tag name="KSO_WM_UNIT_PRESET_TEXT" val="添加&#10;标题"/>
  <p:tag name="KSO_WM_UNIT_FILL_TYPE" val="3"/>
  <p:tag name="KSO_WM_DIAGRAM_USE_COLOR_VALUE" val="{&quot;color_scheme&quot;:1,&quot;color_type&quot;:1,&quot;theme_color_indexes&quot;:[]}"/>
</p:tagLst>
</file>

<file path=ppt/tags/tag372.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653_3*l_h_f*1_2_1"/>
  <p:tag name="KSO_WM_TEMPLATE_CATEGORY" val="diagram"/>
  <p:tag name="KSO_WM_TEMPLATE_INDEX" val="20231653"/>
  <p:tag name="KSO_WM_UNIT_LAYERLEVEL" val="1_1_1"/>
  <p:tag name="KSO_WM_TAG_VERSION" val="3.0"/>
  <p:tag name="KSO_WM_BEAUTIFY_FLAG" val="#wm#"/>
  <p:tag name="KSO_WM_UNIT_PRESET_TEXT" val="单击此处填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373.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4000000059604645,&quot;colorType&quot;:1,&quot;foreColorIndex&quot;:8,&quot;pos&quot;:0,&quot;transparency&quot;:0},{&quot;brightness&quot;:0,&quot;colorType&quot;:1,&quot;foreColorIndex&quot;:8,&quot;pos&quot;:0.69999998807907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653_3*l_h_i*1_2_2"/>
  <p:tag name="KSO_WM_TEMPLATE_CATEGORY" val="diagram"/>
  <p:tag name="KSO_WM_TEMPLATE_INDEX" val="20231653"/>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374.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0.6499999761581421,&quot;transparency&quot;:0.5199999809265137},{&quot;brightness&quot;:0.800000011920929,&quot;colorType&quot;:1,&quot;foreColorIndex&quot;:5,&quot;pos&quot;:1,&quot;transparency&quot;:0.129999995231628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653_3*l_h_i*1_3_1"/>
  <p:tag name="KSO_WM_TEMPLATE_CATEGORY" val="diagram"/>
  <p:tag name="KSO_WM_TEMPLATE_INDEX" val="20231653"/>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375.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4000000059604645,&quot;colorType&quot;:1,&quot;foreColorIndex&quot;:5,&quot;pos&quot;:0,&quot;transparency&quot;:0},{&quot;brightness&quot;:0,&quot;colorType&quot;:1,&quot;foreColorIndex&quot;:5,&quot;pos&quot;:0.69999998807907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DIAGRAM_VERSION" val="3"/>
  <p:tag name="KSO_WM_DIAGRAM_COLOR_TRICK" val="2"/>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653_3*l_h_a*1_3_1"/>
  <p:tag name="KSO_WM_TEMPLATE_CATEGORY" val="diagram"/>
  <p:tag name="KSO_WM_TEMPLATE_INDEX" val="20231653"/>
  <p:tag name="KSO_WM_UNIT_LAYERLEVEL" val="1_1_1"/>
  <p:tag name="KSO_WM_TAG_VERSION" val="3.0"/>
  <p:tag name="KSO_WM_BEAUTIFY_FLAG" val="#wm#"/>
  <p:tag name="KSO_WM_UNIT_PRESET_TEXT" val="添加&#10;标题"/>
  <p:tag name="KSO_WM_UNIT_FILL_TYPE" val="3"/>
  <p:tag name="KSO_WM_DIAGRAM_USE_COLOR_VALUE" val="{&quot;color_scheme&quot;:1,&quot;color_type&quot;:1,&quot;theme_color_indexes&quot;:[]}"/>
</p:tagLst>
</file>

<file path=ppt/tags/tag376.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653_3*l_h_f*1_3_1"/>
  <p:tag name="KSO_WM_TEMPLATE_CATEGORY" val="diagram"/>
  <p:tag name="KSO_WM_TEMPLATE_INDEX" val="20231653"/>
  <p:tag name="KSO_WM_UNIT_LAYERLEVEL" val="1_1_1"/>
  <p:tag name="KSO_WM_TAG_VERSION" val="3.0"/>
  <p:tag name="KSO_WM_BEAUTIFY_FLAG" val="#wm#"/>
  <p:tag name="KSO_WM_UNIT_PRESET_TEXT" val="单击此处填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377.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2,&quot;pos&quot;:0,&quot;rgb&quot;:&quot;#ffffff&quot;,&quot;transparency&quot;:0},{&quot;brightness&quot;:0,&quot;colorType&quot;:2,&quot;pos&quot;:0.5299999713897705,&quot;rgb&quot;:&quot;#ffffff&quot;,&quot;transparency&quot;:1}],&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653_3*l_h_i*1_3_2"/>
  <p:tag name="KSO_WM_TEMPLATE_CATEGORY" val="diagram"/>
  <p:tag name="KSO_WM_TEMPLATE_INDEX" val="20231653"/>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378.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800000011920929,&quot;colorType&quot;:1,&quot;foreColorIndex&quot;:8,&quot;pos&quot;:0,&quot;transparency&quot;:1},{&quot;brightness&quot;:0.800000011920929,&quot;colorType&quot;:1,&quot;foreColorIndex&quot;:8,&quot;pos&quot;:0.6499999761581421,&quot;transparency&quot;:0.5199999809265137},{&quot;brightness&quot;:0.800000011920929,&quot;colorType&quot;:1,&quot;foreColorIndex&quot;:8,&quot;pos&quot;:1,&quot;transparency&quot;:0.129999995231628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653_3*l_h_i*1_4_1"/>
  <p:tag name="KSO_WM_TEMPLATE_CATEGORY" val="diagram"/>
  <p:tag name="KSO_WM_TEMPLATE_INDEX" val="20231653"/>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379.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4000000059604645,&quot;colorType&quot;:1,&quot;foreColorIndex&quot;:8,&quot;pos&quot;:0,&quot;transparency&quot;:0},{&quot;brightness&quot;:0,&quot;colorType&quot;:1,&quot;foreColorIndex&quot;:8,&quot;pos&quot;:0.69999998807907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DIAGRAM_VERSION" val="3"/>
  <p:tag name="KSO_WM_DIAGRAM_COLOR_TRICK" val="2"/>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653_3*l_h_a*1_4_1"/>
  <p:tag name="KSO_WM_TEMPLATE_CATEGORY" val="diagram"/>
  <p:tag name="KSO_WM_TEMPLATE_INDEX" val="20231653"/>
  <p:tag name="KSO_WM_UNIT_LAYERLEVEL" val="1_1_1"/>
  <p:tag name="KSO_WM_TAG_VERSION" val="3.0"/>
  <p:tag name="KSO_WM_BEAUTIFY_FLAG" val="#wm#"/>
  <p:tag name="KSO_WM_UNIT_PRESET_TEXT" val="添加&#10;标题"/>
  <p:tag name="KSO_WM_UNIT_FILL_TYPE" val="3"/>
  <p:tag name="KSO_WM_DIAGRAM_USE_COLOR_VALUE" val="{&quot;color_scheme&quot;:1,&quot;color_type&quot;:1,&quot;theme_color_indexes&quot;:[]}"/>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653_3*l_h_f*1_4_1"/>
  <p:tag name="KSO_WM_TEMPLATE_CATEGORY" val="diagram"/>
  <p:tag name="KSO_WM_TEMPLATE_INDEX" val="20231653"/>
  <p:tag name="KSO_WM_UNIT_LAYERLEVEL" val="1_1_1"/>
  <p:tag name="KSO_WM_TAG_VERSION" val="3.0"/>
  <p:tag name="KSO_WM_BEAUTIFY_FLAG" val="#wm#"/>
  <p:tag name="KSO_WM_UNIT_PRESET_TEXT" val="单击此处填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381.xml><?xml version="1.0" encoding="utf-8"?>
<p:tagLst xmlns:p="http://schemas.openxmlformats.org/presentationml/2006/main">
  <p:tag name="KSO_WM_DIAGRAM_MAX_ITEMCNT" val="6"/>
  <p:tag name="KSO_WM_DIAGRAM_MIN_ITEMCNT" val="2"/>
  <p:tag name="KSO_WM_DIAGRAM_VIRTUALLY_FRAME" val="{&quot;height&quot;:326.3,&quot;left&quot;:75.3,&quot;top&quot;:137.5,&quot;width&quot;:809.45}"/>
  <p:tag name="KSO_WM_DIAGRAM_COLOR_MATCH_VALUE" val="{&quot;shape&quot;:{&quot;fill&quot;:{&quot;gradient&quot;:[{&quot;brightness&quot;:0.4000000059604645,&quot;colorType&quot;:1,&quot;foreColorIndex&quot;:8,&quot;pos&quot;:0,&quot;transparency&quot;:0},{&quot;brightness&quot;:0,&quot;colorType&quot;:1,&quot;foreColorIndex&quot;:8,&quot;pos&quot;:0.69999998807907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653_3*l_h_i*1_4_2"/>
  <p:tag name="KSO_WM_TEMPLATE_CATEGORY" val="diagram"/>
  <p:tag name="KSO_WM_TEMPLATE_INDEX" val="20231653"/>
  <p:tag name="KSO_WM_UNIT_LAYERLEVEL" val="1_1_1"/>
  <p:tag name="KSO_WM_TAG_VERSION" val="3.0"/>
  <p:tag name="KSO_WM_BEAUTIFY_FLAG" val="#wm#"/>
  <p:tag name="KSO_WM_UNIT_FILL_TYPE" val="3"/>
  <p:tag name="KSO_WM_DIAGRAM_USE_COLOR_VALUE" val="{&quot;color_scheme&quot;:1,&quot;color_type&quot;:1,&quot;theme_color_indexes&quot;:[]}"/>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DIAGRAM_VIRTUALLY_FRAME" val="{&quot;height&quot;:418.42960629921254,&quot;left&quot;:54.775,&quot;top&quot;:133.54999999999998,&quot;width&quot;:850.4500393700788}"/>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765_2*l_h_d*1_3_1"/>
  <p:tag name="KSO_WM_TEMPLATE_CATEGORY" val="diagram"/>
  <p:tag name="KSO_WM_TEMPLATE_INDEX" val="20231765"/>
  <p:tag name="KSO_WM_UNIT_LAYERLEVEL" val="1_1_1"/>
  <p:tag name="KSO_WM_TAG_VERSION" val="3.0"/>
  <p:tag name="KSO_WM_BEAUTIFY_FLAG" val="#wm#"/>
  <p:tag name="KSO_WM_DIAGRAM_VERSION" val="3"/>
  <p:tag name="KSO_WM_DIAGRAM_COLOR_TRICK" val="1"/>
  <p:tag name="KSO_WM_DIAGRAM_COLOR_TEXT_CAN_REMOVE" val="n"/>
  <p:tag name="KSO_WM_UNIT_VALUE" val="547*936"/>
  <p:tag name="KSO_WM_UNIT_TYPE" val="l_h_d"/>
  <p:tag name="KSO_WM_UNIT_INDEX" val="1_3_1"/>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765_2*l_h_d*1_1_1"/>
  <p:tag name="KSO_WM_TEMPLATE_CATEGORY" val="diagram"/>
  <p:tag name="KSO_WM_TEMPLATE_INDEX" val="20231765"/>
  <p:tag name="KSO_WM_UNIT_LAYERLEVEL" val="1_1_1"/>
  <p:tag name="KSO_WM_TAG_VERSION" val="3.0"/>
  <p:tag name="KSO_WM_BEAUTIFY_FLAG" val="#wm#"/>
  <p:tag name="KSO_WM_DIAGRAM_VERSION" val="3"/>
  <p:tag name="KSO_WM_DIAGRAM_COLOR_TRICK" val="1"/>
  <p:tag name="KSO_WM_DIAGRAM_COLOR_TEXT_CAN_REMOVE" val="n"/>
  <p:tag name="KSO_WM_UNIT_VALUE" val="547*936"/>
  <p:tag name="KSO_WM_UNIT_TYPE" val="l_h_d"/>
  <p:tag name="KSO_WM_UNIT_INDEX" val="1_1_1"/>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38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765_2*l_h_i*1_1_1"/>
  <p:tag name="KSO_WM_TEMPLATE_CATEGORY" val="diagram"/>
  <p:tag name="KSO_WM_TEMPLATE_INDEX" val="20231765"/>
  <p:tag name="KSO_WM_UNIT_LAYERLEVEL" val="1_1_1"/>
  <p:tag name="KSO_WM_TAG_VERSION" val="3.0"/>
  <p:tag name="KSO_WM_BEAUTIFY_FLAG" val="#wm#"/>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gradient&quot;:[{&quot;brightness&quot;:1,&quot;colorType&quot;:1,&quot;foreColorIndex&quot;:5,&quot;pos&quot;:0,&quot;transparency&quot;:1},{&quot;brightness&quot;:0.6000000238418579,&quot;colorType&quot;:1,&quot;foreColorIndex&quot;:5,&quot;pos&quot;:0.6899999976158142,&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65_2*l_h_f*1_1_1"/>
  <p:tag name="KSO_WM_TEMPLATE_CATEGORY" val="diagram"/>
  <p:tag name="KSO_WM_TEMPLATE_INDEX" val="2023176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
  <p:tag name="KSO_WM_UNIT_TEXT_FILL_FORE_SCHEMECOLOR_INDEX" val="1"/>
  <p:tag name="KSO_WM_UNIT_TEXT_FILL_TYPE" val="1"/>
  <p:tag name="KSO_WM_DIAGRAM_USE_COLOR_VALUE" val="{&quot;color_scheme&quot;:1,&quot;color_type&quot;:1,&quot;theme_color_indexes&quot;:[]}"/>
</p:tagLst>
</file>

<file path=ppt/tags/tag3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65_2*l_h_a*1_1_1"/>
  <p:tag name="KSO_WM_TEMPLATE_CATEGORY" val="diagram"/>
  <p:tag name="KSO_WM_TEMPLATE_INDEX" val="2023176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文档标题"/>
  <p:tag name="KSO_WM_UNIT_TEXT_FILL_FORE_SCHEMECOLOR_INDEX" val="1"/>
  <p:tag name="KSO_WM_UNIT_TEXT_FILL_TYPE" val="1"/>
  <p:tag name="KSO_WM_DIAGRAM_USE_COLOR_VALUE" val="{&quot;color_scheme&quot;:1,&quot;color_type&quot;:1,&quot;theme_color_indexes&quot;:[]}"/>
</p:tagLst>
</file>

<file path=ppt/tags/tag39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765_2*l_h_i*1_2_1"/>
  <p:tag name="KSO_WM_TEMPLATE_CATEGORY" val="diagram"/>
  <p:tag name="KSO_WM_TEMPLATE_INDEX" val="20231765"/>
  <p:tag name="KSO_WM_UNIT_LAYERLEVEL" val="1_1_1"/>
  <p:tag name="KSO_WM_TAG_VERSION" val="3.0"/>
  <p:tag name="KSO_WM_BEAUTIFY_FLAG" val="#wm#"/>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gradient&quot;:[{&quot;brightness&quot;:1,&quot;colorType&quot;:1,&quot;foreColorIndex&quot;:5,&quot;pos&quot;:0,&quot;transparency&quot;:1},{&quot;brightness&quot;:0.6000000238418579,&quot;colorType&quot;:1,&quot;foreColorIndex&quot;:5,&quot;pos&quot;:0.6899999976158142,&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39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65_2*l_h_f*1_2_1"/>
  <p:tag name="KSO_WM_TEMPLATE_CATEGORY" val="diagram"/>
  <p:tag name="KSO_WM_TEMPLATE_INDEX" val="2023176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
  <p:tag name="KSO_WM_UNIT_TEXT_FILL_FORE_SCHEMECOLOR_INDEX" val="1"/>
  <p:tag name="KSO_WM_UNIT_TEXT_FILL_TYPE" val="1"/>
  <p:tag name="KSO_WM_DIAGRAM_USE_COLOR_VALUE" val="{&quot;color_scheme&quot;:1,&quot;color_type&quot;:1,&quot;theme_color_indexes&quot;:[]}"/>
</p:tagLst>
</file>

<file path=ppt/tags/tag39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65_2*l_h_a*1_2_1"/>
  <p:tag name="KSO_WM_TEMPLATE_CATEGORY" val="diagram"/>
  <p:tag name="KSO_WM_TEMPLATE_INDEX" val="2023176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文档标题"/>
  <p:tag name="KSO_WM_UNIT_TEXT_FILL_FORE_SCHEMECOLOR_INDEX" val="1"/>
  <p:tag name="KSO_WM_UNIT_TEXT_FILL_TYPE" val="1"/>
  <p:tag name="KSO_WM_DIAGRAM_USE_COLOR_VALUE" val="{&quot;color_scheme&quot;:1,&quot;color_type&quot;:1,&quot;theme_color_indexes&quot;:[]}"/>
</p:tagLst>
</file>

<file path=ppt/tags/tag39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765_2*l_h_i*1_3_1"/>
  <p:tag name="KSO_WM_TEMPLATE_CATEGORY" val="diagram"/>
  <p:tag name="KSO_WM_TEMPLATE_INDEX" val="20231765"/>
  <p:tag name="KSO_WM_UNIT_LAYERLEVEL" val="1_1_1"/>
  <p:tag name="KSO_WM_TAG_VERSION" val="3.0"/>
  <p:tag name="KSO_WM_BEAUTIFY_FLAG" val="#wm#"/>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gradient&quot;:[{&quot;brightness&quot;:1,&quot;colorType&quot;:1,&quot;foreColorIndex&quot;:5,&quot;pos&quot;:0,&quot;transparency&quot;:1},{&quot;brightness&quot;:0.6000000238418579,&quot;colorType&quot;:1,&quot;foreColorIndex&quot;:5,&quot;pos&quot;:0.6899999976158142,&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39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65_2*l_h_f*1_3_1"/>
  <p:tag name="KSO_WM_TEMPLATE_CATEGORY" val="diagram"/>
  <p:tag name="KSO_WM_TEMPLATE_INDEX" val="2023176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
  <p:tag name="KSO_WM_UNIT_TEXT_FILL_FORE_SCHEMECOLOR_INDEX" val="1"/>
  <p:tag name="KSO_WM_UNIT_TEXT_FILL_TYPE" val="1"/>
  <p:tag name="KSO_WM_DIAGRAM_USE_COLOR_VALUE" val="{&quot;color_scheme&quot;:1,&quot;color_type&quot;:1,&quot;theme_color_indexes&quot;:[]}"/>
</p:tagLst>
</file>

<file path=ppt/tags/tag39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65_2*l_h_a*1_3_1"/>
  <p:tag name="KSO_WM_TEMPLATE_CATEGORY" val="diagram"/>
  <p:tag name="KSO_WM_TEMPLATE_INDEX" val="2023176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文档标题"/>
  <p:tag name="KSO_WM_UNIT_TEXT_FILL_FORE_SCHEMECOLOR_INDEX" val="1"/>
  <p:tag name="KSO_WM_UNIT_TEXT_FILL_TYPE" val="1"/>
  <p:tag name="KSO_WM_DIAGRAM_USE_COLOR_VALUE" val="{&quot;color_scheme&quot;:1,&quot;color_type&quot;:1,&quot;theme_color_indexes&quot;:[]}"/>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765_2*l_h_d*1_2_1"/>
  <p:tag name="KSO_WM_TEMPLATE_CATEGORY" val="diagram"/>
  <p:tag name="KSO_WM_TEMPLATE_INDEX" val="20231765"/>
  <p:tag name="KSO_WM_UNIT_LAYERLEVEL" val="1_1_1"/>
  <p:tag name="KSO_WM_TAG_VERSION" val="3.0"/>
  <p:tag name="KSO_WM_BEAUTIFY_FLAG" val="#wm#"/>
  <p:tag name="KSO_WM_DIAGRAM_VERSION" val="3"/>
  <p:tag name="KSO_WM_DIAGRAM_COLOR_TRICK" val="1"/>
  <p:tag name="KSO_WM_DIAGRAM_COLOR_TEXT_CAN_REMOVE" val="n"/>
  <p:tag name="KSO_WM_UNIT_VALUE" val="547*936"/>
  <p:tag name="KSO_WM_UNIT_TYPE" val="l_h_d"/>
  <p:tag name="KSO_WM_UNIT_INDEX" val="1_2_1"/>
  <p:tag name="KSO_WM_DIAGRAM_MAX_ITEMCNT" val="4"/>
  <p:tag name="KSO_WM_DIAGRAM_MIN_ITEMCNT" val="2"/>
  <p:tag name="KSO_WM_DIAGRAM_VIRTUALLY_FRAME" val="{&quot;height&quot;:418.42960629921254,&quot;left&quot;:54.775,&quot;top&quot;:133.54999999999998,&quot;width&quot;:850.45003937007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52"/>
  <p:tag name="KSO_WM_UNIT_FILL_FORE_SCHEMECOLOR_INDEX_2_TRANS" val="0.8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i*1_1_1"/>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quot;colorType&quot;:2,&quot;pos&quot;:0,&quot;rgb&quot;:&quot;#ffffff&quot;,&quot;transparency&quot;:1},{&quot;brightness&quot;:0.800000011920929,&quot;colorType&quot;:1,&quot;foreColorIndex&quot;:5,&quot;pos&quot;:0.5199999809265137,&quot;transparency&quot;:0.8500000238418579}],&quot;type&quot;:3},&quot;glow&quot;:{&quot;colorType&quot;:0},&quot;line&quot;:{&quot;solidLine&quot;:{&quot;brightness&quot;:0,&quot;colorType&quot;:1,&quot;foreColorIndex&quot;:5,&quot;transparency&quot;:0.89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color_type&quot;:1,&quot;theme_color_indexes&quot;:[]}"/>
</p:tagLst>
</file>

<file path=ppt/tags/tag406.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81"/>
  <p:tag name="KSO_WM_UNIT_FILL_FORE_SCHEMECOLOR_INDEX_2_TRANS" val="0.7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i*1_1_2"/>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quot;colorType&quot;:2,&quot;pos&quot;:0,&quot;rgb&quot;:&quot;#ffffff&quot;,&quot;transparency&quot;:1},{&quot;brightness&quot;:0.800000011920929,&quot;colorType&quot;:1,&quot;foreColorIndex&quot;:5,&quot;pos&quot;:0.8100000023841858,&quot;transparency&quot;:0.75}],&quot;type&quot;:3},&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color_type&quot;:1,&quot;theme_color_indexes&quot;:[]}"/>
</p:tagLst>
</file>

<file path=ppt/tags/tag407.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77"/>
  <p:tag name="KSO_WM_UNIT_FILL_FORE_SCHEMECOLOR_INDEX_2_TRANS" val="0.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i*1_1_3"/>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quot;colorType&quot;:2,&quot;pos&quot;:0,&quot;rgb&quot;:&quot;#ffffff&quot;,&quot;transparency&quot;:1},{&quot;brightness&quot;:0.800000011920929,&quot;colorType&quot;:1,&quot;foreColorIndex&quot;:5,&quot;pos&quot;:0.7699999809265137,&quot;transparency&quot;:0.6000000238418579}],&quot;type&quot;:3},&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color_type&quot;:1,&quot;theme_color_indexes&quot;:[]}"/>
</p:tagLst>
</file>

<file path=ppt/tags/tag408.xml><?xml version="1.0" encoding="utf-8"?>
<p:tagLst xmlns:p="http://schemas.openxmlformats.org/presentationml/2006/main">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48"/>
  <p:tag name="KSO_WM_UNIT_FILL_FORE_SCHEMECOLOR_INDEX_2_TRANS" val="0"/>
  <p:tag name="KSO_WM_UNIT_FILL_FORE_SCHEMECOLOR_INDEX_3_BRIGHTNESS" val="0.4"/>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h_a*1_2_3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3_1"/>
  <p:tag name="KSO_WM_DIAGRAM_VERSION" val="3"/>
  <p:tag name="KSO_WM_DIAGRAM_COLOR_TRICK" val="3"/>
  <p:tag name="KSO_WM_DIAGRAM_COLOR_TEXT_CAN_REMOVE" val="n"/>
  <p:tag name="KSO_WM_DIAGRAM_GROUP_CODE" val="n1-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800000011920929,&quot;colorType&quot;:1,&quot;foreColorIndex&quot;:10,&quot;pos&quot;:0,&quot;transparency&quot;:0},{&quot;brightness&quot;:0,&quot;colorType&quot;:1,&quot;foreColorIndex&quot;:10,&quot;pos&quot;:0.47999998927116394,&quot;transparency&quot;:0}],&quot;type&quot;:3},&quot;glow&quot;:{&quot;colorType&quot;:0},&quot;line&quot;:{&quot;solidLine&quot;:{&quot;brightness&quot;:0,&quot;colorType&quot;:1,&quot;foreColorIndex&quot;:10,&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10"/>
  <p:tag name="KSO_WM_DIAGRAM_USE_COLOR_VALUE" val="{&quot;color_scheme&quot;:1,&quot;color_type&quot;:1,&quot;theme_color_indexes&quot;:[]}"/>
</p:tagLst>
</file>

<file path=ppt/tags/tag409.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5*n_h_h_i*1_2_3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4000000059604645,&quot;colorType&quot;:1,&quot;foreColorIndex&quot;:10,&quot;pos&quot;:0.03999999910593033,&quot;transparency&quot;:0},{&quot;brightness&quot;:0,&quot;colorType&quot;:1,&quot;foreColorIndex&quot;:10,&quot;pos&quot;:0.5400000214576721,&quot;transparency&quot;:0},{&quot;brightness&quot;:0,&quot;colorType&quot;:1,&quot;foreColorIndex&quot;:10,&quot;pos&quot;:1,&quot;transparency&quot;:0}],&quot;type&quot;:3},&quot;glow&quot;:{&quot;colorType&quot;:0},&quot;line&quot;:{&quot;gradient&quot;:[{&quot;brightness&quot;:0.800000011920929,&quot;colorType&quot;:1,&quot;foreColorIndex&quot;:10,&quot;pos&quot;:0,&quot;transparency&quot;:0},{&quot;brightness&quot;:0.949999988079071,&quot;colorType&quot;:2,&quot;pos&quot;:0.3700000047683716,&quot;rgb&quot;:&quot;#fdfeff&quot;,&quot;transparency&quot;:0},{&quot;brightness&quot;:0.800000011920929,&quot;colorType&quot;:1,&quot;foreColorIndex&quot;:10,&quot;pos&quot;:0.7099999785423279,&quot;transparency&quot;:0},{&quot;brightness&quot;:0,&quot;colorType&quot;:2,&quot;pos&quot;:1,&quot;rgb&quot;:&quot;#ffffff&quot;,&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UNIT_FILL_FORE_SCHEMECOLOR_INDEX_1_BRIGHTNESS" val="0.4"/>
  <p:tag name="KSO_WM_UNIT_FILL_FORE_SCHEMECOLOR_INDEX_1" val="10"/>
  <p:tag name="KSO_WM_UNIT_FILL_FORE_SCHEMECOLOR_INDEX_1_POS" val="0"/>
  <p:tag name="KSO_WM_UNIT_FILL_FORE_SCHEMECOLOR_INDEX_1_TRANS" val="0"/>
  <p:tag name="KSO_WM_UNIT_FILL_FORE_SCHEMECOLOR_INDEX_2_BRIGHTNESS" val="0"/>
  <p:tag name="KSO_WM_UNIT_FILL_FORE_SCHEMECOLOR_INDEX_2" val="10"/>
  <p:tag name="KSO_WM_UNIT_FILL_FORE_SCHEMECOLOR_INDEX_2_POS" val="0.48"/>
  <p:tag name="KSO_WM_UNIT_FILL_FORE_SCHEMECOLOR_INDEX_2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5*n_h_h_a*1_2_2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2_1"/>
  <p:tag name="KSO_WM_DIAGRAM_VERSION" val="3"/>
  <p:tag name="KSO_WM_DIAGRAM_COLOR_TRICK" val="3"/>
  <p:tag name="KSO_WM_DIAGRAM_COLOR_TEXT_CAN_REMOVE" val="n"/>
  <p:tag name="KSO_WM_UNIT_VALUE" val="6"/>
  <p:tag name="KSO_WM_DIAGRAM_GROUP_CODE" val="n1-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6000000238418579,&quot;colorType&quot;:1,&quot;foreColorIndex&quot;:8,&quot;pos&quot;:0,&quot;transparency&quot;:0},{&quot;brightness&quot;:0,&quot;colorType&quot;:1,&quot;foreColorIndex&quot;:8,&quot;pos&quot;:0.47999998927116394,&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8"/>
  <p:tag name="KSO_WM_UNIT_TEXT_FILL_FORE_SCHEMECOLOR_INDEX" val="1"/>
  <p:tag name="KSO_WM_UNIT_TEXT_FILL_TYPE" val="1"/>
  <p:tag name="KSO_WM_DIAGRAM_USE_COLOR_VALUE" val="{&quot;color_scheme&quot;:1,&quot;color_type&quot;:1,&quot;theme_color_indexes&quot;:[]}"/>
</p:tagLst>
</file>

<file path=ppt/tags/tag41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55"/>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HIGHLIGHT" val="0"/>
  <p:tag name="KSO_WM_UNIT_COMPATIBLE" val="0"/>
  <p:tag name="KSO_WM_UNIT_DIAGRAM_ISNUMVISUAL" val="0"/>
  <p:tag name="KSO_WM_UNIT_DIAGRAM_ISREFERUNIT" val="0"/>
  <p:tag name="KSO_WM_UNIT_ID" val="diagram20230964_5*n_h_h_i*1_2_2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4000000059604645,&quot;colorType&quot;:1,&quot;foreColorIndex&quot;:8,&quot;pos&quot;:0.03999999910593033,&quot;transparency&quot;:0},{&quot;brightness&quot;:0,&quot;colorType&quot;:1,&quot;foreColorIndex&quot;:8,&quot;pos&quot;:1,&quot;transparency&quot;:0},{&quot;brightness&quot;:0,&quot;colorType&quot;:1,&quot;foreColorIndex&quot;:8,&quot;pos&quot;:0.5400000214576721,&quot;transparency&quot;:0}],&quot;type&quot;:3},&quot;glow&quot;:{&quot;colorType&quot;:0},&quot;line&quot;:{&quot;gradient&quot;:[{&quot;brightness&quot;:0.800000011920929,&quot;colorType&quot;:1,&quot;foreColorIndex&quot;:8,&quot;pos&quot;:0,&quot;transparency&quot;:0},{&quot;brightness&quot;:0.949999988079071,&quot;colorType&quot;:2,&quot;pos&quot;:0.3700000047683716,&quot;rgb&quot;:&quot;#fdfeff&quot;,&quot;transparency&quot;:0},{&quot;brightness&quot;:0.800000011920929,&quot;colorType&quot;:1,&quot;foreColorIndex&quot;:8,&quot;pos&quot;:0.7099999785423279,&quot;transparency&quot;:0},{&quot;brightness&quot;:0,&quot;colorType&quot;:2,&quot;pos&quot;:1,&quot;rgb&quot;:&quot;#ffffff&quot;,&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12.xml><?xml version="1.0" encoding="utf-8"?>
<p:tagLst xmlns:p="http://schemas.openxmlformats.org/presentationml/2006/main">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48"/>
  <p:tag name="KSO_WM_UNIT_FILL_FORE_SCHEMECOLOR_INDEX_2_TRANS" val="0"/>
  <p:tag name="KSO_WM_UNIT_FILL_FORE_SCHEMECOLOR_INDEX_3_BRIGHTNESS" val="0.4"/>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5*n_h_h_a*1_2_1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1_1"/>
  <p:tag name="KSO_WM_DIAGRAM_VERSION" val="3"/>
  <p:tag name="KSO_WM_DIAGRAM_COLOR_TRICK" val="3"/>
  <p:tag name="KSO_WM_DIAGRAM_COLOR_TEXT_CAN_REMOVE" val="n"/>
  <p:tag name="KSO_WM_UNIT_VALUE" val="6"/>
  <p:tag name="KSO_WM_DIAGRAM_GROUP_CODE" val="n1-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6000000238418579,&quot;colorType&quot;:1,&quot;foreColorIndex&quot;:5,&quot;pos&quot;:0,&quot;transparency&quot;:0},{&quot;brightness&quot;:0,&quot;colorType&quot;:1,&quot;foreColorIndex&quot;:5,&quot;pos&quot;:0.47999998927116394,&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41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5*n_h_h_i*1_2_1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4000000059604645,&quot;colorType&quot;:1,&quot;foreColorIndex&quot;:5,&quot;pos&quot;:0.03999999910593033,&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1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5*n_h_h_i*1_2_4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4000000059604645,&quot;colorType&quot;:1,&quot;foreColorIndex&quot;:5,&quot;pos&quot;:0.03999999910593033,&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15.xml><?xml version="1.0" encoding="utf-8"?>
<p:tagLst xmlns:p="http://schemas.openxmlformats.org/presentationml/2006/main">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48"/>
  <p:tag name="KSO_WM_UNIT_FILL_FORE_SCHEMECOLOR_INDEX_2_TRANS" val="0"/>
  <p:tag name="KSO_WM_UNIT_FILL_FORE_SCHEMECOLOR_INDEX_3_BRIGHTNESS" val="0.4"/>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5*n_h_h_a*1_2_5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5_1"/>
  <p:tag name="KSO_WM_DIAGRAM_VERSION" val="3"/>
  <p:tag name="KSO_WM_DIAGRAM_COLOR_TRICK" val="3"/>
  <p:tag name="KSO_WM_DIAGRAM_COLOR_TEXT_CAN_REMOVE" val="n"/>
  <p:tag name="KSO_WM_DIAGRAM_GROUP_CODE" val="n1-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6000000238418579,&quot;colorType&quot;:1,&quot;foreColorIndex&quot;:8,&quot;pos&quot;:0,&quot;transparency&quot;:0},{&quot;brightness&quot;:0,&quot;colorType&quot;:1,&quot;foreColorIndex&quot;:8,&quot;pos&quot;:0.47999998927116394,&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8"/>
  <p:tag name="KSO_WM_UNIT_TEXT_FILL_FORE_SCHEMECOLOR_INDEX" val="1"/>
  <p:tag name="KSO_WM_UNIT_TEXT_FILL_TYPE" val="1"/>
  <p:tag name="KSO_WM_DIAGRAM_USE_COLOR_VALUE" val="{&quot;color_scheme&quot;:1,&quot;color_type&quot;:1,&quot;theme_color_indexes&quot;:[]}"/>
</p:tagLst>
</file>

<file path=ppt/tags/tag416.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5*n_h_h_i*1_2_5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4000000059604645,&quot;colorType&quot;:1,&quot;foreColorIndex&quot;:8,&quot;pos&quot;:0.03999999910593033,&quot;transparency&quot;:0},{&quot;brightness&quot;:0,&quot;colorType&quot;:1,&quot;foreColorIndex&quot;:8,&quot;pos&quot;:1,&quot;transparency&quot;:0},{&quot;brightness&quot;:0,&quot;colorType&quot;:1,&quot;foreColorIndex&quot;:8,&quot;pos&quot;:0.5400000214576721,&quot;transparency&quot;:0}],&quot;type&quot;:3},&quot;glow&quot;:{&quot;colorType&quot;:0},&quot;line&quot;:{&quot;gradient&quot;:[{&quot;brightness&quot;:0.800000011920929,&quot;colorType&quot;:1,&quot;foreColorIndex&quot;:8,&quot;pos&quot;:0,&quot;transparency&quot;:0},{&quot;brightness&quot;:0.949999988079071,&quot;colorType&quot;:2,&quot;pos&quot;:0.3700000047683716,&quot;rgb&quot;:&quot;#fdfeff&quot;,&quot;transparency&quot;:0},{&quot;brightness&quot;:0.800000011920929,&quot;colorType&quot;:1,&quot;foreColorIndex&quot;:8,&quot;pos&quot;:0.7099999785423279,&quot;transparency&quot;:0},{&quot;brightness&quot;:0,&quot;colorType&quot;:2,&quot;pos&quot;:1,&quot;rgb&quot;:&quot;#ffffff&quot;,&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17.xml><?xml version="1.0" encoding="utf-8"?>
<p:tagLst xmlns:p="http://schemas.openxmlformats.org/presentationml/2006/main">
  <p:tag name="KSO_WM_UNIT_FILL_FORE_SCHEMECOLOR_INDEX_1_BRIGHTNESS" val="0.4"/>
  <p:tag name="KSO_WM_UNIT_FILL_FORE_SCHEMECOLOR_INDEX_1" val="10"/>
  <p:tag name="KSO_WM_UNIT_FILL_FORE_SCHEMECOLOR_INDEX_1_POS" val="0"/>
  <p:tag name="KSO_WM_UNIT_FILL_FORE_SCHEMECOLOR_INDEX_1_TRANS" val="0"/>
  <p:tag name="KSO_WM_UNIT_FILL_FORE_SCHEMECOLOR_INDEX_2_BRIGHTNESS" val="0"/>
  <p:tag name="KSO_WM_UNIT_FILL_FORE_SCHEMECOLOR_INDEX_2" val="10"/>
  <p:tag name="KSO_WM_UNIT_FILL_FORE_SCHEMECOLOR_INDEX_2_POS" val="0.48"/>
  <p:tag name="KSO_WM_UNIT_FILL_FORE_SCHEMECOLOR_INDEX_2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h_a*1_2_6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6_1"/>
  <p:tag name="KSO_WM_DIAGRAM_VERSION" val="3"/>
  <p:tag name="KSO_WM_DIAGRAM_COLOR_TRICK" val="3"/>
  <p:tag name="KSO_WM_DIAGRAM_COLOR_TEXT_CAN_REMOVE" val="n"/>
  <p:tag name="KSO_WM_DIAGRAM_GROUP_CODE" val="n1-1"/>
  <p:tag name="KSO_WM_UNIT_VALUE" val="6"/>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800000011920929,&quot;colorType&quot;:1,&quot;foreColorIndex&quot;:10,&quot;pos&quot;:0,&quot;transparency&quot;:0},{&quot;brightness&quot;:0,&quot;colorType&quot;:1,&quot;foreColorIndex&quot;:10,&quot;pos&quot;:0.47999998927116394,&quot;transparency&quot;:0}],&quot;type&quot;:3},&quot;glow&quot;:{&quot;colorType&quot;:0},&quot;line&quot;:{&quot;solidLine&quot;:{&quot;brightness&quot;:0,&quot;colorType&quot;:1,&quot;foreColorIndex&quot;:10,&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10"/>
  <p:tag name="KSO_WM_DIAGRAM_USE_COLOR_VALUE" val="{&quot;color_scheme&quot;:1,&quot;color_type&quot;:1,&quot;theme_color_indexes&quot;:[]}"/>
</p:tagLst>
</file>

<file path=ppt/tags/tag418.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55"/>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HIGHLIGHT" val="0"/>
  <p:tag name="KSO_WM_UNIT_COMPATIBLE" val="0"/>
  <p:tag name="KSO_WM_UNIT_DIAGRAM_ISNUMVISUAL" val="0"/>
  <p:tag name="KSO_WM_UNIT_DIAGRAM_ISREFERUNIT" val="0"/>
  <p:tag name="KSO_WM_UNIT_ID" val="diagram20230964_5*n_h_h_i*1_2_6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6_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4000000059604645,&quot;colorType&quot;:1,&quot;foreColorIndex&quot;:10,&quot;pos&quot;:0.03999999910593033,&quot;transparency&quot;:0},{&quot;brightness&quot;:0,&quot;colorType&quot;:1,&quot;foreColorIndex&quot;:10,&quot;pos&quot;:0.5400000214576721,&quot;transparency&quot;:0},{&quot;brightness&quot;:0,&quot;colorType&quot;:1,&quot;foreColorIndex&quot;:10,&quot;pos&quot;:1,&quot;transparency&quot;:0}],&quot;type&quot;:3},&quot;glow&quot;:{&quot;colorType&quot;:0},&quot;line&quot;:{&quot;gradient&quot;:[{&quot;brightness&quot;:0.800000011920929,&quot;colorType&quot;:1,&quot;foreColorIndex&quot;:10,&quot;pos&quot;:0,&quot;transparency&quot;:0},{&quot;brightness&quot;:0.949999988079071,&quot;colorType&quot;:2,&quot;pos&quot;:0.3700000047683716,&quot;rgb&quot;:&quot;#fdfeff&quot;,&quot;transparency&quot;:0},{&quot;brightness&quot;:0.800000011920929,&quot;colorType&quot;:1,&quot;foreColorIndex&quot;:10,&quot;pos&quot;:0.7099999785423279,&quot;transparency&quot;:0},{&quot;brightness&quot;:0,&quot;colorType&quot;:2,&quot;pos&quot;:1,&quot;rgb&quot;:&quot;#ffffff&quot;,&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4_5*n_h_i*1_1_4"/>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4"/>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type&quot;:0},&quot;glow&quot;:{&quot;colorType&quot;:0},&quot;line&quot;:{&quot;gradient&quot;:[{&quot;brightness&quot;:0,&quot;colorType&quot;:1,&quot;foreColorIndex&quot;:5,&quot;pos&quot;:0.4000000059604645,&quot;transparency&quot;:0.6499999761581421},{&quot;brightness&quot;:0.6000000238418579,&quot;colorType&quot;:1,&quot;foreColorIndex&quot;:5,&quot;pos&quot;:0.8799999952316284,&quot;transparency&quot;:0},{&quot;brightness&quot;:0,&quot;colorType&quot;:1,&quot;foreColorIndex&quot;:5,&quot;pos&quot;:1,&quot;transparency&quot;:0.6499999761581421},{&quot;brightness&quot;:0,&quot;colorType&quot;:1,&quot;foreColorIndex&quot;:5,&quot;pos&quot;:0.07000000029802322,&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4_5*n_h_i*1_1_5"/>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5"/>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type&quot;:0},&quot;glow&quot;:{&quot;colorType&quot;:0},&quot;line&quot;:{&quot;gradient&quot;:[{&quot;brightness&quot;:0,&quot;colorType&quot;:1,&quot;foreColorIndex&quot;:5,&quot;pos&quot;:0.4000000059604645,&quot;transparency&quot;:0.6499999761581421},{&quot;brightness&quot;:0.6000000238418579,&quot;colorType&quot;:1,&quot;foreColorIndex&quot;:5,&quot;pos&quot;:0.8799999952316284,&quot;transparency&quot;:0},{&quot;brightness&quot;:0,&quot;colorType&quot;:1,&quot;foreColorIndex&quot;:5,&quot;pos&quot;:1,&quot;transparency&quot;:0.6499999761581421},{&quot;brightness&quot;:0,&quot;colorType&quot;:1,&quot;foreColorIndex&quot;:5,&quot;pos&quot;:0.07000000029802322,&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21.xml><?xml version="1.0" encoding="utf-8"?>
<p:tagLst xmlns:p="http://schemas.openxmlformats.org/presentationml/2006/main">
  <p:tag name="KSO_WM_UNIT_FILL_FORE_SCHEMECOLOR_INDEX_1_BRIGHTNESS" val="0.6"/>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44"/>
  <p:tag name="KSO_WM_UNIT_FILL_FORE_SCHEMECOLOR_INDEX_2_TRANS" val="0"/>
  <p:tag name="KSO_WM_UNIT_FILL_GRADIENT_TYPE" val="2"/>
  <p:tag name="KSO_WM_UNIT_FILL_GRADIENT_ANGLE" val="0"/>
  <p:tag name="KSO_WM_UNIT_FILL_GRADIENT_DIRECTION" val="12"/>
  <p:tag name="KSO_WM_UNIT_LINE_FORE_SCHEMECOLOR_INDEX_1_BRIGHTNESS" val="0.55"/>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a*1_1_1"/>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6"/>
  <p:tag name="KSO_WM_DIAGRAM_MIN_ITEMCNT" val="2"/>
  <p:tag name="KSO_WM_DIAGRAM_VIRTUALLY_FRAME" val="{&quot;height&quot;:366.8999938964844,&quot;left&quot;:96.22503326656314,&quot;top&quot;:166.7500030517578,&quot;width&quot;:764.4500122070312}"/>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quot;colorType&quot;:2,&quot;pos&quot;:0.3700000047683716,&quot;rgb&quot;:&quot;#ffff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FILL_TYPE" val="3"/>
  <p:tag name="KSO_WM_DIAGRAM_USE_COLOR_VALUE" val="{&quot;color_scheme&quot;:1,&quot;color_type&quot;:1,&quot;theme_color_indexes&quot;:[]}"/>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DIAGRAM_VIRTUALLY_FRAME" val="{&quot;height&quot;:212.55133858267715,&quot;left&quot;:48.92503937007874,&quot;top&quot;:185.17503937007874,&quot;width&quot;:862.1979527559055}"/>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1_2"/>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1"/>
  <p:tag name="KSO_WM_UNIT_FILL_FORE_SCHEMECOLOR_INDEX" val="5"/>
  <p:tag name="KSO_WM_UNIT_FILL_FORE_SCHEMECOLOR_INDEX_BRIGHTNESS" val="0.4"/>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1_3"/>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COLOR_TRICK" val="2"/>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2_2"/>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solid&quot;:{&quot;brightness&quot;:0.4000000059604645,&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1"/>
  <p:tag name="KSO_WM_UNIT_FILL_FORE_SCHEMECOLOR_INDEX" val="7"/>
  <p:tag name="KSO_WM_UNIT_FILL_FORE_SCHEMECOLOR_INDEX_BRIGHTNESS" val="0.4"/>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2_3"/>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COLOR_TRICK" val="2"/>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3_2"/>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FILL_TYPE" val="1"/>
  <p:tag name="KSO_WM_UNIT_FILL_FORE_SCHEMECOLOR_INDEX" val="5"/>
  <p:tag name="KSO_WM_UNIT_FILL_FORE_SCHEMECOLOR_INDEX_BRIGHTNESS" val="0.4"/>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3_3"/>
  <p:tag name="KSO_WM_TEMPLATE_CATEGORY" val="diagram"/>
  <p:tag name="KSO_WM_TEMPLATE_INDEX" val="20231311"/>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COLOR_TRICK" val="2"/>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f*1_1_1"/>
  <p:tag name="KSO_WM_TEMPLATE_CATEGORY" val="diagram"/>
  <p:tag name="KSO_WM_TEMPLATE_INDEX" val="20231311"/>
  <p:tag name="KSO_WM_UNIT_LAYERLEVEL" val="1_1_1"/>
  <p:tag name="KSO_WM_TAG_VERSION" val="3.0"/>
  <p:tag name="KSO_WM_BEAUTIFY_FLAG" val="#wm#"/>
  <p:tag name="KSO_WM_UNIT_SUBTYPE" val="a"/>
  <p:tag name="KSO_WM_UNIT_NOCLEAR" val="0"/>
  <p:tag name="KSO_WM_UNIT_VALUE" val="45"/>
  <p:tag name="KSO_WM_DIAGRAM_GROUP_CODE" val="l1-1"/>
  <p:tag name="KSO_WM_UNIT_TYPE" val="l_h_f"/>
  <p:tag name="KSO_WM_UNIT_INDEX" val="1_1_1"/>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单击此处输入您的项正文，文字是您思想的提炼"/>
  <p:tag name="KSO_WM_UNIT_TEXT_FILL_FORE_SCHEMECOLOR_INDEX" val="1"/>
  <p:tag name="KSO_WM_UNIT_TEXT_FILL_TYPE" val="1"/>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f*1_2_1"/>
  <p:tag name="KSO_WM_TEMPLATE_CATEGORY" val="diagram"/>
  <p:tag name="KSO_WM_TEMPLATE_INDEX" val="20231311"/>
  <p:tag name="KSO_WM_UNIT_LAYERLEVEL" val="1_1_1"/>
  <p:tag name="KSO_WM_TAG_VERSION" val="3.0"/>
  <p:tag name="KSO_WM_BEAUTIFY_FLAG" val="#wm#"/>
  <p:tag name="KSO_WM_UNIT_SUBTYPE" val="a"/>
  <p:tag name="KSO_WM_UNIT_NOCLEAR" val="0"/>
  <p:tag name="KSO_WM_UNIT_VALUE" val="45"/>
  <p:tag name="KSO_WM_DIAGRAM_GROUP_CODE" val="l1-1"/>
  <p:tag name="KSO_WM_UNIT_TYPE" val="l_h_f"/>
  <p:tag name="KSO_WM_UNIT_INDEX" val="1_2_1"/>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单击此处输入您的项正文，文字是您思想的提炼"/>
  <p:tag name="KSO_WM_UNIT_TEXT_FILL_FORE_SCHEMECOLOR_INDEX" val="1"/>
  <p:tag name="KSO_WM_UNIT_TEXT_FILL_TYPE" val="1"/>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f*1_3_1"/>
  <p:tag name="KSO_WM_TEMPLATE_CATEGORY" val="diagram"/>
  <p:tag name="KSO_WM_TEMPLATE_INDEX" val="20231311"/>
  <p:tag name="KSO_WM_UNIT_LAYERLEVEL" val="1_1_1"/>
  <p:tag name="KSO_WM_TAG_VERSION" val="3.0"/>
  <p:tag name="KSO_WM_BEAUTIFY_FLAG" val="#wm#"/>
  <p:tag name="KSO_WM_UNIT_SUBTYPE" val="a"/>
  <p:tag name="KSO_WM_UNIT_NOCLEAR" val="0"/>
  <p:tag name="KSO_WM_UNIT_VALUE" val="45"/>
  <p:tag name="KSO_WM_DIAGRAM_GROUP_CODE" val="l1-1"/>
  <p:tag name="KSO_WM_UNIT_TYPE" val="l_h_f"/>
  <p:tag name="KSO_WM_UNIT_INDEX" val="1_3_1"/>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单击此处输入您的项正文，文字是您思想的提炼"/>
  <p:tag name="KSO_WM_UNIT_TEXT_FILL_FORE_SCHEMECOLOR_INDEX" val="1"/>
  <p:tag name="KSO_WM_UNIT_TEXT_FILL_TYPE" val="1"/>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2_1"/>
  <p:tag name="KSO_WM_TEMPLATE_CATEGORY" val="diagram"/>
  <p:tag name="KSO_WM_TEMPLATE_INDEX" val="20231311"/>
  <p:tag name="KSO_WM_UNIT_LAYERLEVEL" val="1_1_1"/>
  <p:tag name="KSO_WM_TAG_VERSION" val="3.0"/>
  <p:tag name="KSO_WM_BEAUTIFY_FLAG" val="#wm#"/>
  <p:tag name="KSO_WM_DIAGRAM_GROUP_CODE" val="l1-1"/>
  <p:tag name="KSO_WM_UNIT_SUBTYPE" val="d"/>
  <p:tag name="KSO_WM_UNIT_TYPE" val="l_h_i"/>
  <p:tag name="KSO_WM_UNIT_INDEX" val="1_2_1"/>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gradient&quot;:[{&quot;brightness&quot;:0.8999999761581421,&quot;colorType&quot;:1,&quot;foreColorIndex&quot;:7,&quot;pos&quot;:0,&quot;transparency&quot;:0},{&quot;brightness&quot;:0.8999999761581421,&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9"/>
  <p:tag name="KSO_WM_DIAGRAM_COLOR_TRICK" val="2"/>
  <p:tag name="KSO_WM_UNIT_PRESET_TEXT" val="02"/>
  <p:tag name="KSO_WM_UNIT_FILL_TYPE" val="3"/>
  <p:tag name="KSO_WM_UNIT_TEXT_FILL_FORE_SCHEMECOLOR_INDEX" val="1"/>
  <p:tag name="KSO_WM_UNIT_TEXT_FILL_TYPE" val="1"/>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1_1"/>
  <p:tag name="KSO_WM_TEMPLATE_CATEGORY" val="diagram"/>
  <p:tag name="KSO_WM_TEMPLATE_INDEX" val="20231311"/>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9"/>
  <p:tag name="KSO_WM_DIAGRAM_COLOR_TRICK" val="2"/>
  <p:tag name="KSO_WM_UNIT_PRESET_TEXT" val="01"/>
  <p:tag name="KSO_WM_UNIT_FILL_TYPE" val="3"/>
  <p:tag name="KSO_WM_UNIT_TEXT_FILL_FORE_SCHEMECOLOR_INDEX" val="1"/>
  <p:tag name="KSO_WM_UNIT_TEXT_FILL_TYPE" val="1"/>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11_2*l_h_i*1_3_1"/>
  <p:tag name="KSO_WM_TEMPLATE_CATEGORY" val="diagram"/>
  <p:tag name="KSO_WM_TEMPLATE_INDEX" val="20231311"/>
  <p:tag name="KSO_WM_UNIT_LAYERLEVEL" val="1_1_1"/>
  <p:tag name="KSO_WM_TAG_VERSION" val="3.0"/>
  <p:tag name="KSO_WM_BEAUTIFY_FLAG" val="#wm#"/>
  <p:tag name="KSO_WM_DIAGRAM_GROUP_CODE" val="l1-1"/>
  <p:tag name="KSO_WM_UNIT_SUBTYPE" val="d"/>
  <p:tag name="KSO_WM_UNIT_TYPE" val="l_h_i"/>
  <p:tag name="KSO_WM_UNIT_INDEX" val="1_3_1"/>
  <p:tag name="KSO_WM_DIAGRAM_VERSION" val="3"/>
  <p:tag name="KSO_WM_DIAGRAM_COLOR_TEXT_CAN_REMOVE" val="n"/>
  <p:tag name="KSO_WM_DIAGRAM_MAX_ITEMCNT" val="6"/>
  <p:tag name="KSO_WM_DIAGRAM_MIN_ITEMCNT" val="2"/>
  <p:tag name="KSO_WM_DIAGRAM_VIRTUALLY_FRAME" val="{&quot;height&quot;:212.55133858267715,&quot;left&quot;:48.92503937007874,&quot;top&quot;:185.17503937007874,&quot;width&quot;:862.1979527559055}"/>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9"/>
  <p:tag name="KSO_WM_DIAGRAM_COLOR_TRICK" val="2"/>
  <p:tag name="KSO_WM_UNIT_PRESET_TEXT" val="03"/>
  <p:tag name="KSO_WM_UNIT_FILL_TYPE" val="3"/>
  <p:tag name="KSO_WM_UNIT_TEXT_FILL_FORE_SCHEMECOLOR_INDEX" val="1"/>
  <p:tag name="KSO_WM_UNIT_TEXT_FILL_TYPE" val="1"/>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DIAGRAM_VIRTUALLY_FRAME" val="{&quot;height&quot;:363.5,&quot;left&quot;:58.5,&quot;top&quot;:147,&quot;width&quot;:850.5}"/>
</p:tagLst>
</file>

<file path=ppt/tags/tag479.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1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4*l_h_f*1_1_1"/>
  <p:tag name="KSO_WM_TEMPLATE_INDEX" val="20231751"/>
  <p:tag name="KSO_WM_TAG_VERSION" val="3.0"/>
  <p:tag name="KSO_WM_DIAGRAM_VERSION" val="3"/>
  <p:tag name="KSO_WM_DIAGRAM_COLOR_TEXT_CAN_REMOVE" val="n"/>
  <p:tag name="KSO_WM_DIAGRAM_MAX_ITEMCNT" val="6"/>
  <p:tag name="KSO_WM_DIAGRAM_VIRTUALLY_FRAME" val="{&quot;height&quot;:363.5,&quot;left&quot;:58.5,&quot;top&quot;:147,&quot;width&quot;:850.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内容。"/>
  <p:tag name="KSO_WM_UNIT_LINE_FORE_SCHEMECOLOR_INDEX" val="5"/>
  <p:tag name="KSO_WM_DIAGRAM_USE_COLOR_VALUE" val="{&quot;color_scheme&quot;:1,&quot;color_type&quot;:1,&quot;theme_color_indexes&quot;:[]}"/>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1_4*l_h_a*1_1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3.5,&quot;left&quot;:58.5,&quot;top&quot;:147,&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81.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2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4*l_h_f*1_2_1"/>
  <p:tag name="KSO_WM_TEMPLATE_INDEX" val="20231751"/>
  <p:tag name="KSO_WM_TAG_VERSION" val="3.0"/>
  <p:tag name="KSO_WM_DIAGRAM_VERSION" val="3"/>
  <p:tag name="KSO_WM_DIAGRAM_COLOR_TEXT_CAN_REMOVE" val="n"/>
  <p:tag name="KSO_WM_DIAGRAM_MAX_ITEMCNT" val="6"/>
  <p:tag name="KSO_WM_DIAGRAM_VIRTUALLY_FRAME" val="{&quot;height&quot;:363.5,&quot;left&quot;:58.5,&quot;top&quot;:147,&quot;width&quot;:850.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6,&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内容。"/>
  <p:tag name="KSO_WM_UNIT_LINE_FORE_SCHEMECOLOR_INDEX" val="6"/>
  <p:tag name="KSO_WM_DIAGRAM_USE_COLOR_VALUE" val="{&quot;color_scheme&quot;:1,&quot;color_type&quot;:1,&quot;theme_color_indexes&quot;:[]}"/>
</p:tagLst>
</file>

<file path=ppt/tags/tag48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51_4*l_h_a*1_2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3.5,&quot;left&quot;:58.5,&quot;top&quot;:147,&quot;width&quot;:850.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483.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3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4*l_h_f*1_3_1"/>
  <p:tag name="KSO_WM_TEMPLATE_INDEX" val="20231751"/>
  <p:tag name="KSO_WM_TAG_VERSION" val="3.0"/>
  <p:tag name="KSO_WM_DIAGRAM_VERSION" val="3"/>
  <p:tag name="KSO_WM_DIAGRAM_COLOR_TEXT_CAN_REMOVE" val="n"/>
  <p:tag name="KSO_WM_DIAGRAM_MAX_ITEMCNT" val="6"/>
  <p:tag name="KSO_WM_DIAGRAM_VIRTUALLY_FRAME" val="{&quot;height&quot;:363.5,&quot;left&quot;:58.5,&quot;top&quot;:147,&quot;width&quot;:850.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内容。"/>
  <p:tag name="KSO_WM_UNIT_LINE_FORE_SCHEMECOLOR_INDEX" val="5"/>
  <p:tag name="KSO_WM_DIAGRAM_USE_COLOR_VALUE" val="{&quot;color_scheme&quot;:1,&quot;color_type&quot;:1,&quot;theme_color_indexes&quot;:[]}"/>
</p:tagLst>
</file>

<file path=ppt/tags/tag4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51_4*l_h_a*1_3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3.5,&quot;left&quot;:58.5,&quot;top&quot;:147,&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85.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4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4*l_h_f*1_4_1"/>
  <p:tag name="KSO_WM_TEMPLATE_INDEX" val="20231751"/>
  <p:tag name="KSO_WM_TAG_VERSION" val="3.0"/>
  <p:tag name="KSO_WM_DIAGRAM_VERSION" val="3"/>
  <p:tag name="KSO_WM_DIAGRAM_COLOR_TEXT_CAN_REMOVE" val="n"/>
  <p:tag name="KSO_WM_DIAGRAM_MAX_ITEMCNT" val="6"/>
  <p:tag name="KSO_WM_DIAGRAM_VIRTUALLY_FRAME" val="{&quot;height&quot;:363.5,&quot;left&quot;:58.5,&quot;top&quot;:147,&quot;width&quot;:850.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6,&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内容。"/>
  <p:tag name="KSO_WM_UNIT_LINE_FORE_SCHEMECOLOR_INDEX" val="6"/>
  <p:tag name="KSO_WM_DIAGRAM_USE_COLOR_VALUE" val="{&quot;color_scheme&quot;:1,&quot;color_type&quot;:1,&quot;theme_color_indexes&quot;:[]}"/>
</p:tagLst>
</file>

<file path=ppt/tags/tag48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751_4*l_h_a*1_4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3.5,&quot;left&quot;:58.5,&quot;top&quot;:147,&quot;width&quot;:850.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487.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5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4*l_h_f*1_5_1"/>
  <p:tag name="KSO_WM_TEMPLATE_INDEX" val="20231751"/>
  <p:tag name="KSO_WM_TAG_VERSION" val="3.0"/>
  <p:tag name="KSO_WM_DIAGRAM_VERSION" val="3"/>
  <p:tag name="KSO_WM_DIAGRAM_COLOR_TEXT_CAN_REMOVE" val="n"/>
  <p:tag name="KSO_WM_DIAGRAM_MAX_ITEMCNT" val="6"/>
  <p:tag name="KSO_WM_DIAGRAM_VIRTUALLY_FRAME" val="{&quot;height&quot;:363.5,&quot;left&quot;:58.5,&quot;top&quot;:147,&quot;width&quot;:850.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内容。"/>
  <p:tag name="KSO_WM_UNIT_LINE_FORE_SCHEMECOLOR_INDEX" val="5"/>
  <p:tag name="KSO_WM_DIAGRAM_USE_COLOR_VALUE" val="{&quot;color_scheme&quot;:1,&quot;color_type&quot;:1,&quot;theme_color_indexes&quot;:[]}"/>
</p:tagLst>
</file>

<file path=ppt/tags/tag4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1751_4*l_h_a*1_5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3.5,&quot;left&quot;:58.5,&quot;top&quot;:147,&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89.xml><?xml version="1.0" encoding="utf-8"?>
<p:tagLst xmlns:p="http://schemas.openxmlformats.org/presentationml/2006/main">
  <p:tag name="RESOURCE_RECORD_KEY" val="{&quot;70&quot;:[3321989,3316002,3321644]}"/>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DIAGRAM_VIRTUALLY_FRAME" val="{&quot;height&quot;:388.45,&quot;left&quot;:54.575,&quot;top&quot;:109.5,&quot;width&quot;:850.8500393700788}"/>
</p:tagLst>
</file>

<file path=ppt/tags/tag491.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1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5*l_h_f*1_1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54.575,&quot;top&quot;:109.5,&quot;width&quot;:850.8500393700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
  <p:tag name="KSO_WM_UNIT_LINE_FORE_SCHEMECOLOR_INDEX" val="5"/>
  <p:tag name="KSO_WM_DIAGRAM_USE_COLOR_VALUE" val="{&quot;color_scheme&quot;:1,&quot;color_type&quot;:1,&quot;theme_color_indexes&quot;:[]}"/>
</p:tagLst>
</file>

<file path=ppt/tags/tag49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1_5*l_h_a*1_1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54.575,&quot;top&quot;:109.5,&quot;width&quot;:850.850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93.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2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5*l_h_f*1_2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54.575,&quot;top&quot;:109.5,&quot;width&quot;:850.8500393700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6,&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
  <p:tag name="KSO_WM_UNIT_LINE_FORE_SCHEMECOLOR_INDEX" val="6"/>
  <p:tag name="KSO_WM_DIAGRAM_USE_COLOR_VALUE" val="{&quot;color_scheme&quot;:1,&quot;color_type&quot;:1,&quot;theme_color_indexes&quot;:[]}"/>
</p:tagLst>
</file>

<file path=ppt/tags/tag49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51_5*l_h_a*1_2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54.575,&quot;top&quot;:109.5,&quot;width&quot;:850.8500393700788}"/>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495.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3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5*l_h_f*1_3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54.575,&quot;top&quot;:109.5,&quot;width&quot;:850.8500393700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
  <p:tag name="KSO_WM_UNIT_LINE_FORE_SCHEMECOLOR_INDEX" val="5"/>
  <p:tag name="KSO_WM_DIAGRAM_USE_COLOR_VALUE" val="{&quot;color_scheme&quot;:1,&quot;color_type&quot;:1,&quot;theme_color_indexes&quot;:[]}"/>
</p:tagLst>
</file>

<file path=ppt/tags/tag4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51_5*l_h_a*1_3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54.575,&quot;top&quot;:109.5,&quot;width&quot;:850.850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97.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4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5*l_h_f*1_4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54.575,&quot;top&quot;:109.5,&quot;width&quot;:850.8500393700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6,&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
  <p:tag name="KSO_WM_UNIT_LINE_FORE_SCHEMECOLOR_INDEX" val="6"/>
  <p:tag name="KSO_WM_DIAGRAM_USE_COLOR_VALUE" val="{&quot;color_scheme&quot;:1,&quot;color_type&quot;:1,&quot;theme_color_indexes&quot;:[]}"/>
</p:tagLst>
</file>

<file path=ppt/tags/tag49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751_5*l_h_a*1_4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54.575,&quot;top&quot;:109.5,&quot;width&quot;:850.8500393700788}"/>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499.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5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5*l_h_f*1_5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54.575,&quot;top&quot;:109.5,&quot;width&quot;:850.8500393700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
  <p:tag name="KSO_WM_UNIT_LINE_FORE_SCHEMECOLOR_INDEX" val="5"/>
  <p:tag name="KSO_WM_DIAGRAM_USE_COLOR_VALUE" val="{&quot;color_scheme&quot;:1,&quot;color_type&quot;:1,&quot;theme_color_indexes&quot;:[]}"/>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1751_5*l_h_a*1_5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54.575,&quot;top&quot;:109.5,&quot;width&quot;:850.850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01.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6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5*l_h_f*1_6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54.575,&quot;top&quot;:109.5,&quot;width&quot;:850.8500393700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6,&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
  <p:tag name="KSO_WM_UNIT_LINE_FORE_SCHEMECOLOR_INDEX" val="6"/>
  <p:tag name="KSO_WM_DIAGRAM_USE_COLOR_VALUE" val="{&quot;color_scheme&quot;:1,&quot;color_type&quot;:1,&quot;theme_color_indexes&quot;:[]}"/>
</p:tagLst>
</file>

<file path=ppt/tags/tag50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6_1"/>
  <p:tag name="KSO_WM_UNIT_ID" val="diagram20231751_5*l_h_a*1_6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54.575,&quot;top&quot;:109.5,&quot;width&quot;:850.8500393700788}"/>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503.xml><?xml version="1.0" encoding="utf-8"?>
<p:tagLst xmlns:p="http://schemas.openxmlformats.org/presentationml/2006/main">
  <p:tag name="RESOURCE_RECORD_KEY" val="{&quot;70&quot;:[3321989,3316002,3321644,3321646]}"/>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DIAGRAM_VIRTUALLY_FRAME" val="{&quot;height&quot;:388.45,&quot;left&quot;:26.25,&quot;top&quot;:142.6,&quot;width&quot;:893.125}"/>
</p:tagLst>
</file>

<file path=ppt/tags/tag506.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1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3*l_h_f*1_1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26.25,&quot;top&quot;:142.6,&quot;width&quot;:893.1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以便观者准确地理解您传达的思想。"/>
  <p:tag name="KSO_WM_UNIT_LINE_FORE_SCHEMECOLOR_INDEX" val="5"/>
  <p:tag name="KSO_WM_DIAGRAM_USE_COLOR_VALUE" val="{&quot;color_scheme&quot;:1,&quot;color_type&quot;:1,&quot;theme_color_indexes&quot;:[]}"/>
</p:tagLst>
</file>

<file path=ppt/tags/tag50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1_3*l_h_a*1_1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26.25,&quot;top&quot;:142.6,&quot;width&quot;:893.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08.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2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3*l_h_f*1_2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26.25,&quot;top&quot;:142.6,&quot;width&quot;:893.1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6,&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以便观者准确地理解您传达的思想。"/>
  <p:tag name="KSO_WM_UNIT_LINE_FORE_SCHEMECOLOR_INDEX" val="6"/>
  <p:tag name="KSO_WM_DIAGRAM_USE_COLOR_VALUE" val="{&quot;color_scheme&quot;:1,&quot;color_type&quot;:1,&quot;theme_color_indexes&quot;:[]}"/>
</p:tagLst>
</file>

<file path=ppt/tags/tag50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51_3*l_h_a*1_2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26.25,&quot;top&quot;:142.6,&quot;width&quot;:893.12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3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3*l_h_f*1_3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26.25,&quot;top&quot;:142.6,&quot;width&quot;:893.1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以便观者准确地理解您传达的思想。"/>
  <p:tag name="KSO_WM_UNIT_LINE_FORE_SCHEMECOLOR_INDEX" val="5"/>
  <p:tag name="KSO_WM_DIAGRAM_USE_COLOR_VALUE" val="{&quot;color_scheme&quot;:1,&quot;color_type&quot;:1,&quot;theme_color_indexes&quot;:[]}"/>
</p:tagLst>
</file>

<file path=ppt/tags/tag51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51_3*l_h_a*1_3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26.25,&quot;top&quot;:142.6,&quot;width&quot;:893.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12.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4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3*l_h_f*1_4_1"/>
  <p:tag name="KSO_WM_TEMPLATE_INDEX" val="20231751"/>
  <p:tag name="KSO_WM_TAG_VERSION" val="3.0"/>
  <p:tag name="KSO_WM_DIAGRAM_VERSION" val="3"/>
  <p:tag name="KSO_WM_DIAGRAM_COLOR_TEXT_CAN_REMOVE" val="n"/>
  <p:tag name="KSO_WM_DIAGRAM_MAX_ITEMCNT" val="6"/>
  <p:tag name="KSO_WM_DIAGRAM_VIRTUALLY_FRAME" val="{&quot;height&quot;:388.45,&quot;left&quot;:26.25,&quot;top&quot;:142.6,&quot;width&quot;:893.1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6,&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添加文本具体内容，简明扼要地阐述您的观点。根据需要可酌情增减文字，以便观者准确地理解您传达的思想。"/>
  <p:tag name="KSO_WM_UNIT_LINE_FORE_SCHEMECOLOR_INDEX" val="6"/>
  <p:tag name="KSO_WM_DIAGRAM_USE_COLOR_VALUE" val="{&quot;color_scheme&quot;:1,&quot;color_type&quot;:1,&quot;theme_color_indexes&quot;:[]}"/>
</p:tagLst>
</file>

<file path=ppt/tags/tag5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751_3*l_h_a*1_4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88.45,&quot;left&quot;:26.25,&quot;top&quot;:142.6,&quot;width&quot;:893.12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514.xml><?xml version="1.0" encoding="utf-8"?>
<p:tagLst xmlns:p="http://schemas.openxmlformats.org/presentationml/2006/main">
  <p:tag name="RESOURCE_RECORD_KEY" val="{&quot;70&quot;:[3321989,3316002,3321644,3321642]}"/>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2_2"/>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DIAGRAM_USE_COLOR_VALUE" val="{&quot;color_scheme&quot;:1,&quot;color_type&quot;:1,&quot;theme_color_indexes&quot;:[]}"/>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2_3"/>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a*1_2_1"/>
  <p:tag name="KSO_WM_TEMPLATE_CATEGORY" val="diagram"/>
  <p:tag name="KSO_WM_TEMPLATE_INDEX" val="20231060"/>
  <p:tag name="KSO_WM_UNIT_LAYERLEVEL" val="1_1_1"/>
  <p:tag name="KSO_WM_TAG_VERSION" val="3.0"/>
  <p:tag name="KSO_WM_BEAUTIFY_FLAG" val="#wm#"/>
  <p:tag name="KSO_WM_UNIT_ISCONTENTSTITLE" val="0"/>
  <p:tag name="KSO_WM_UNIT_ISNUMDGMTITLE" val="0"/>
  <p:tag name="KSO_WM_UNIT_NOCLEAR" val="0"/>
  <p:tag name="KSO_WM_UNIT_VALUE" val="24"/>
  <p:tag name="KSO_WM_DIAGRAM_GROUP_CODE" val="l1-1"/>
  <p:tag name="KSO_WM_UNIT_TYPE" val="l_h_a"/>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1_2"/>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DIAGRAM_USE_COLOR_VALUE" val="{&quot;color_scheme&quot;:1,&quot;color_type&quot;:1,&quot;theme_color_indexes&quot;:[]}"/>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1_3"/>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a*1_1_1"/>
  <p:tag name="KSO_WM_TEMPLATE_CATEGORY" val="diagram"/>
  <p:tag name="KSO_WM_TEMPLATE_INDEX" val="20231060"/>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4"/>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f*1_1_1"/>
  <p:tag name="KSO_WM_TEMPLATE_CATEGORY" val="diagram"/>
  <p:tag name="KSO_WM_TEMPLATE_INDEX" val="20231060"/>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PRESET_TEXT" val="单击此处输入您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f*1_2_1"/>
  <p:tag name="KSO_WM_TEMPLATE_CATEGORY" val="diagram"/>
  <p:tag name="KSO_WM_TEMPLATE_INDEX" val="20231060"/>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PRESET_TEXT" val="单击此处输入您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3_2"/>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DIAGRAM_USE_COLOR_VALUE" val="{&quot;color_scheme&quot;:1,&quot;color_type&quot;:1,&quot;theme_color_indexes&quot;:[]}"/>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3_3"/>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a*1_3_1"/>
  <p:tag name="KSO_WM_TEMPLATE_CATEGORY" val="diagram"/>
  <p:tag name="KSO_WM_TEMPLATE_INDEX" val="20231060"/>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4"/>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f*1_3_1"/>
  <p:tag name="KSO_WM_TEMPLATE_CATEGORY" val="diagram"/>
  <p:tag name="KSO_WM_TEMPLATE_INDEX" val="20231060"/>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PRESET_TEXT" val="单击此处输入您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5_2"/>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5_2"/>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DIAGRAM_USE_COLOR_VALUE" val="{&quot;color_scheme&quot;:1,&quot;color_type&quot;:1,&quot;theme_color_indexes&quot;:[]}"/>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5_3"/>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5_3"/>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a*1_5_1"/>
  <p:tag name="KSO_WM_TEMPLATE_CATEGORY" val="diagram"/>
  <p:tag name="KSO_WM_TEMPLATE_INDEX" val="20231060"/>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5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4"/>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5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4_2"/>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4_2"/>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DIAGRAM_USE_COLOR_VALUE" val="{&quot;color_scheme&quot;:1,&quot;color_type&quot;:1,&quot;theme_color_indexes&quot;:[]}"/>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i*1_4_3"/>
  <p:tag name="KSO_WM_TEMPLATE_CATEGORY" val="diagram"/>
  <p:tag name="KSO_WM_TEMPLATE_INDEX" val="20231060"/>
  <p:tag name="KSO_WM_UNIT_LAYERLEVEL" val="1_1_1"/>
  <p:tag name="KSO_WM_TAG_VERSION" val="3.0"/>
  <p:tag name="KSO_WM_BEAUTIFY_FLAG" val="#wm#"/>
  <p:tag name="KSO_WM_DIAGRAM_GROUP_CODE" val="l1-1"/>
  <p:tag name="KSO_WM_UNIT_TYPE" val="l_h_i"/>
  <p:tag name="KSO_WM_UNIT_INDEX" val="1_4_3"/>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a*1_4_1"/>
  <p:tag name="KSO_WM_TEMPLATE_CATEGORY" val="diagram"/>
  <p:tag name="KSO_WM_TEMPLATE_INDEX" val="20231060"/>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4"/>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f*1_4_1"/>
  <p:tag name="KSO_WM_TEMPLATE_CATEGORY" val="diagram"/>
  <p:tag name="KSO_WM_TEMPLATE_INDEX" val="20231060"/>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PRESET_TEXT" val="单击此处输入您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0_4*l_h_f*1_5_1"/>
  <p:tag name="KSO_WM_TEMPLATE_CATEGORY" val="diagram"/>
  <p:tag name="KSO_WM_TEMPLATE_INDEX" val="20231060"/>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5_1"/>
  <p:tag name="KSO_WM_DIAGRAM_VERSION" val="3"/>
  <p:tag name="KSO_WM_DIAGRAM_COLOR_TRICK" val="2"/>
  <p:tag name="KSO_WM_DIAGRAM_COLOR_TEXT_CAN_REMOVE" val="n"/>
  <p:tag name="KSO_WM_DIAGRAM_MAX_ITEMCNT" val="6"/>
  <p:tag name="KSO_WM_DIAGRAM_MIN_ITEMCNT" val="2"/>
  <p:tag name="KSO_WM_DIAGRAM_VIRTUALLY_FRAME" val="{&quot;height&quot;:404.79924990682025,&quot;left&quot;:24.65,&quot;top&quot;:134.40075009317974,&quot;width&quot;:91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9"/>
  <p:tag name="KSO_WM_UNIT_PRESET_TEXT" val="单击此处输入您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536.xml><?xml version="1.0" encoding="utf-8"?>
<p:tagLst xmlns:p="http://schemas.openxmlformats.org/presentationml/2006/main">
  <p:tag name="RESOURCE_RECORD_KEY" val="{&quot;70&quot;:[3321989,3316002,3321644,3321642,3314086]}"/>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RESOURCE_RECORD_KEY" val="{&quot;70&quot;:[3321989,3316002,3321644,3321642,3314086]}"/>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DIAGRAM_VIRTUALLY_FRAME" val="{&quot;height&quot;:266.3075898456618,&quot;left&quot;:82.92503937007878,&quot;top&quot;:228.2,&quot;width&quot;:794.2249606299213}"/>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2_2"/>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6000000238418579,&quot;colorType&quot;:1,&quot;foreColorIndex&quot;:5,&quot;pos&quot;:0.9169999957084656,&quot;transparency&quot;:0},{&quot;brightness&quot;:0,&quot;colorType&quot;:1,&quot;foreColorIndex&quot;:14,&quot;pos&quot;:0,&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2_4"/>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2_4"/>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gradient&quot;:[{&quot;brightness&quot;:0,&quot;colorType&quot;:1,&quot;foreColorIndex&quot;:5,&quot;pos&quot;:0.3799999952316284,&quot;transparency&quot;:1},{&quot;brightness&quot;:0,&quot;colorType&quot;:1,&quot;foreColorIndex&quot;:5,&quot;pos&quot;:1,&quot;transparency&quot;:0.819999992847442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9,10,9,10,9,10]}"/>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2_5"/>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2_5"/>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quot;colorType&quot;:1,&quot;foreColorIndex&quot;:14,&quot;pos&quot;:0,&quot;transparency&quot;:1},{&quot;brightness&quot;:0.600000023841857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2_6"/>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2_6"/>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quot;colorType&quot;:1,&quot;foreColorIndex&quot;:14,&quot;pos&quot;:0,&quot;transparency&quot;:1},{&quot;brightness&quot;:0.600000023841857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2_7"/>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2_7"/>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quot;colorType&quot;:1,&quot;foreColorIndex&quot;:14,&quot;pos&quot;:0,&quot;transparency&quot;:1},{&quot;brightness&quot;:0.600000023841857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2_3"/>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gradient&quot;:[{&quot;brightness&quot;:0,&quot;colorType&quot;:1,&quot;foreColorIndex&quot;:5,&quot;pos&quot;:1,&quot;transparency&quot;:1},{&quot;brightness&quot;:0,&quot;colorType&quot;:1,&quot;foreColorIndex&quot;:5,&quot;pos&quot;:0,&quot;transparency&quot;:1},{&quot;brightness&quot;:0,&quot;colorType&quot;:1,&quot;foreColorIndex&quot;:5,&quot;pos&quot;:0.49000000953674316,&quot;transparency&quot;:0.94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9,10,9,10,9,10]}"/>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f*1_2_1"/>
  <p:tag name="KSO_WM_TEMPLATE_CATEGORY" val="diagram"/>
  <p:tag name="KSO_WM_TEMPLATE_INDEX" val="20234403"/>
  <p:tag name="KSO_WM_UNIT_LAYERLEVEL" val="1_1_1"/>
  <p:tag name="KSO_WM_TAG_VERSION" val="3.0"/>
  <p:tag name="KSO_WM_BEAUTIFY_FLAG" val="#wm#"/>
  <p:tag name="KSO_WM_UNIT_SUBTYPE" val="a"/>
  <p:tag name="KSO_WM_UNIT_NOCLEAR" val="0"/>
  <p:tag name="KSO_WM_UNIT_VALUE" val="24"/>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具体内容&#10;请言简意赅的阐述观点"/>
  <p:tag name="KSO_WM_UNIT_TEXT_FILL_FORE_SCHEMECOLOR_INDEX" val="1"/>
  <p:tag name="KSO_WM_UNIT_TEXT_FILL_TYPE" val="1"/>
  <p:tag name="KSO_WM_DIAGRAM_USE_COLOR_VALUE" val="{&quot;color_scheme&quot;:1,&quot;color_type&quot;:1,&quot;theme_color_indexes&quot;:[9,10,9,10,9,10]}"/>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1_2"/>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6000000238418579,&quot;colorType&quot;:1,&quot;foreColorIndex&quot;:5,&quot;pos&quot;:1,&quot;transparency&quot;:0},{&quot;brightness&quot;:0,&quot;colorType&quot;:1,&quot;foreColorIndex&quot;:14,&quot;pos&quot;:0,&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1_4"/>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gradient&quot;:[{&quot;brightness&quot;:0,&quot;colorType&quot;:1,&quot;foreColorIndex&quot;:5,&quot;pos&quot;:0.3799999952316284,&quot;transparency&quot;:1},{&quot;brightness&quot;:0,&quot;colorType&quot;:1,&quot;foreColorIndex&quot;:5,&quot;pos&quot;:1,&quot;transparency&quot;:0.819999992847442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9,10,9,10,9,10]}"/>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1_5"/>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quot;colorType&quot;:1,&quot;foreColorIndex&quot;:14,&quot;pos&quot;:0,&quot;transparency&quot;:1},{&quot;brightness&quot;:0.600000023841857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1_6"/>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quot;colorType&quot;:1,&quot;foreColorIndex&quot;:14,&quot;pos&quot;:0,&quot;transparency&quot;:1},{&quot;brightness&quot;:0.600000023841857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1_7"/>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quot;colorType&quot;:1,&quot;foreColorIndex&quot;:14,&quot;pos&quot;:0,&quot;transparency&quot;:1},{&quot;brightness&quot;:0.600000023841857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1_3"/>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gradient&quot;:[{&quot;brightness&quot;:0,&quot;colorType&quot;:1,&quot;foreColorIndex&quot;:5,&quot;pos&quot;:1,&quot;transparency&quot;:1},{&quot;brightness&quot;:0,&quot;colorType&quot;:1,&quot;foreColorIndex&quot;:5,&quot;pos&quot;:0,&quot;transparency&quot;:1},{&quot;brightness&quot;:0,&quot;colorType&quot;:1,&quot;foreColorIndex&quot;:5,&quot;pos&quot;:0.49000000953674316,&quot;transparency&quot;:0.94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9,10,9,10,9,10]}"/>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f*1_1_1"/>
  <p:tag name="KSO_WM_TEMPLATE_CATEGORY" val="diagram"/>
  <p:tag name="KSO_WM_TEMPLATE_INDEX" val="20234403"/>
  <p:tag name="KSO_WM_UNIT_LAYERLEVEL" val="1_1_1"/>
  <p:tag name="KSO_WM_TAG_VERSION" val="3.0"/>
  <p:tag name="KSO_WM_BEAUTIFY_FLAG" val="#wm#"/>
  <p:tag name="KSO_WM_UNIT_SUBTYPE" val="a"/>
  <p:tag name="KSO_WM_UNIT_NOCLEAR" val="0"/>
  <p:tag name="KSO_WM_UNIT_VALUE" val="24"/>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具体内容&#10;请言简意赅的阐述观点"/>
  <p:tag name="KSO_WM_UNIT_TEXT_FILL_FORE_SCHEMECOLOR_INDEX" val="1"/>
  <p:tag name="KSO_WM_UNIT_TEXT_FILL_TYPE" val="1"/>
  <p:tag name="KSO_WM_DIAGRAM_USE_COLOR_VALUE" val="{&quot;color_scheme&quot;:1,&quot;color_type&quot;:1,&quot;theme_color_indexes&quot;:[9,10,9,10,9,10]}"/>
</p:tagLst>
</file>

<file path=ppt/tags/tag5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3_2"/>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6000000238418579,&quot;colorType&quot;:1,&quot;foreColorIndex&quot;:5,&quot;pos&quot;:0.9169999957084656,&quot;transparency&quot;:0},{&quot;brightness&quot;:0,&quot;colorType&quot;:1,&quot;foreColorIndex&quot;:14,&quot;pos&quot;:0,&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3_4"/>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3_4"/>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gradient&quot;:[{&quot;brightness&quot;:0,&quot;colorType&quot;:1,&quot;foreColorIndex&quot;:5,&quot;pos&quot;:0.3799999952316284,&quot;transparency&quot;:1},{&quot;brightness&quot;:0,&quot;colorType&quot;:1,&quot;foreColorIndex&quot;:5,&quot;pos&quot;:1,&quot;transparency&quot;:0.819999992847442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9,10,9,10,9,10]}"/>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3_5"/>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3_5"/>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quot;colorType&quot;:1,&quot;foreColorIndex&quot;:14,&quot;pos&quot;:0,&quot;transparency&quot;:1},{&quot;brightness&quot;:0.600000023841857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3_6"/>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3_6"/>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quot;colorType&quot;:1,&quot;foreColorIndex&quot;:14,&quot;pos&quot;:0,&quot;transparency&quot;:1},{&quot;brightness&quot;:0.600000023841857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3_7"/>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3_7"/>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gradient&quot;:[{&quot;brightness&quot;:0,&quot;colorType&quot;:1,&quot;foreColorIndex&quot;:14,&quot;pos&quot;:0,&quot;transparency&quot;:1},{&quot;brightness&quot;:0.6000000238418579,&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9,10,9,10,9,10]}"/>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i*1_3_3"/>
  <p:tag name="KSO_WM_TEMPLATE_CATEGORY" val="diagram"/>
  <p:tag name="KSO_WM_TEMPLATE_INDEX" val="20234403"/>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gradient&quot;:[{&quot;brightness&quot;:0,&quot;colorType&quot;:1,&quot;foreColorIndex&quot;:5,&quot;pos&quot;:1,&quot;transparency&quot;:1},{&quot;brightness&quot;:0,&quot;colorType&quot;:1,&quot;foreColorIndex&quot;:5,&quot;pos&quot;:0,&quot;transparency&quot;:1},{&quot;brightness&quot;:0,&quot;colorType&quot;:1,&quot;foreColorIndex&quot;:5,&quot;pos&quot;:0.49000000953674316,&quot;transparency&quot;:0.94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9,10,9,10,9,10]}"/>
</p:tagLst>
</file>

<file path=ppt/tags/tag5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03_2*l_h_f*1_3_1"/>
  <p:tag name="KSO_WM_TEMPLATE_CATEGORY" val="diagram"/>
  <p:tag name="KSO_WM_TEMPLATE_INDEX" val="20234403"/>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5"/>
  <p:tag name="KSO_WM_DIAGRAM_MIN_ITEMCNT" val="2"/>
  <p:tag name="KSO_WM_DIAGRAM_VIRTUALLY_FRAME" val="{&quot;height&quot;:266.3075898456618,&quot;left&quot;:82.92503937007878,&quot;top&quot;:228.2,&quot;width&quot;:794.2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具体内容&#10;请言简意赅的阐述观点"/>
  <p:tag name="KSO_WM_UNIT_TEXT_FILL_FORE_SCHEMECOLOR_INDEX" val="1"/>
  <p:tag name="KSO_WM_UNIT_TEXT_FILL_TYPE" val="1"/>
  <p:tag name="KSO_WM_DIAGRAM_USE_COLOR_VALUE" val="{&quot;color_scheme&quot;:1,&quot;color_type&quot;:1,&quot;theme_color_indexes&quot;:[9,10,9,10,9,10]}"/>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RESOURCE_RECORD_KEY" val="{&quot;70&quot;:[3321989,3316002,3321644,3321642,3314086,3326987]}"/>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RESOURCE_RECORD_KEY" val="{&quot;70&quot;:[3321989,3316002,3321644,3321642,3314086,3326987]}"/>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RESOURCE_RECORD_KEY" val="{&quot;70&quot;:[3321989,3316002,3321644,3321646]}"/>
</p:tagLst>
</file>

<file path=ppt/tags/tag585.xml><?xml version="1.0" encoding="utf-8"?>
<p:tagLst xmlns:p="http://schemas.openxmlformats.org/presentationml/2006/main">
  <p:tag name="RESOURCE_RECORD_KEY" val="{&quot;70&quot;:[3321989,3316002,3321644,3321646]}"/>
</p:tagLst>
</file>

<file path=ppt/tags/tag586.xml><?xml version="1.0" encoding="utf-8"?>
<p:tagLst xmlns:p="http://schemas.openxmlformats.org/presentationml/2006/main">
  <p:tag name="RESOURCE_RECORD_KEY" val="{&quot;70&quot;:[3321989,3316002,3321644,3321646]}"/>
</p:tagLst>
</file>

<file path=ppt/tags/tag587.xml><?xml version="1.0" encoding="utf-8"?>
<p:tagLst xmlns:p="http://schemas.openxmlformats.org/presentationml/2006/main">
  <p:tag name="RESOURCE_RECORD_KEY" val="{&quot;70&quot;:[3321989,3316002,3321644,3321646]}"/>
</p:tagLst>
</file>

<file path=ppt/tags/tag588.xml><?xml version="1.0" encoding="utf-8"?>
<p:tagLst xmlns:p="http://schemas.openxmlformats.org/presentationml/2006/main">
  <p:tag name="RESOURCE_RECORD_KEY" val="{&quot;70&quot;:[3321989,3316002,3321644,3321646]}"/>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5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RESOURCE_RECORD_KEY" val="{&quot;70&quot;:[3321989,3316002,3321644,3321642,3314086,3326987,3318301]}"/>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97.xml><?xml version="1.0" encoding="utf-8"?>
<p:tagLst xmlns:p="http://schemas.openxmlformats.org/presentationml/2006/main">
  <p:tag name="RESOURCE_RECORD_KEY" val="{&quot;70&quot;:[3321989,3316002,3321644,3321642,3314086,3326987,3318301]}"/>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xml><?xml version="1.0" encoding="utf-8"?>
<p:tagLst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1154_1*a*1"/>
  <p:tag name="KSO_WM_TEMPLATE_CATEGORY" val="custom"/>
  <p:tag name="KSO_WM_TEMPLATE_INDEX" val="20231154"/>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60.xml><?xml version="1.0" encoding="utf-8"?>
<p:tagLst xmlns:p="http://schemas.openxmlformats.org/presentationml/2006/main">
  <p:tag name="KSO_WM_BEAUTIFY_FLAG" val=""/>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04.xml><?xml version="1.0" encoding="utf-8"?>
<p:tagLst xmlns:p="http://schemas.openxmlformats.org/presentationml/2006/main">
  <p:tag name="RESOURCE_RECORD_KEY" val="{&quot;70&quot;:[3321989,3316002,3321644,3321642,3314086,3326987,3318301]}"/>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08.xml><?xml version="1.0" encoding="utf-8"?>
<p:tagLst xmlns:p="http://schemas.openxmlformats.org/presentationml/2006/main">
  <p:tag name="RESOURCE_RECORD_KEY" val="{&quot;70&quot;:[3321989,3316002,3321644,3321642,3314086,3326987,3318301]}"/>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12.xml><?xml version="1.0" encoding="utf-8"?>
<p:tagLst xmlns:p="http://schemas.openxmlformats.org/presentationml/2006/main">
  <p:tag name="RESOURCE_RECORD_KEY" val="{&quot;70&quot;:[3321989,3316002,3321644,3321642,3314086,3326987,3318301]}"/>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RESOURCE_RECORD_KEY" val="{&quot;70&quot;:[3321989,3316002,3321644,3321642,3314086,3326987,3318301]}"/>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18.xml><?xml version="1.0" encoding="utf-8"?>
<p:tagLst xmlns:p="http://schemas.openxmlformats.org/presentationml/2006/main">
  <p:tag name="RESOURCE_RECORD_KEY" val="{&quot;70&quot;:[3321989,3316002,3321644,3321642,3314086,3326987,3318301]}"/>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22.xml><?xml version="1.0" encoding="utf-8"?>
<p:tagLst xmlns:p="http://schemas.openxmlformats.org/presentationml/2006/main">
  <p:tag name="RESOURCE_RECORD_KEY" val="{&quot;70&quot;:[3321989,3316002,3321644,3321642,3314086,3326987,3318301]}"/>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RESOURCE_RECORD_KEY" val="{&quot;70&quot;:[3321989,3316002,3321644,3321642,3314086,3326987,3318301]}"/>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28.xml><?xml version="1.0" encoding="utf-8"?>
<p:tagLst xmlns:p="http://schemas.openxmlformats.org/presentationml/2006/main">
  <p:tag name="RESOURCE_RECORD_KEY" val="{&quot;70&quot;:[3321989,3316002,3321644,3321642,3314086,3326987,3318301]}"/>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RESOURCE_RECORD_KEY" val="{&quot;70&quot;:[3321989,3316002,3321644,3321642,3314086,3326987,3318301]}"/>
</p:tagLst>
</file>

<file path=ppt/tags/tag631.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33.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35.xml><?xml version="1.0" encoding="utf-8"?>
<p:tagLst xmlns:p="http://schemas.openxmlformats.org/presentationml/2006/main">
  <p:tag name="RESOURCE_RECORD_KEY" val="{&quot;70&quot;:[3321989,3316002,3321644,3321642,3314086,3326987,3318301]}"/>
</p:tagLst>
</file>

<file path=ppt/tags/tag636.xml><?xml version="1.0" encoding="utf-8"?>
<p:tagLst xmlns:p="http://schemas.openxmlformats.org/presentationml/2006/main">
  <p:tag name="RESOURCE_RECORD_KEY" val="{&quot;70&quot;:[3321989,3316002,3321644,3321642,3314086,3326987,3318301]}"/>
</p:tagLst>
</file>

<file path=ppt/tags/tag637.xml><?xml version="1.0" encoding="utf-8"?>
<p:tagLst xmlns:p="http://schemas.openxmlformats.org/presentationml/2006/main">
  <p:tag name="RESOURCE_RECORD_KEY" val="{&quot;70&quot;:[3321989,3316002,3321644,3321642,3314086,3326987,3318301]}"/>
</p:tagLst>
</file>

<file path=ppt/tags/tag638.xml><?xml version="1.0" encoding="utf-8"?>
<p:tagLst xmlns:p="http://schemas.openxmlformats.org/presentationml/2006/main">
  <p:tag name="RESOURCE_RECORD_KEY" val="{&quot;70&quot;:[3321989,3316002,3321644,3321642,3314086,3326987,3318301]}"/>
</p:tagLst>
</file>

<file path=ppt/tags/tag639.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41.xml><?xml version="1.0" encoding="utf-8"?>
<p:tagLst xmlns:p="http://schemas.openxmlformats.org/presentationml/2006/main">
  <p:tag name="RESOURCE_RECORD_KEY" val="{&quot;70&quot;:[3321989,3316002,3321644,3321642,3314086,3326987,3318301]}"/>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RESOURCE_RECORD_KEY" val="{&quot;70&quot;:[3321989,3316002,3321644,3321642,3314086,3326987]}"/>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DIAGRAM_VIRTUALLY_FRAME" val="{&quot;height&quot;:370.45,&quot;left&quot;:43.975,&quot;top&quot;:136.85,&quot;width&quot;:916}"/>
</p:tagLst>
</file>

<file path=ppt/tags/tag649.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010_3*l_h_f*1_2_1"/>
  <p:tag name="KSO_WM_TEMPLATE_CATEGORY" val="diagram"/>
  <p:tag name="KSO_WM_TEMPLATE_INDEX" val="2023301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0.45,&quot;left&quot;:43.975,&quot;top&quot;:136.85,&quot;width&quot;:916}"/>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8"/>
  <p:tag name="KSO_WM_UNIT_PRESET_TEXT" val="单击此处输入(您的)智能图形项正文，文字是您思想的提炼，请尽量言简意赅的阐述观点。单击此处添加正文，文字是您思想的提炼，请言简意赅的阐述您的观点。"/>
  <p:tag name="KSO_WM_UNIT_FILL_TYPE" val="3"/>
  <p:tag name="KSO_WM_UNIT_TEXT_FILL_FORE_SCHEMECOLOR_INDEX" val="1"/>
  <p:tag name="KSO_WM_UNIT_TEXT_FILL_TYPE" val="1"/>
  <p:tag name="KSO_WM_DIAGRAM_USE_COLOR_VALUE" val="{&quot;color_scheme&quot;:1,&quot;color_type&quot;:1,&quot;theme_color_indexes&quot;:[9,10,9,10,9,10]}"/>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010_3*l_h_f*1_1_1"/>
  <p:tag name="KSO_WM_TEMPLATE_CATEGORY" val="diagram"/>
  <p:tag name="KSO_WM_TEMPLATE_INDEX" val="2023301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0.45,&quot;left&quot;:43.975,&quot;top&quot;:136.85,&quot;width&quot;:916}"/>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8"/>
  <p:tag name="KSO_WM_UNIT_PRESET_TEXT" val="单击此处输入(您的)智能图形项正文，文字是您思想的提炼，请尽量言简意赅的阐述观点。单击此处添加正文，文字是您思想的提炼，请言简意赅的阐述您的观点。"/>
  <p:tag name="KSO_WM_UNIT_FILL_TYPE" val="3"/>
  <p:tag name="KSO_WM_UNIT_TEXT_FILL_FORE_SCHEMECOLOR_INDEX" val="1"/>
  <p:tag name="KSO_WM_UNIT_TEXT_FILL_TYPE" val="1"/>
  <p:tag name="KSO_WM_DIAGRAM_USE_COLOR_VALUE" val="{&quot;color_scheme&quot;:1,&quot;color_type&quot;:1,&quot;theme_color_indexes&quot;:[9,10,9,10,9,10]}"/>
</p:tagLst>
</file>

<file path=ppt/tags/tag651.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010_3*l_h_f*1_3_1"/>
  <p:tag name="KSO_WM_TEMPLATE_CATEGORY" val="diagram"/>
  <p:tag name="KSO_WM_TEMPLATE_INDEX" val="2023301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0.45,&quot;left&quot;:43.975,&quot;top&quot;:136.85,&quot;width&quot;:916}"/>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8"/>
  <p:tag name="KSO_WM_UNIT_PRESET_TEXT" val="单击此处输入(您的)智能图形项正文，文字是您思想的提炼，请尽量言简意赅的阐述观点。单击此处添加正文，文字是您思想的提炼，请言简意赅的阐述您的观点。"/>
  <p:tag name="KSO_WM_UNIT_FILL_TYPE" val="3"/>
  <p:tag name="KSO_WM_UNIT_TEXT_FILL_FORE_SCHEMECOLOR_INDEX" val="1"/>
  <p:tag name="KSO_WM_UNIT_TEXT_FILL_TYPE" val="1"/>
  <p:tag name="KSO_WM_DIAGRAM_USE_COLOR_VALUE" val="{&quot;color_scheme&quot;:1,&quot;color_type&quot;:1,&quot;theme_color_indexes&quot;:[9,10,9,10,9,10]}"/>
</p:tagLst>
</file>

<file path=ppt/tags/tag652.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010_3*l_h_f*1_4_1"/>
  <p:tag name="KSO_WM_TEMPLATE_CATEGORY" val="diagram"/>
  <p:tag name="KSO_WM_TEMPLATE_INDEX" val="2023301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0.45,&quot;left&quot;:43.975,&quot;top&quot;:136.85,&quot;width&quot;:916}"/>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8"/>
  <p:tag name="KSO_WM_UNIT_PRESET_TEXT" val="单击此处输入(您的)智能图形项正文，文字是您思想的提炼，请尽量言简意赅的阐述观点。单击此处添加正文，文字是您思想的提炼，请言简意赅的阐述您的观点。"/>
  <p:tag name="KSO_WM_UNIT_FILL_TYPE" val="3"/>
  <p:tag name="KSO_WM_UNIT_TEXT_FILL_FORE_SCHEMECOLOR_INDEX" val="1"/>
  <p:tag name="KSO_WM_UNIT_TEXT_FILL_TYPE" val="1"/>
  <p:tag name="KSO_WM_DIAGRAM_USE_COLOR_VALUE" val="{&quot;color_scheme&quot;:1,&quot;color_type&quot;:1,&quot;theme_color_indexes&quot;:[9,10,9,10,9,10]}"/>
</p:tagLst>
</file>

<file path=ppt/tags/tag653.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3010"/>
  <p:tag name="KSO_WM_UNIT_LAYERLEVEL" val="1_1_1"/>
  <p:tag name="KSO_WM_TAG_VERSION" val="3.0"/>
  <p:tag name="KSO_WM_UNIT_VALUE" val="10"/>
  <p:tag name="KSO_WM_UNIT_TYPE" val="l_h_a"/>
  <p:tag name="KSO_WM_UNIT_ID" val="diagram20233010_3*l_h_a*1_1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0.45,&quot;left&quot;:43.975,&quot;top&quot;:136.85,&quot;width&quot;:916}"/>
  <p:tag name="KSO_WM_DIAGRAM_COLOR_MATCH_VALUE" val="{&quot;shape&quot;:{&quot;fill&quot;:{&quot;gradient&quot;:[{&quot;brightness&quot;:0.800000011920929,&quot;colorType&quot;:1,&quot;foreColorIndex&quot;:5,&quot;pos&quot;:0,&quot;transparency&quot;:0},{&quot;brightness&quot;:0,&quot;colorType&quot;:1,&quot;foreColorIndex&quot;:5,&quot;pos&quot;:0.4399999976158142,&quot;transparency&quot;:0}],&quot;type&quot;:3},&quot;glow&quot;:{&quot;colorType&quot;:0},&quot;line&quot;:{&quot;solidLine&quot;:{&quot;brightness&quot;:0,&quot;colorType&quot;:1,&quot;foreColorIndex&quot;:14,&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14"/>
  <p:tag name="KSO_WM_UNIT_TEXT_FILL_FORE_SCHEMECOLOR_INDEX" val="1"/>
  <p:tag name="KSO_WM_UNIT_TEXT_FILL_TYPE" val="1"/>
  <p:tag name="KSO_WM_DIAGRAM_USE_COLOR_VALUE" val="{&quot;color_scheme&quot;:1,&quot;color_type&quot;:1,&quot;theme_color_indexes&quot;:[9,10,9,10,9,10]}"/>
</p:tagLst>
</file>

<file path=ppt/tags/tag654.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diagram"/>
  <p:tag name="KSO_WM_TEMPLATE_INDEX" val="20233010"/>
  <p:tag name="KSO_WM_UNIT_LAYERLEVEL" val="1_1_1"/>
  <p:tag name="KSO_WM_TAG_VERSION" val="3.0"/>
  <p:tag name="KSO_WM_UNIT_VALUE" val="10"/>
  <p:tag name="KSO_WM_UNIT_TYPE" val="l_h_a"/>
  <p:tag name="KSO_WM_UNIT_ID" val="diagram20233010_3*l_h_a*1_4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0.45,&quot;left&quot;:43.975,&quot;top&quot;:136.85,&quot;width&quot;:916}"/>
  <p:tag name="KSO_WM_DIAGRAM_COLOR_MATCH_VALUE" val="{&quot;shape&quot;:{&quot;fill&quot;:{&quot;gradient&quot;:[{&quot;brightness&quot;:0.800000011920929,&quot;colorType&quot;:1,&quot;foreColorIndex&quot;:5,&quot;pos&quot;:0,&quot;transparency&quot;:0},{&quot;brightness&quot;:0,&quot;colorType&quot;:1,&quot;foreColorIndex&quot;:5,&quot;pos&quot;:0.4399999976158142,&quot;transparency&quot;:0}],&quot;type&quot;:3},&quot;glow&quot;:{&quot;colorType&quot;:0},&quot;line&quot;:{&quot;solidLine&quot;:{&quot;brightness&quot;:0,&quot;colorType&quot;:1,&quot;foreColorIndex&quot;:14,&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14"/>
  <p:tag name="KSO_WM_UNIT_TEXT_FILL_FORE_SCHEMECOLOR_INDEX" val="1"/>
  <p:tag name="KSO_WM_UNIT_TEXT_FILL_TYPE" val="1"/>
  <p:tag name="KSO_WM_DIAGRAM_USE_COLOR_VALUE" val="{&quot;color_scheme&quot;:1,&quot;color_type&quot;:1,&quot;theme_color_indexes&quot;:[9,10,9,10,9,10]}"/>
</p:tagLst>
</file>

<file path=ppt/tags/tag655.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diagram"/>
  <p:tag name="KSO_WM_TEMPLATE_INDEX" val="20233010"/>
  <p:tag name="KSO_WM_UNIT_LAYERLEVEL" val="1_1_1"/>
  <p:tag name="KSO_WM_TAG_VERSION" val="3.0"/>
  <p:tag name="KSO_WM_UNIT_VALUE" val="10"/>
  <p:tag name="KSO_WM_UNIT_TYPE" val="l_h_a"/>
  <p:tag name="KSO_WM_UNIT_ID" val="diagram20233010_3*l_h_a*1_3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0.45,&quot;left&quot;:43.975,&quot;top&quot;:136.85,&quot;width&quot;:916}"/>
  <p:tag name="KSO_WM_DIAGRAM_COLOR_MATCH_VALUE" val="{&quot;shape&quot;:{&quot;fill&quot;:{&quot;gradient&quot;:[{&quot;brightness&quot;:0.800000011920929,&quot;colorType&quot;:1,&quot;foreColorIndex&quot;:5,&quot;pos&quot;:0,&quot;transparency&quot;:0},{&quot;brightness&quot;:0,&quot;colorType&quot;:1,&quot;foreColorIndex&quot;:5,&quot;pos&quot;:0.4399999976158142,&quot;transparency&quot;:0}],&quot;type&quot;:3},&quot;glow&quot;:{&quot;colorType&quot;:0},&quot;line&quot;:{&quot;solidLine&quot;:{&quot;brightness&quot;:0,&quot;colorType&quot;:1,&quot;foreColorIndex&quot;:14,&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14"/>
  <p:tag name="KSO_WM_UNIT_TEXT_FILL_FORE_SCHEMECOLOR_INDEX" val="1"/>
  <p:tag name="KSO_WM_UNIT_TEXT_FILL_TYPE" val="1"/>
  <p:tag name="KSO_WM_DIAGRAM_USE_COLOR_VALUE" val="{&quot;color_scheme&quot;:1,&quot;color_type&quot;:1,&quot;theme_color_indexes&quot;:[9,10,9,10,9,10]}"/>
</p:tagLst>
</file>

<file path=ppt/tags/tag656.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diagram"/>
  <p:tag name="KSO_WM_TEMPLATE_INDEX" val="20233010"/>
  <p:tag name="KSO_WM_UNIT_LAYERLEVEL" val="1_1_1"/>
  <p:tag name="KSO_WM_TAG_VERSION" val="3.0"/>
  <p:tag name="KSO_WM_UNIT_VALUE" val="10"/>
  <p:tag name="KSO_WM_UNIT_TYPE" val="l_h_a"/>
  <p:tag name="KSO_WM_UNIT_ID" val="diagram20233010_3*l_h_a*1_2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0.45,&quot;left&quot;:43.975,&quot;top&quot;:136.85,&quot;width&quot;:916}"/>
  <p:tag name="KSO_WM_DIAGRAM_COLOR_MATCH_VALUE" val="{&quot;shape&quot;:{&quot;fill&quot;:{&quot;gradient&quot;:[{&quot;brightness&quot;:0.800000011920929,&quot;colorType&quot;:1,&quot;foreColorIndex&quot;:5,&quot;pos&quot;:0,&quot;transparency&quot;:0},{&quot;brightness&quot;:0,&quot;colorType&quot;:1,&quot;foreColorIndex&quot;:5,&quot;pos&quot;:0.4399999976158142,&quot;transparency&quot;:0}],&quot;type&quot;:3},&quot;glow&quot;:{&quot;colorType&quot;:0},&quot;line&quot;:{&quot;solidLine&quot;:{&quot;brightness&quot;:0,&quot;colorType&quot;:1,&quot;foreColorIndex&quot;:14,&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14"/>
  <p:tag name="KSO_WM_UNIT_TEXT_FILL_FORE_SCHEMECOLOR_INDEX" val="1"/>
  <p:tag name="KSO_WM_UNIT_TEXT_FILL_TYPE" val="1"/>
  <p:tag name="KSO_WM_DIAGRAM_USE_COLOR_VALUE" val="{&quot;color_scheme&quot;:1,&quot;color_type&quot;:1,&quot;theme_color_indexes&quot;:[9,10,9,10,9,10]}"/>
</p:tagLst>
</file>

<file path=ppt/tags/tag657.xml><?xml version="1.0" encoding="utf-8"?>
<p:tagLst xmlns:p="http://schemas.openxmlformats.org/presentationml/2006/main">
  <p:tag name="RESOURCE_RECORD_KEY" val="{&quot;70&quot;:[3321989,3316002,3321644,3321642,3314086,3326987,3324199]}"/>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61.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63.xml><?xml version="1.0" encoding="utf-8"?>
<p:tagLst xmlns:p="http://schemas.openxmlformats.org/presentationml/2006/main">
  <p:tag name="RESOURCE_RECORD_KEY" val="{&quot;70&quot;:[3321989,3316002,3321644,3321642,3314086,3326987,3324199]}"/>
</p:tagLst>
</file>

<file path=ppt/tags/tag664.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66.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68.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72.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6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74.xml><?xml version="1.0" encoding="utf-8"?>
<p:tagLst xmlns:p="http://schemas.openxmlformats.org/presentationml/2006/main">
  <p:tag name="RESOURCE_RECORD_KEY" val="{&quot;70&quot;:[3321989,3316002,3321644,3321642,3314086,3326987,3324199]}"/>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RESOURCE_RECORD_KEY" val="{&quot;70&quot;:[3321989,3316002,3321644,3321642,3314086,3326987,3324199]}"/>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RESOURCE_RECORD_KEY" val="{&quot;70&quot;:[3321989,3316002,3321644,3321642,3314086,3326987]}"/>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DIAGRAM_VIRTUALLY_FRAME" val="{&quot;height&quot;:412.78748031496053,&quot;left&quot;:54.22503937007874,&quot;top&quot;:160.22503937007872,&quot;width&quot;:860.7249606299213}"/>
</p:tagLst>
</file>

<file path=ppt/tags/tag6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i*1_2_1"/>
  <p:tag name="KSO_WM_TEMPLATE_CATEGORY" val="diagram"/>
  <p:tag name="KSO_WM_TEMPLATE_INDEX" val="20231406"/>
  <p:tag name="KSO_WM_UNIT_LAYERLEVEL" val="1_1_1"/>
  <p:tag name="KSO_WM_TAG_VERSION" val="3.0"/>
  <p:tag name="KSO_WM_BEAUTIFY_FLAG" val="#wm#"/>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gradient&quot;:[{&quot;brightness&quot;:0,&quot;colorType&quot;:1,&quot;foreColorIndex&quot;:5,&quot;pos&quot;:0,&quot;transparency&quot;:1},{&quot;brightness&quot;:0,&quot;colorType&quot;:1,&quot;foreColorIndex&quot;:5,&quot;pos&quot;:1,&quot;transparency&quot;:0.879999995231628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6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i*1_2_2"/>
  <p:tag name="KSO_WM_TEMPLATE_CATEGORY" val="diagram"/>
  <p:tag name="KSO_WM_TEMPLATE_INDEX" val="20231406"/>
  <p:tag name="KSO_WM_UNIT_LAYERLEVEL" val="1_1_1"/>
  <p:tag name="KSO_WM_TAG_VERSION" val="3.0"/>
  <p:tag name="KSO_WM_BEAUTIFY_FLAG" val="#wm#"/>
  <p:tag name="KSO_WM_DIAGRAM_GROUP_CODE" val="n1-1"/>
  <p:tag name="KSO_WM_UNIT_TYPE" val="n_h_i"/>
  <p:tag name="KSO_WM_UNIT_INDEX" val="1_2_2"/>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type&quot;:0},&quot;glow&quot;:{&quot;colorType&quot;:0},&quot;line&quot;:{&quot;gradient&quot;:[{&quot;brightness&quot;:0,&quot;colorType&quot;:1,&quot;foreColorIndex&quot;:5,&quot;pos&quot;:0.9100000262260437,&quot;transparency&quot;: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7,8,9,10]}"/>
</p:tagLst>
</file>

<file path=ppt/tags/tag6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i*1_1_1"/>
  <p:tag name="KSO_WM_TEMPLATE_CATEGORY" val="diagram"/>
  <p:tag name="KSO_WM_TEMPLATE_INDEX" val="20231406"/>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quot;colorType&quot;:1,&quot;foreColorIndex&quot;:5,&quot;transparency&quot;:0.77999997138977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7,8,9,10]}"/>
</p:tagLst>
</file>

<file path=ppt/tags/tag6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06_6*n_h_a*1_1_1"/>
  <p:tag name="KSO_WM_TEMPLATE_CATEGORY" val="diagram"/>
  <p:tag name="KSO_WM_TEMPLATE_INDEX" val="20231406"/>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DIAGRAM_USE_COLOR_VALUE" val="{&quot;color_scheme&quot;:1,&quot;color_type&quot;:1,&quot;theme_color_indexes&quot;:[5,6,7,8,9,10]}"/>
</p:tagLst>
</file>

<file path=ppt/tags/tag6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x*1_1_1"/>
  <p:tag name="KSO_WM_TEMPLATE_CATEGORY" val="diagram"/>
  <p:tag name="KSO_WM_TEMPLATE_INDEX" val="20231406"/>
  <p:tag name="KSO_WM_UNIT_LAYERLEVEL" val="1_1_1"/>
  <p:tag name="KSO_WM_TAG_VERSION" val="3.0"/>
  <p:tag name="KSO_WM_BEAUTIFY_FLAG" val="#wm#"/>
  <p:tag name="KSO_WM_UNIT_VALUE" val="138*138"/>
  <p:tag name="KSO_WM_DIAGRAM_GROUP_CODE" val="n1-1"/>
  <p:tag name="KSO_WM_UNIT_TYPE" val="n_h_x"/>
  <p:tag name="KSO_WM_UNIT_INDEX" val="1_1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7,8,9,10]}"/>
</p:tagLst>
</file>

<file path=ppt/tags/tag6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3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3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3_2"/>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6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7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7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6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7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7_2"/>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6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5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5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6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5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5_2"/>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6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1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1_3"/>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1"/>
  <p:tag name="KSO_WM_UNIT_FILL_TYPE" val="3"/>
  <p:tag name="KSO_WM_DIAGRAM_USE_COLOR_VALUE" val="{&quot;color_scheme&quot;:1,&quot;color_type&quot;:1,&quot;theme_color_indexes&quot;:[5,6,7,8,9,10]}"/>
</p:tagLst>
</file>

<file path=ppt/tags/tag6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406_6*n_h_h_a*1_2_1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6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7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7_3"/>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7"/>
  <p:tag name="KSO_WM_UNIT_FILL_TYPE" val="3"/>
  <p:tag name="KSO_WM_DIAGRAM_USE_COLOR_VALUE" val="{&quot;color_scheme&quot;:1,&quot;color_type&quot;:1,&quot;theme_color_indexes&quot;:[5,6,7,8,9,10]}"/>
</p:tagLst>
</file>

<file path=ppt/tags/tag69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7_1"/>
  <p:tag name="KSO_WM_UNIT_ID" val="diagram20231406_6*n_h_h_f*1_2_7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5,6,7,8,9,10]}"/>
</p:tagLst>
</file>

<file path=ppt/tags/tag6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2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2_3"/>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2"/>
  <p:tag name="KSO_WM_UNIT_FILL_TYPE" val="3"/>
  <p:tag name="KSO_WM_DIAGRAM_USE_COLOR_VALUE" val="{&quot;color_scheme&quot;:1,&quot;color_type&quot;:1,&quot;theme_color_indexes&quot;:[5,6,7,8,9,10]}"/>
</p:tagLst>
</file>

<file path=ppt/tags/tag7.xml><?xml version="1.0" encoding="utf-8"?>
<p:tagLst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1154_1*a*1"/>
  <p:tag name="KSO_WM_TEMPLATE_CATEGORY" val="custom"/>
  <p:tag name="KSO_WM_TEMPLATE_INDEX" val="20231154"/>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406_6*n_h_h_a*1_2_2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6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6_3"/>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6"/>
  <p:tag name="KSO_WM_UNIT_FILL_TYPE" val="3"/>
  <p:tag name="KSO_WM_DIAGRAM_USE_COLOR_VALUE" val="{&quot;color_scheme&quot;:1,&quot;color_type&quot;:1,&quot;theme_color_indexes&quot;:[5,6,7,8,9,10]}"/>
</p:tagLst>
</file>

<file path=ppt/tags/tag70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6_1"/>
  <p:tag name="KSO_WM_UNIT_ID" val="diagram20231406_6*n_h_h_a*1_2_6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3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3_3"/>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3"/>
  <p:tag name="KSO_WM_UNIT_FILL_TYPE" val="3"/>
  <p:tag name="KSO_WM_DIAGRAM_USE_COLOR_VALUE" val="{&quot;color_scheme&quot;:1,&quot;color_type&quot;:1,&quot;theme_color_indexes&quot;:[5,6,7,8,9,10]}"/>
</p:tagLst>
</file>

<file path=ppt/tags/tag7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406_6*n_h_h_f*1_2_3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5,6,7,8,9,10]}"/>
</p:tagLst>
</file>

<file path=ppt/tags/tag7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5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5_3"/>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5"/>
  <p:tag name="KSO_WM_UNIT_FILL_TYPE" val="3"/>
  <p:tag name="KSO_WM_DIAGRAM_USE_COLOR_VALUE" val="{&quot;color_scheme&quot;:1,&quot;color_type&quot;:1,&quot;theme_color_indexes&quot;:[5,6,7,8,9,10]}"/>
</p:tagLst>
</file>

<file path=ppt/tags/tag70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406_6*n_h_h_a*1_2_5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1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1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2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2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7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6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6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7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6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6_2"/>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4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4_3"/>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PRESET_TEXT" val="04"/>
  <p:tag name="KSO_WM_UNIT_FILL_TYPE" val="3"/>
  <p:tag name="KSO_WM_DIAGRAM_USE_COLOR_VALUE" val="{&quot;color_scheme&quot;:1,&quot;color_type&quot;:1,&quot;theme_color_indexes&quot;:[5,6,7,8,9,10]}"/>
</p:tagLst>
</file>

<file path=ppt/tags/tag7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406_6*n_h_h_f*1_2_4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5,6,7,8,9,10]}"/>
</p:tagLst>
</file>

<file path=ppt/tags/tag7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4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4_1"/>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6*n_h_h_i*1_2_4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4_2"/>
  <p:tag name="KSO_WM_DIAGRAM_VERSION" val="3"/>
  <p:tag name="KSO_WM_DIAGRAM_COLOR_TRICK" val="1"/>
  <p:tag name="KSO_WM_DIAGRAM_COLOR_TEXT_CAN_REMOVE" val="n"/>
  <p:tag name="KSO_WM_DIAGRAM_MAX_ITEMCNT" val="7"/>
  <p:tag name="KSO_WM_DIAGRAM_MIN_ITEMCNT" val="2"/>
  <p:tag name="KSO_WM_DIAGRAM_VIRTUALLY_FRAME" val="{&quot;height&quot;:412.78748031496053,&quot;left&quot;:54.22503937007874,&quot;top&quot;:160.22503937007872,&quot;width&quot;:860.7249606299213}"/>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7,8,9,10]}"/>
</p:tagLst>
</file>

<file path=ppt/tags/tag717.xml><?xml version="1.0" encoding="utf-8"?>
<p:tagLst xmlns:p="http://schemas.openxmlformats.org/presentationml/2006/main">
  <p:tag name="RESOURCE_RECORD_KEY" val="{&quot;70&quot;:[3321989,3316002,3321644,3321642,3314086,3326987,3317110]}"/>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72.xml><?xml version="1.0" encoding="utf-8"?>
<p:tagLst xmlns:p="http://schemas.openxmlformats.org/presentationml/2006/main">
  <p:tag name="KSO_WM_BEAUTIFY_FLAG" val=""/>
</p:tagLst>
</file>

<file path=ppt/tags/tag7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721.xml><?xml version="1.0" encoding="utf-8"?>
<p:tagLst xmlns:p="http://schemas.openxmlformats.org/presentationml/2006/main">
  <p:tag name="RESOURCE_RECORD_KEY" val="{&quot;70&quot;:[3321989,3316002,3321644,3321642,3314086,3326987,3317110]}"/>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RESOURCE_RECORD_KEY" val="{&quot;70&quot;:[3321989,3316002,3321644,3321642,3314086,3326987,3317110]}"/>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7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727.xml><?xml version="1.0" encoding="utf-8"?>
<p:tagLst xmlns:p="http://schemas.openxmlformats.org/presentationml/2006/main">
  <p:tag name="RESOURCE_RECORD_KEY" val="{&quot;70&quot;:[3321989,3316002,3321644,3321642,3314086,3326987,3317110]}"/>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731.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7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733.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7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735.xml><?xml version="1.0" encoding="utf-8"?>
<p:tagLst xmlns:p="http://schemas.openxmlformats.org/presentationml/2006/main">
  <p:tag name="RESOURCE_RECORD_KEY" val="{&quot;70&quot;:[3321989,3316002,3321644,3321642,3314086,3326987,3317110]}"/>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RESOURCE_RECORD_KEY" val="{&quot;70&quot;:[3321989,3316002,3321644,3321642,3314086,3326987,3317110]}"/>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RESOURCE_RECORD_KEY" val="{&quot;70&quot;:[3321989,3316002,3321644,3321642,3314086,3326987,3317110]}"/>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DIAGRAM_VIRTUALLY_FRAME" val="{&quot;height&quot;:318.65,&quot;left&quot;:54,&quot;top&quot;:143.15,&quot;width&quot;:837.8}"/>
</p:tagLst>
</file>

<file path=ppt/tags/tag742.xml><?xml version="1.0" encoding="utf-8"?>
<p:tagLst xmlns:p="http://schemas.openxmlformats.org/presentationml/2006/main">
  <p:tag name="KSO_WM_DIAGRAM_VIRTUALLY_FRAME" val="{&quot;height&quot;:318.65,&quot;left&quot;:54,&quot;top&quot;:143.15,&quot;width&quot;:837.8}"/>
</p:tagLst>
</file>

<file path=ppt/tags/tag743.xml><?xml version="1.0" encoding="utf-8"?>
<p:tagLst xmlns:p="http://schemas.openxmlformats.org/presentationml/2006/main">
  <p:tag name="KSO_WM_DIAGRAM_VIRTUALLY_FRAME" val="{&quot;height&quot;:318.65,&quot;left&quot;:54,&quot;top&quot;:143.15,&quot;width&quot;:837.8}"/>
</p:tagLst>
</file>

<file path=ppt/tags/tag744.xml><?xml version="1.0" encoding="utf-8"?>
<p:tagLst xmlns:p="http://schemas.openxmlformats.org/presentationml/2006/main">
  <p:tag name="KSO_WM_DIAGRAM_VIRTUALLY_FRAME" val="{&quot;height&quot;:318.65,&quot;left&quot;:54,&quot;top&quot;:143.15,&quot;width&quot;:837.8}"/>
</p:tagLst>
</file>

<file path=ppt/tags/tag745.xml><?xml version="1.0" encoding="utf-8"?>
<p:tagLst xmlns:p="http://schemas.openxmlformats.org/presentationml/2006/main">
  <p:tag name="RESOURCE_RECORD_KEY" val="{&quot;70&quot;:[3321989,3316002,3321644,3321642,3314086,3326987,3317110]}"/>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RESOURCE_RECORD_KEY" val="{&quot;70&quot;:[3321989,3316002,3321644,3321642,3314086,3326987,3317110]}"/>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RESOURCE_RECORD_KEY" val="{&quot;70&quot;:[3321989,3316002,3321644,3321642,3314086,3326987]}"/>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DIAGRAM_VIRTUALLY_FRAME" val="{&quot;height&quot;:335.1091136214551,&quot;left&quot;:-1.3421743570956095,&quot;top&quot;:158.89999999999992,&quot;width&quot;:928.4421743570956}"/>
</p:tagLst>
</file>

<file path=ppt/tags/tag7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x*1_1_1"/>
  <p:tag name="KSO_WM_TEMPLATE_CATEGORY" val="diagram"/>
  <p:tag name="KSO_WM_TEMPLATE_INDEX" val="20231408"/>
  <p:tag name="KSO_WM_UNIT_LAYERLEVEL" val="1_1_1"/>
  <p:tag name="KSO_WM_TAG_VERSION" val="3.0"/>
  <p:tag name="KSO_WM_BEAUTIFY_FLAG" val="#wm#"/>
  <p:tag name="KSO_WM_UNIT_VALUE" val="78*84"/>
  <p:tag name="KSO_WM_UNIT_TYPE" val="m_h_x"/>
  <p:tag name="KSO_WM_UNIT_INDEX" val="1_1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799999952316284},&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7,8,9,10]}"/>
</p:tagLst>
</file>

<file path=ppt/tags/tag7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i*1_1"/>
  <p:tag name="KSO_WM_TEMPLATE_CATEGORY" val="diagram"/>
  <p:tag name="KSO_WM_TEMPLATE_INDEX" val="20231408"/>
  <p:tag name="KSO_WM_UNIT_LAYERLEVEL" val="1_1"/>
  <p:tag name="KSO_WM_TAG_VERSION" val="3.0"/>
  <p:tag name="KSO_WM_BEAUTIFY_FLAG" val="#wm#"/>
  <p:tag name="KSO_WM_UNIT_TYPE" val="m_i"/>
  <p:tag name="KSO_WM_UNIT_INDEX" val="1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7,8,9,10]}"/>
</p:tagLst>
</file>

<file path=ppt/tags/tag7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i*1_2"/>
  <p:tag name="KSO_WM_TEMPLATE_CATEGORY" val="diagram"/>
  <p:tag name="KSO_WM_TEMPLATE_INDEX" val="20231408"/>
  <p:tag name="KSO_WM_UNIT_LAYERLEVEL" val="1_1"/>
  <p:tag name="KSO_WM_TAG_VERSION" val="3.0"/>
  <p:tag name="KSO_WM_BEAUTIFY_FLAG" val="#wm#"/>
  <p:tag name="KSO_WM_UNIT_TYPE" val="m_i"/>
  <p:tag name="KSO_WM_UNIT_INDEX" val="1_2"/>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7,8,9,10]}"/>
</p:tagLst>
</file>

<file path=ppt/tags/tag7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i*1_3"/>
  <p:tag name="KSO_WM_TEMPLATE_CATEGORY" val="diagram"/>
  <p:tag name="KSO_WM_TEMPLATE_INDEX" val="20231408"/>
  <p:tag name="KSO_WM_UNIT_LAYERLEVEL" val="1_1"/>
  <p:tag name="KSO_WM_TAG_VERSION" val="3.0"/>
  <p:tag name="KSO_WM_BEAUTIFY_FLAG" val="#wm#"/>
  <p:tag name="KSO_WM_UNIT_TYPE" val="m_i"/>
  <p:tag name="KSO_WM_UNIT_INDEX" val="1_3"/>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5,6,7,8,9,10]}"/>
</p:tagLst>
</file>

<file path=ppt/tags/tag7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x*1_2_1"/>
  <p:tag name="KSO_WM_TEMPLATE_CATEGORY" val="diagram"/>
  <p:tag name="KSO_WM_TEMPLATE_INDEX" val="20231408"/>
  <p:tag name="KSO_WM_UNIT_LAYERLEVEL" val="1_1_1"/>
  <p:tag name="KSO_WM_TAG_VERSION" val="3.0"/>
  <p:tag name="KSO_WM_BEAUTIFY_FLAG" val="#wm#"/>
  <p:tag name="KSO_WM_UNIT_VALUE" val="84*84"/>
  <p:tag name="KSO_WM_UNIT_TYPE" val="m_h_x"/>
  <p:tag name="KSO_WM_UNIT_INDEX" val="1_2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799999952316284},&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7,8,9,1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5_2*l_h_a*1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5000000000007,&quot;left&quot;:67.21250610351562,&quot;top&quot;:134.17503937007874,&quot;width&quot;:830.424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76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08_5*m_h_a*1_1_1"/>
  <p:tag name="KSO_WM_TEMPLATE_CATEGORY" val="diagram"/>
  <p:tag name="KSO_WM_TEMPLATE_INDEX" val="2023140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i*1_1_1"/>
  <p:tag name="KSO_WM_TEMPLATE_CATEGORY" val="diagram"/>
  <p:tag name="KSO_WM_TEMPLATE_INDEX" val="20231408"/>
  <p:tag name="KSO_WM_UNIT_LAYERLEVEL" val="1_1_1"/>
  <p:tag name="KSO_WM_TAG_VERSION" val="3.0"/>
  <p:tag name="KSO_WM_BEAUTIFY_FLAG" val="#wm#"/>
  <p:tag name="KSO_WM_UNIT_TYPE" val="m_h_i"/>
  <p:tag name="KSO_WM_UNIT_INDEX" val="1_1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4000000059604645,&quot;colorType&quot;:1,&quot;foreColorIndex&quot;:5,&quot;pos&quot;:0,&quot;transparency&quot;:0},{&quot;brightness&quot;:0,&quot;colorType&quot;:1,&quot;foreColorIndex&quot;:5,&quot;pos&quot;:0.9900000095367432,&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7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x*1_3_1"/>
  <p:tag name="KSO_WM_TEMPLATE_CATEGORY" val="diagram"/>
  <p:tag name="KSO_WM_TEMPLATE_INDEX" val="20231408"/>
  <p:tag name="KSO_WM_UNIT_LAYERLEVEL" val="1_1_1"/>
  <p:tag name="KSO_WM_TAG_VERSION" val="3.0"/>
  <p:tag name="KSO_WM_BEAUTIFY_FLAG" val="#wm#"/>
  <p:tag name="KSO_WM_UNIT_VALUE" val="72*80"/>
  <p:tag name="KSO_WM_UNIT_TYPE" val="m_h_x"/>
  <p:tag name="KSO_WM_UNIT_INDEX" val="1_3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799999952316284},&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7,8,9,10]}"/>
</p:tagLst>
</file>

<file path=ppt/tags/tag76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1408_5*m_h_a*1_2_1"/>
  <p:tag name="KSO_WM_TEMPLATE_CATEGORY" val="diagram"/>
  <p:tag name="KSO_WM_TEMPLATE_INDEX" val="2023140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i*1_2_1"/>
  <p:tag name="KSO_WM_TEMPLATE_CATEGORY" val="diagram"/>
  <p:tag name="KSO_WM_TEMPLATE_INDEX" val="20231408"/>
  <p:tag name="KSO_WM_UNIT_LAYERLEVEL" val="1_1_1"/>
  <p:tag name="KSO_WM_TAG_VERSION" val="3.0"/>
  <p:tag name="KSO_WM_BEAUTIFY_FLAG" val="#wm#"/>
  <p:tag name="KSO_WM_UNIT_TYPE" val="m_h_i"/>
  <p:tag name="KSO_WM_UNIT_INDEX" val="1_2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4000000059604645,&quot;colorType&quot;:1,&quot;foreColorIndex&quot;:5,&quot;pos&quot;:0,&quot;transparency&quot;:0},{&quot;brightness&quot;:0,&quot;colorType&quot;:1,&quot;foreColorIndex&quot;:5,&quot;pos&quot;:0.9900000095367432,&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76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408_5*m_h_a*1_3_1"/>
  <p:tag name="KSO_WM_TEMPLATE_CATEGORY" val="diagram"/>
  <p:tag name="KSO_WM_TEMPLATE_INDEX" val="2023140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x*1_4_1"/>
  <p:tag name="KSO_WM_TEMPLATE_CATEGORY" val="diagram"/>
  <p:tag name="KSO_WM_TEMPLATE_INDEX" val="20231408"/>
  <p:tag name="KSO_WM_UNIT_LAYERLEVEL" val="1_1_1"/>
  <p:tag name="KSO_WM_TAG_VERSION" val="3.0"/>
  <p:tag name="KSO_WM_BEAUTIFY_FLAG" val="#wm#"/>
  <p:tag name="KSO_WM_UNIT_VALUE" val="85*85"/>
  <p:tag name="KSO_WM_UNIT_TYPE" val="m_h_x"/>
  <p:tag name="KSO_WM_UNIT_INDEX" val="1_4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799999952316284},&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7,8,9,10]}"/>
</p:tagLst>
</file>

<file path=ppt/tags/tag7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i*1_3_1"/>
  <p:tag name="KSO_WM_TEMPLATE_CATEGORY" val="diagram"/>
  <p:tag name="KSO_WM_TEMPLATE_INDEX" val="20231408"/>
  <p:tag name="KSO_WM_UNIT_LAYERLEVEL" val="1_1_1"/>
  <p:tag name="KSO_WM_TAG_VERSION" val="3.0"/>
  <p:tag name="KSO_WM_BEAUTIFY_FLAG" val="#wm#"/>
  <p:tag name="KSO_WM_UNIT_TYPE" val="m_h_i"/>
  <p:tag name="KSO_WM_UNIT_INDEX" val="1_3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4000000059604645,&quot;colorType&quot;:1,&quot;foreColorIndex&quot;:5,&quot;pos&quot;:0,&quot;transparency&quot;:0},{&quot;brightness&quot;:0,&quot;colorType&quot;:1,&quot;foreColorIndex&quot;:5,&quot;pos&quot;:0.9900000095367432,&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7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4_1"/>
  <p:tag name="KSO_WM_UNIT_ID" val="diagram20231408_5*m_h_a*1_4_1"/>
  <p:tag name="KSO_WM_TEMPLATE_CATEGORY" val="diagram"/>
  <p:tag name="KSO_WM_TEMPLATE_INDEX" val="2023140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i*1_4_1"/>
  <p:tag name="KSO_WM_TEMPLATE_CATEGORY" val="diagram"/>
  <p:tag name="KSO_WM_TEMPLATE_INDEX" val="20231408"/>
  <p:tag name="KSO_WM_UNIT_LAYERLEVEL" val="1_1_1"/>
  <p:tag name="KSO_WM_TAG_VERSION" val="3.0"/>
  <p:tag name="KSO_WM_BEAUTIFY_FLAG" val="#wm#"/>
  <p:tag name="KSO_WM_UNIT_TYPE" val="m_h_i"/>
  <p:tag name="KSO_WM_UNIT_INDEX" val="1_4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4000000059604645,&quot;colorType&quot;:1,&quot;foreColorIndex&quot;:5,&quot;pos&quot;:0,&quot;transparency&quot;:0},{&quot;brightness&quot;:0,&quot;colorType&quot;:1,&quot;foreColorIndex&quot;:5,&quot;pos&quot;:0.9900000095367432,&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77.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5_2*l_h_f*1_1_1"/>
  <p:tag name="KSO_WM_TEMPLATE_CATEGORY" val="diagram"/>
  <p:tag name="KSO_WM_TEMPLATE_INDEX" val="20231015"/>
  <p:tag name="KSO_WM_UNIT_LAYERLEVEL" val="1_1_1"/>
  <p:tag name="KSO_WM_TAG_VERSION" val="3.0"/>
  <p:tag name="KSO_WM_UNIT_ISCONTENTSTITLE" val="0"/>
  <p:tag name="KSO_WM_UNIT_ISNUMDGMTITLE" val="0"/>
  <p:tag name="KSO_WM_UNIT_SUBTYPE" val="a"/>
  <p:tag name="KSO_WM_DIAGRAM_MAX_ITEMCNT" val="6"/>
  <p:tag name="KSO_WM_DIAGRAM_MIN_ITEMCNT" val="2"/>
  <p:tag name="KSO_WM_DIAGRAM_VIRTUALLY_FRAME" val="{&quot;height&quot;:331.05000000000007,&quot;left&quot;:67.21250610351562,&quot;top&quot;:134.17503937007874,&quot;width&quot;:830.42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请单击此处添加正文，文字是您思想的提炼"/>
  <p:tag name="KSO_WM_UNIT_TEXT_FILL_FORE_SCHEMECOLOR_INDEX" val="1"/>
  <p:tag name="KSO_WM_UNIT_TEXT_FILL_TYPE" val="1"/>
  <p:tag name="KSO_WM_DIAGRAM_USE_COLOR_VALUE" val="{&quot;color_scheme&quot;:1,&quot;color_type&quot;:1,&quot;theme_color_indexes&quot;:[]}"/>
</p:tagLst>
</file>

<file path=ppt/tags/tag7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x*1_5_1"/>
  <p:tag name="KSO_WM_TEMPLATE_CATEGORY" val="diagram"/>
  <p:tag name="KSO_WM_TEMPLATE_INDEX" val="20231408"/>
  <p:tag name="KSO_WM_UNIT_LAYERLEVEL" val="1_1_1"/>
  <p:tag name="KSO_WM_TAG_VERSION" val="3.0"/>
  <p:tag name="KSO_WM_BEAUTIFY_FLAG" val="#wm#"/>
  <p:tag name="KSO_WM_UNIT_VALUE" val="84*84"/>
  <p:tag name="KSO_WM_UNIT_TYPE" val="m_h_x"/>
  <p:tag name="KSO_WM_UNIT_INDEX" val="1_5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7,8,9,10]}"/>
</p:tagLst>
</file>

<file path=ppt/tags/tag7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5_1"/>
  <p:tag name="KSO_WM_UNIT_ID" val="diagram20231408_5*m_h_a*1_5_1"/>
  <p:tag name="KSO_WM_TEMPLATE_CATEGORY" val="diagram"/>
  <p:tag name="KSO_WM_TEMPLATE_INDEX" val="2023140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i*1_5_1"/>
  <p:tag name="KSO_WM_TEMPLATE_CATEGORY" val="diagram"/>
  <p:tag name="KSO_WM_TEMPLATE_INDEX" val="20231408"/>
  <p:tag name="KSO_WM_UNIT_LAYERLEVEL" val="1_1_1"/>
  <p:tag name="KSO_WM_TAG_VERSION" val="3.0"/>
  <p:tag name="KSO_WM_BEAUTIFY_FLAG" val="#wm#"/>
  <p:tag name="KSO_WM_UNIT_TYPE" val="m_h_i"/>
  <p:tag name="KSO_WM_UNIT_INDEX" val="1_5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4000000059604645,&quot;colorType&quot;:1,&quot;foreColorIndex&quot;:5,&quot;pos&quot;:0,&quot;transparency&quot;:0},{&quot;brightness&quot;:0,&quot;colorType&quot;:1,&quot;foreColorIndex&quot;:5,&quot;pos&quot;:0.9900000095367432,&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77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7_1"/>
  <p:tag name="KSO_WM_UNIT_ID" val="diagram20231408_5*m_h_a*1_7_1"/>
  <p:tag name="KSO_WM_TEMPLATE_CATEGORY" val="diagram"/>
  <p:tag name="KSO_WM_TEMPLATE_INDEX" val="2023140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x*1_7_1"/>
  <p:tag name="KSO_WM_TEMPLATE_CATEGORY" val="diagram"/>
  <p:tag name="KSO_WM_TEMPLATE_INDEX" val="20231408"/>
  <p:tag name="KSO_WM_UNIT_LAYERLEVEL" val="1_1_1"/>
  <p:tag name="KSO_WM_TAG_VERSION" val="3.0"/>
  <p:tag name="KSO_WM_BEAUTIFY_FLAG" val="#wm#"/>
  <p:tag name="KSO_WM_UNIT_VALUE" val="86*98"/>
  <p:tag name="KSO_WM_UNIT_TYPE" val="m_h_x"/>
  <p:tag name="KSO_WM_UNIT_INDEX" val="1_7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799999952316284},&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7,8,9,10]}"/>
</p:tagLst>
</file>

<file path=ppt/tags/tag7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i*1_7_1"/>
  <p:tag name="KSO_WM_TEMPLATE_CATEGORY" val="diagram"/>
  <p:tag name="KSO_WM_TEMPLATE_INDEX" val="20231408"/>
  <p:tag name="KSO_WM_UNIT_LAYERLEVEL" val="1_1_1"/>
  <p:tag name="KSO_WM_TAG_VERSION" val="3.0"/>
  <p:tag name="KSO_WM_BEAUTIFY_FLAG" val="#wm#"/>
  <p:tag name="KSO_WM_UNIT_TYPE" val="m_h_i"/>
  <p:tag name="KSO_WM_UNIT_INDEX" val="1_7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4000000059604645,&quot;colorType&quot;:1,&quot;foreColorIndex&quot;:5,&quot;pos&quot;:0,&quot;transparency&quot;:0},{&quot;brightness&quot;:0,&quot;colorType&quot;:1,&quot;foreColorIndex&quot;:5,&quot;pos&quot;:0.9900000095367432,&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7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x*1_6_1"/>
  <p:tag name="KSO_WM_TEMPLATE_CATEGORY" val="diagram"/>
  <p:tag name="KSO_WM_TEMPLATE_INDEX" val="20231408"/>
  <p:tag name="KSO_WM_UNIT_LAYERLEVEL" val="1_1_1"/>
  <p:tag name="KSO_WM_TAG_VERSION" val="3.0"/>
  <p:tag name="KSO_WM_BEAUTIFY_FLAG" val="#wm#"/>
  <p:tag name="KSO_WM_UNIT_VALUE" val="86*96"/>
  <p:tag name="KSO_WM_UNIT_TYPE" val="m_h_x"/>
  <p:tag name="KSO_WM_UNIT_INDEX" val="1_6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799999952316284},&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7,8,9,10]}"/>
</p:tagLst>
</file>

<file path=ppt/tags/tag77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6_1"/>
  <p:tag name="KSO_WM_UNIT_ID" val="diagram20231408_5*m_h_a*1_6_1"/>
  <p:tag name="KSO_WM_TEMPLATE_CATEGORY" val="diagram"/>
  <p:tag name="KSO_WM_TEMPLATE_INDEX" val="2023140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5,6,7,8,9,10]}"/>
</p:tagLst>
</file>

<file path=ppt/tags/tag7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8_5*m_h_i*1_6_1"/>
  <p:tag name="KSO_WM_TEMPLATE_CATEGORY" val="diagram"/>
  <p:tag name="KSO_WM_TEMPLATE_INDEX" val="20231408"/>
  <p:tag name="KSO_WM_UNIT_LAYERLEVEL" val="1_1_1"/>
  <p:tag name="KSO_WM_TAG_VERSION" val="3.0"/>
  <p:tag name="KSO_WM_BEAUTIFY_FLAG" val="#wm#"/>
  <p:tag name="KSO_WM_UNIT_TYPE" val="m_h_i"/>
  <p:tag name="KSO_WM_UNIT_INDEX" val="1_6_1"/>
  <p:tag name="KSO_WM_DIAGRAM_GROUP_CODE" val="m1-1"/>
  <p:tag name="KSO_WM_DIAGRAM_VERSION" val="3"/>
  <p:tag name="KSO_WM_DIAGRAM_COLOR_TRICK" val="1"/>
  <p:tag name="KSO_WM_DIAGRAM_COLOR_TEXT_CAN_REMOVE" val="n"/>
  <p:tag name="KSO_WM_DIAGRAM_MAX_ITEMCNT" val="10"/>
  <p:tag name="KSO_WM_DIAGRAM_MIN_ITEMCNT" val="3"/>
  <p:tag name="KSO_WM_DIAGRAM_VIRTUALLY_FRAME" val="{&quot;height&quot;:335.1091136214551,&quot;left&quot;:-1.3421743570956095,&quot;top&quot;:158.89999999999992,&quot;width&quot;:928.4421743570956}"/>
  <p:tag name="KSO_WM_DIAGRAM_COLOR_MATCH_VALUE" val="{&quot;shape&quot;:{&quot;fill&quot;:{&quot;gradient&quot;:[{&quot;brightness&quot;:0.4000000059604645,&quot;colorType&quot;:1,&quot;foreColorIndex&quot;:5,&quot;pos&quot;:0,&quot;transparency&quot;:0},{&quot;brightness&quot;:0,&quot;colorType&quot;:1,&quot;foreColorIndex&quot;:5,&quot;pos&quot;:0.9900000095367432,&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779.xml><?xml version="1.0" encoding="utf-8"?>
<p:tagLst xmlns:p="http://schemas.openxmlformats.org/presentationml/2006/main">
  <p:tag name="RESOURCE_RECORD_KEY" val="{&quot;70&quot;:[3321989,3316002,3321644,3321642,3314086,3326987,3317136]}"/>
</p:tagLst>
</file>

<file path=ppt/tags/tag78.xml><?xml version="1.0" encoding="utf-8"?>
<p:tagLst xmlns:p="http://schemas.openxmlformats.org/presentationml/2006/main">
  <p:tag name="KSO_WM_UNIT_VALUE" val="649*649"/>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015_2*l_h_d*1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1.05000000000007,&quot;left&quot;:67.21250610351562,&quot;top&quot;:134.17503937007874,&quot;width&quot;:830.42498779296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DIAGRAM_USE_COLOR_VALUE" val="{&quot;color_scheme&quot;:1,&quot;color_type&quot;:1,&quot;theme_color_indexes&quot;:[]}"/>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DIAGRAM_VIRTUALLY_FRAME" val="{&quot;height&quot;:289.95136983316627,&quot;left&quot;:20.1,&quot;top&quot;:211.25,&quot;width&quot;:919.8263859572495}"/>
</p:tagLst>
</file>

<file path=ppt/tags/tag782.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1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2*l_h_f*1_1_1"/>
  <p:tag name="KSO_WM_TEMPLATE_INDEX" val="20231751"/>
  <p:tag name="KSO_WM_TAG_VERSION" val="3.0"/>
  <p:tag name="KSO_WM_DIAGRAM_VERSION" val="3"/>
  <p:tag name="KSO_WM_DIAGRAM_COLOR_TEXT_CAN_REMOVE" val="n"/>
  <p:tag name="KSO_WM_DIAGRAM_MAX_ITEMCNT" val="6"/>
  <p:tag name="KSO_WM_DIAGRAM_VIRTUALLY_FRAME" val="{&quot;height&quot;:289.95136983316627,&quot;left&quot;:20.1,&quot;top&quot;:211.25,&quot;width&quot;:919.826385957249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输入你的项正文，文字是您思想的提炼，请尽量言简意赅的阐述观点。单击此处输入你的项正文，简明扼要地阐述您的观点。"/>
  <p:tag name="KSO_WM_UNIT_LINE_FORE_SCHEMECOLOR_INDEX" val="5"/>
  <p:tag name="KSO_WM_DIAGRAM_USE_COLOR_VALUE" val="{&quot;color_scheme&quot;:1,&quot;color_type&quot;:1,&quot;theme_color_indexes&quot;:[]}"/>
</p:tagLst>
</file>

<file path=ppt/tags/tag7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1_2*l_h_a*1_1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289.95136983316627,&quot;left&quot;:20.1,&quot;top&quot;:211.25,&quot;width&quot;:919.82638595724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784.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2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2*l_h_f*1_2_1"/>
  <p:tag name="KSO_WM_TEMPLATE_INDEX" val="20231751"/>
  <p:tag name="KSO_WM_TAG_VERSION" val="3.0"/>
  <p:tag name="KSO_WM_DIAGRAM_VERSION" val="3"/>
  <p:tag name="KSO_WM_DIAGRAM_COLOR_TEXT_CAN_REMOVE" val="n"/>
  <p:tag name="KSO_WM_DIAGRAM_MAX_ITEMCNT" val="6"/>
  <p:tag name="KSO_WM_DIAGRAM_VIRTUALLY_FRAME" val="{&quot;height&quot;:289.95136983316627,&quot;left&quot;:20.1,&quot;top&quot;:211.25,&quot;width&quot;:919.826385957249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6,&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输入你的项正文，文字是您思想的提炼，请尽量言简意赅的阐述观点。单击此处输入你的项正文，简明扼要地阐述您的观点。"/>
  <p:tag name="KSO_WM_UNIT_LINE_FORE_SCHEMECOLOR_INDEX" val="6"/>
  <p:tag name="KSO_WM_DIAGRAM_USE_COLOR_VALUE" val="{&quot;color_scheme&quot;:1,&quot;color_type&quot;:1,&quot;theme_color_indexes&quot;:[]}"/>
</p:tagLst>
</file>

<file path=ppt/tags/tag78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51_2*l_h_a*1_2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289.95136983316627,&quot;left&quot;:20.1,&quot;top&quot;:211.25,&quot;width&quot;:919.826385957249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786.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2"/>
  <p:tag name="KSO_WM_DIAGRAM_GROUP_CODE" val="l1-1"/>
  <p:tag name="KSO_WM_UNIT_INDEX" val="1_3_1"/>
  <p:tag name="KSO_WM_DIAGRAM_MIN_ITEMCNT" val="2"/>
  <p:tag name="KSO_WM_UNIT_SUBTYPE" val="a"/>
  <p:tag name="KSO_WM_UNIT_NOCLEAR" val="0"/>
  <p:tag name="KSO_WM_UNIT_VALUE" val="60"/>
  <p:tag name="KSO_WM_UNIT_HIGHLIGHT" val="0"/>
  <p:tag name="KSO_WM_UNIT_DIAGRAM_ISNUMVISUAL" val="0"/>
  <p:tag name="KSO_WM_UNIT_TYPE" val="l_h_f"/>
  <p:tag name="KSO_WM_UNIT_ID" val="diagram20231751_2*l_h_f*1_3_1"/>
  <p:tag name="KSO_WM_TEMPLATE_INDEX" val="20231751"/>
  <p:tag name="KSO_WM_TAG_VERSION" val="3.0"/>
  <p:tag name="KSO_WM_DIAGRAM_VERSION" val="3"/>
  <p:tag name="KSO_WM_DIAGRAM_COLOR_TEXT_CAN_REMOVE" val="n"/>
  <p:tag name="KSO_WM_DIAGRAM_MAX_ITEMCNT" val="6"/>
  <p:tag name="KSO_WM_DIAGRAM_VIRTUALLY_FRAME" val="{&quot;height&quot;:289.95136983316627,&quot;left&quot;:20.1,&quot;top&quot;:211.25,&quot;width&quot;:919.826385957249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FILL_FORE_SCHEMECOLOR_INDEX" val="14"/>
  <p:tag name="KSO_WM_UNIT_FILL_FORE_SCHEMECOLOR_INDEX_BRIGHTNESS" val="0"/>
  <p:tag name="KSO_WM_UNIT_TEXT_FILL_TYPE" val="1"/>
  <p:tag name="KSO_WM_UNIT_PRESET_TEXT" val="单击此处输入你的项正文，文字是您思想的提炼，请尽量言简意赅的阐述观点。单击此处输入你的项正文，简明扼要地阐述您的观点。"/>
  <p:tag name="KSO_WM_UNIT_LINE_FORE_SCHEMECOLOR_INDEX" val="5"/>
  <p:tag name="KSO_WM_DIAGRAM_USE_COLOR_VALUE" val="{&quot;color_scheme&quot;:1,&quot;color_type&quot;:1,&quot;theme_color_indexes&quot;:[]}"/>
</p:tagLst>
</file>

<file path=ppt/tags/tag7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51_2*l_h_a*1_3_1"/>
  <p:tag name="KSO_WM_TEMPLATE_CATEGORY" val="diagram"/>
  <p:tag name="KSO_WM_TEMPLATE_INDEX" val="20231751"/>
  <p:tag name="KSO_WM_UNIT_LAYERLEVEL" val="1_1_1"/>
  <p:tag name="KSO_WM_TAG_VERSION" val="3.0"/>
  <p:tag name="KSO_WM_BEAUTIFY_FLAG" val="#wm#"/>
  <p:tag name="KSO_WM_UNIT_TEXT_FILL_FORE_SCHEMECOLOR_INDEX_BRIGHTNESS" val="0.15"/>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289.95136983316627,&quot;left&quot;:20.1,&quot;top&quot;:211.25,&quot;width&quot;:919.826385957249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RESOURCE_RECORD_KEY" val="{&quot;70&quot;:[3321989,3316002,3321644,3321642,3314086,3326987,3317136,332164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5_2*l_h_a*1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5000000000007,&quot;left&quot;:67.21250610351562,&quot;top&quot;:134.17503937007874,&quot;width&quot;:830.424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790.xml><?xml version="1.0" encoding="utf-8"?>
<p:tagLst xmlns:p="http://schemas.openxmlformats.org/presentationml/2006/main">
  <p:tag name="RESOURCE_RECORD_KEY" val="{&quot;70&quot;:[3321989,3316002,3321644,3321646]}"/>
</p:tagLst>
</file>

<file path=ppt/tags/tag791.xml><?xml version="1.0" encoding="utf-8"?>
<p:tagLst xmlns:p="http://schemas.openxmlformats.org/presentationml/2006/main">
  <p:tag name="RESOURCE_RECORD_KEY" val="{&quot;70&quot;:[3321989,3316002,3321644,3321646]}"/>
</p:tagLst>
</file>

<file path=ppt/tags/tag792.xml><?xml version="1.0" encoding="utf-8"?>
<p:tagLst xmlns:p="http://schemas.openxmlformats.org/presentationml/2006/main">
  <p:tag name="RESOURCE_RECORD_KEY" val="{&quot;70&quot;:[3321989,3316002,3321644,3321646]}"/>
</p:tagLst>
</file>

<file path=ppt/tags/tag793.xml><?xml version="1.0" encoding="utf-8"?>
<p:tagLst xmlns:p="http://schemas.openxmlformats.org/presentationml/2006/main">
  <p:tag name="RESOURCE_RECORD_KEY" val="{&quot;70&quot;:[3321989,3316002,3321644,3321646]}"/>
</p:tagLst>
</file>

<file path=ppt/tags/tag794.xml><?xml version="1.0" encoding="utf-8"?>
<p:tagLst xmlns:p="http://schemas.openxmlformats.org/presentationml/2006/main">
  <p:tag name="RESOURCE_RECORD_KEY" val="{&quot;70&quot;:[3321989,3316002,3321644,3321646]}"/>
</p:tagLst>
</file>

<file path=ppt/tags/tag795.xml><?xml version="1.0" encoding="utf-8"?>
<p:tagLst xmlns:p="http://schemas.openxmlformats.org/presentationml/2006/main">
  <p:tag name="RESOURCE_RECORD_KEY" val="{&quot;70&quot;:[3321989,3316002,3321644,3321646]}"/>
</p:tagLst>
</file>

<file path=ppt/tags/tag796.xml><?xml version="1.0" encoding="utf-8"?>
<p:tagLst xmlns:p="http://schemas.openxmlformats.org/presentationml/2006/main">
  <p:tag name="RESOURCE_RECORD_KEY" val="{&quot;70&quot;:[3321989,3316002,3321644,3321646]}"/>
</p:tagLst>
</file>

<file path=ppt/tags/tag797.xml><?xml version="1.0" encoding="utf-8"?>
<p:tagLst xmlns:p="http://schemas.openxmlformats.org/presentationml/2006/main">
  <p:tag name="RESOURCE_RECORD_KEY" val="{&quot;70&quot;:[3321989,3316002,3321644,3321646]}"/>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RESOURCE_RECORD_KEY" val="{&quot;65&quot;:[20234437],&quot;70&quot;:[3320067]}"/>
</p:tagLst>
</file>

<file path=ppt/tags/tag8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5_2*l_h_f*1_2_1"/>
  <p:tag name="KSO_WM_TEMPLATE_CATEGORY" val="diagram"/>
  <p:tag name="KSO_WM_TEMPLATE_INDEX" val="20231015"/>
  <p:tag name="KSO_WM_UNIT_LAYERLEVEL" val="1_1_1"/>
  <p:tag name="KSO_WM_TAG_VERSION" val="3.0"/>
  <p:tag name="KSO_WM_UNIT_VALUE" val="33"/>
  <p:tag name="KSO_WM_DIAGRAM_MAX_ITEMCNT" val="6"/>
  <p:tag name="KSO_WM_DIAGRAM_MIN_ITEMCNT" val="2"/>
  <p:tag name="KSO_WM_DIAGRAM_VIRTUALLY_FRAME" val="{&quot;height&quot;:331.05000000000007,&quot;left&quot;:67.21250610351562,&quot;top&quot;:134.17503937007874,&quot;width&quot;:830.42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请单击此处添加正文，文字是您思想的提炼"/>
  <p:tag name="KSO_WM_UNIT_TEXT_FILL_FORE_SCHEMECOLOR_INDEX" val="1"/>
  <p:tag name="KSO_WM_UNIT_TEXT_FILL_TYPE" val="1"/>
  <p:tag name="KSO_WM_DIAGRAM_USE_COLOR_VALUE" val="{&quot;color_scheme&quot;:1,&quot;color_type&quot;:1,&quot;theme_color_indexes&quot;:[]}"/>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DIAGRAM_VIRTUALLY_FRAME" val="{&quot;height&quot;:366.25,&quot;left&quot;:49.65,&quot;top&quot;:108.85,&quot;width&quot;:860.7}"/>
</p:tagLst>
</file>

<file path=ppt/tags/tag8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87_3*n_h_h_f*1_2_3_1"/>
  <p:tag name="KSO_WM_TEMPLATE_CATEGORY" val="diagram"/>
  <p:tag name="KSO_WM_TEMPLATE_INDEX" val="2023108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
  <p:tag name="KSO_WM_UNIT_TEXT_FILL_FORE_SCHEMECOLOR_INDEX" val="1"/>
  <p:tag name="KSO_WM_UNIT_TEXT_FILL_TYPE" val="1"/>
  <p:tag name="KSO_WM_DIAGRAM_USE_COLOR_VALUE" val="{&quot;color_scheme&quot;:1,&quot;color_type&quot;:1,&quot;theme_color_indexes&quot;:[5,6,7,8,9,10]}"/>
</p:tagLst>
</file>

<file path=ppt/tags/tag8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87_3*n_h_h_f*1_2_2_1"/>
  <p:tag name="KSO_WM_TEMPLATE_CATEGORY" val="diagram"/>
  <p:tag name="KSO_WM_TEMPLATE_INDEX" val="2023108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
  <p:tag name="KSO_WM_UNIT_TEXT_FILL_FORE_SCHEMECOLOR_INDEX" val="1"/>
  <p:tag name="KSO_WM_UNIT_TEXT_FILL_TYPE" val="1"/>
  <p:tag name="KSO_WM_DIAGRAM_USE_COLOR_VALUE" val="{&quot;color_scheme&quot;:1,&quot;color_type&quot;:1,&quot;theme_color_indexes&quot;:[5,6,7,8,9,10]}"/>
</p:tagLst>
</file>

<file path=ppt/tags/tag804.xml><?xml version="1.0" encoding="utf-8"?>
<p:tagLst xmlns:p="http://schemas.openxmlformats.org/presentationml/2006/main">
  <p:tag name="KSO_WM_DIAGRAM_VIRTUALLY_FRAME" val="{&quot;height&quot;:366.6005554199218,&quot;left&quot;:41.1,&quot;top&quot;:169.04440732940915,&quot;width&quot;:860.7464566929133}"/>
</p:tagLst>
</file>

<file path=ppt/tags/tag8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87_3*n_h_h_f*1_2_4_1"/>
  <p:tag name="KSO_WM_TEMPLATE_CATEGORY" val="diagram"/>
  <p:tag name="KSO_WM_TEMPLATE_INDEX" val="2023108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
  <p:tag name="KSO_WM_UNIT_TEXT_FILL_FORE_SCHEMECOLOR_INDEX" val="1"/>
  <p:tag name="KSO_WM_UNIT_TEXT_FILL_TYPE" val="1"/>
  <p:tag name="KSO_WM_DIAGRAM_USE_COLOR_VALUE" val="{&quot;color_scheme&quot;:1,&quot;color_type&quot;:1,&quot;theme_color_indexes&quot;:[5,6,7,8,9,10]}"/>
</p:tagLst>
</file>

<file path=ppt/tags/tag8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2_1"/>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7,8,9,10]}"/>
</p:tagLst>
</file>

<file path=ppt/tags/tag8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87_3*n_h_h_f*1_2_1_1"/>
  <p:tag name="KSO_WM_TEMPLATE_CATEGORY" val="diagram"/>
  <p:tag name="KSO_WM_TEMPLATE_INDEX" val="2023108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
  <p:tag name="KSO_WM_UNIT_TEXT_FILL_FORE_SCHEMECOLOR_INDEX" val="1"/>
  <p:tag name="KSO_WM_UNIT_TEXT_FILL_TYPE" val="1"/>
  <p:tag name="KSO_WM_DIAGRAM_USE_COLOR_VALUE" val="{&quot;color_scheme&quot;:1,&quot;color_type&quot;:1,&quot;theme_color_indexes&quot;:[5,6,7,8,9,10]}"/>
</p:tagLst>
</file>

<file path=ppt/tags/tag8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3*n_h_h_i*1_2_3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3*n_h_h_i*1_2_2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1.xml><?xml version="1.0" encoding="utf-8"?>
<p:tagLst xmlns:p="http://schemas.openxmlformats.org/presentationml/2006/main">
  <p:tag name="KSO_WM_UNIT_VALUE" val="649*649"/>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015_2*l_h_d*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1.05000000000007,&quot;left&quot;:67.21250610351562,&quot;top&quot;:134.17503937007874,&quot;width&quot;:830.42498779296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DIAGRAM_USE_COLOR_VALUE" val="{&quot;color_scheme&quot;:1,&quot;color_type&quot;:1,&quot;theme_color_indexes&quot;:[]}"/>
</p:tagLst>
</file>

<file path=ppt/tags/tag8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3*n_h_h_i*1_2_1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31087_3*n_h_h_i*1_2_4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3*n_h_h_x*1_2_1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UNIT_VALUE" val="74*63"/>
  <p:tag name="KSO_WM_UNIT_TYPE" val="n_h_h_x"/>
  <p:tag name="KSO_WM_UNIT_INDEX" val="1_2_1_1"/>
  <p:tag name="KSO_WM_DIAGRAM_MAX_ITEMCNT" val="5"/>
  <p:tag name="KSO_WM_DIAGRAM_MIN_ITEMCNT" val="2"/>
  <p:tag name="KSO_WM_DIAGRAM_VIRTUALLY_FRAME" val="{&quot;height&quot;:366.25,&quot;left&quot;:49.65,&quot;top&quot;:108.85,&quot;width&quot;:860.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 name="KSO_WM_DIAGRAM_USE_COLOR_VALUE" val="{&quot;color_scheme&quot;:1,&quot;color_type&quot;:1,&quot;theme_color_indexes&quot;:[5,6,7,8,9,10]}"/>
</p:tagLst>
</file>

<file path=ppt/tags/tag8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3*n_h_h_x*1_2_3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366.25,&quot;left&quot;:49.65,&quot;top&quot;:108.85,&quot;width&quot;:860.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 name="KSO_WM_DIAGRAM_USE_COLOR_VALUE" val="{&quot;color_scheme&quot;:1,&quot;color_type&quot;:1,&quot;theme_color_indexes&quot;:[5,6,7,8,9,10]}"/>
</p:tagLst>
</file>

<file path=ppt/tags/tag8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3*n_h_h_x*1_2_2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UNIT_VALUE" val="65*58"/>
  <p:tag name="KSO_WM_UNIT_TYPE" val="n_h_h_x"/>
  <p:tag name="KSO_WM_UNIT_INDEX" val="1_2_2_1"/>
  <p:tag name="KSO_WM_DIAGRAM_MAX_ITEMCNT" val="5"/>
  <p:tag name="KSO_WM_DIAGRAM_MIN_ITEMCNT" val="2"/>
  <p:tag name="KSO_WM_DIAGRAM_VIRTUALLY_FRAME" val="{&quot;height&quot;:366.25,&quot;left&quot;:49.65,&quot;top&quot;:108.85,&quot;width&quot;:860.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 name="KSO_WM_DIAGRAM_USE_COLOR_VALUE" val="{&quot;color_scheme&quot;:1,&quot;color_type&quot;:1,&quot;theme_color_indexes&quot;:[5,6,7,8,9,10]}"/>
</p:tagLst>
</file>

<file path=ppt/tags/tag8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3*n_h_h_x*1_2_4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UNIT_VALUE" val="60*51"/>
  <p:tag name="KSO_WM_UNIT_TYPE" val="n_h_h_x"/>
  <p:tag name="KSO_WM_UNIT_INDEX" val="1_2_4_1"/>
  <p:tag name="KSO_WM_DIAGRAM_MAX_ITEMCNT" val="5"/>
  <p:tag name="KSO_WM_DIAGRAM_MIN_ITEMCNT" val="2"/>
  <p:tag name="KSO_WM_DIAGRAM_VIRTUALLY_FRAME" val="{&quot;height&quot;:366.25,&quot;left&quot;:49.65,&quot;top&quot;:108.85,&quot;width&quot;:860.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2"/>
  <p:tag name="KSO_WM_UNIT_FILL_FORE_SCHEMECOLOR_INDEX_BRIGHTNESS" val="0"/>
  <p:tag name="KSO_WM_DIAGRAM_USE_COLOR_VALUE" val="{&quot;color_scheme&quot;:1,&quot;color_type&quot;:1,&quot;theme_color_indexes&quot;:[5,6,7,8,9,10]}"/>
</p:tagLst>
</file>

<file path=ppt/tags/tag8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1"/>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7_3*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7,8,9,10]}"/>
</p:tagLst>
</file>

<file path=ppt/tags/tag8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11"/>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5,6,7,8,9,10]}"/>
</p:tagLst>
</file>

<file path=ppt/tags/tag8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12"/>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12"/>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15_2*l_h_a*1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5000000000007,&quot;left&quot;:67.21250610351562,&quot;top&quot;:134.17503937007874,&quot;width&quot;:830.424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8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2"/>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7,8,9,10]}"/>
</p:tagLst>
</file>

<file path=ppt/tags/tag8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3"/>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3"/>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7_3*n_h_i*1_1_4"/>
  <p:tag name="KSO_WM_TEMPLATE_CATEGORY" val="diagram"/>
  <p:tag name="KSO_WM_TEMPLATE_INDEX" val="20231087"/>
  <p:tag name="KSO_WM_UNIT_LAYERLEVEL" val="1_1_1"/>
  <p:tag name="KSO_WM_TAG_VERSION" val="3.0"/>
  <p:tag name="KSO_WM_DIAGRAM_GROUP_CODE" val="n1-1"/>
  <p:tag name="KSO_WM_UNIT_TYPE" val="n_h_i"/>
  <p:tag name="KSO_WM_UNIT_INDEX" val="1_1_4"/>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8"/>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type&quot;:0},&quot;glow&quot;:{&quot;colorType&quot;:0},&quot;line&quot;:{&quot;gradient&quot;:[{&quot;brightness&quot;:0,&quot;colorType&quot;:1,&quot;foreColorIndex&quot;:16,&quot;pos&quot;:1,&quot;transparency&quot;:0},{&quot;brightness&quot;:0,&quot;colorType&quot;:1,&quot;foreColorIndex&quot;:5,&quot;pos&quot;:0.38999998569488525,&quot;transparency&quot;:0.3799999952316284},{&quot;brightness&quot;:0,&quot;colorType&quot;:1,&quot;foreColorIndex&quot;:5,&quot;pos&quot;:0.20000000298023224,&quot;transparency&quot;:0.46000000834465027},{&quot;brightness&quot;:0.5,&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7,8,9,10]}"/>
</p:tagLst>
</file>

<file path=ppt/tags/tag8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5"/>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6000000238418579,&quot;colorType&quot;:1,&quot;foreColorIndex&quot;:5,&quot;pos&quot;:0.009999999776482582,&quot;transparency&quot;:0},{&quot;brightness&quot;:0.8999999761581421,&quot;colorType&quot;:1,&quot;foreColorIndex&quot;:5,&quot;pos&quot;:0.8600000143051147,&quot;transparency&quot;:0.2700000107288360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9"/>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10"/>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3*n_h_i*1_1_6"/>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gradient&quot;:[{&quot;brightness&quot;:0.6000000238418579,&quot;colorType&quot;:1,&quot;foreColorIndex&quot;:5,&quot;pos&quot;:0.009999999776482582,&quot;transparency&quot;:0},{&quot;brightness&quot;:0.8999999761581421,&quot;colorType&quot;:1,&quot;foreColorIndex&quot;:5,&quot;pos&quot;:0.8600000143051147,&quot;transparency&quot;:0.2700000107288360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8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7_3*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366.25,&quot;left&quot;:49.65,&quot;top&quot;:108.85,&quot;width&quot;:8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10;加项标题"/>
  <p:tag name="KSO_WM_UNIT_TEXT_FILL_FORE_SCHEMECOLOR_INDEX" val="1"/>
  <p:tag name="KSO_WM_UNIT_TEXT_FILL_TYPE" val="1"/>
  <p:tag name="KSO_WM_DIAGRAM_USE_COLOR_VALUE" val="{&quot;color_scheme&quot;:1,&quot;color_type&quot;:1,&quot;theme_color_indexes&quot;:[5,6,7,8,9,10]}"/>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5_2*l_h_f*1_3_1"/>
  <p:tag name="KSO_WM_TEMPLATE_CATEGORY" val="diagram"/>
  <p:tag name="KSO_WM_TEMPLATE_INDEX" val="20231015"/>
  <p:tag name="KSO_WM_UNIT_LAYERLEVEL" val="1_1_1"/>
  <p:tag name="KSO_WM_TAG_VERSION" val="3.0"/>
  <p:tag name="KSO_WM_UNIT_ISCONTENTSTITLE" val="0"/>
  <p:tag name="KSO_WM_UNIT_ISNUMDGMTITLE" val="0"/>
  <p:tag name="KSO_WM_UNIT_VALUE" val="33"/>
  <p:tag name="KSO_WM_UNIT_SUBTYPE" val="a"/>
  <p:tag name="KSO_WM_DIAGRAM_MAX_ITEMCNT" val="6"/>
  <p:tag name="KSO_WM_DIAGRAM_MIN_ITEMCNT" val="2"/>
  <p:tag name="KSO_WM_DIAGRAM_VIRTUALLY_FRAME" val="{&quot;height&quot;:331.05000000000007,&quot;left&quot;:67.21250610351562,&quot;top&quot;:134.17503937007874,&quot;width&quot;:830.42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请单击此处添加正文，文字是您思想的提炼"/>
  <p:tag name="KSO_WM_UNIT_TEXT_FILL_FORE_SCHEMECOLOR_INDEX" val="1"/>
  <p:tag name="KSO_WM_UNIT_TEXT_FILL_TYPE" val="1"/>
  <p:tag name="KSO_WM_DIAGRAM_USE_COLOR_VALUE" val="{&quot;color_scheme&quot;:1,&quot;color_type&quot;:1,&quot;theme_color_indexes&quot;:[]}"/>
</p:tagLst>
</file>

<file path=ppt/tags/tag830.xml><?xml version="1.0" encoding="utf-8"?>
<p:tagLst xmlns:p="http://schemas.openxmlformats.org/presentationml/2006/main">
  <p:tag name="RESOURCE_RECORD_KEY" val="{&quot;70&quot;:[3321989,3316002,3321644,3321642,3314086,3326987,3317136,3321640,3314372]}"/>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UNIT_COMPATIBLE" val="0"/>
  <p:tag name="KSO_WM_UNIT_DIAGRAM_ISREFERUNIT" val="0"/>
  <p:tag name="KSO_WM_TEMPLATE_INDEX" val="20231320"/>
  <p:tag name="KSO_WM_TAG_VERSION" val="3.0"/>
  <p:tag name="KSO_WM_DIAGRAM_VERSION" val="3"/>
  <p:tag name="KSO_WM_DIAGRAM_MIN_ITEMCNT" val="2"/>
  <p:tag name="KSO_WM_UNIT_SUBTYPE" val="a"/>
  <p:tag name="KSO_WM_UNIT_NOCLEAR" val="0"/>
  <p:tag name="KSO_WM_UNIT_VALUE" val="33"/>
  <p:tag name="KSO_WM_UNIT_HIGHLIGHT" val="0"/>
  <p:tag name="KSO_WM_UNIT_DIAGRAM_ISNUMVISUAL" val="0"/>
  <p:tag name="KSO_WM_DIAGRAM_GROUP_CODE" val="l1-1"/>
  <p:tag name="KSO_WM_UNIT_TYPE" val="l_h_f"/>
  <p:tag name="KSO_WM_UNIT_INDEX" val="1_1_1"/>
  <p:tag name="KSO_WM_UNIT_ID" val="diagram20231320_2*l_h_f*1_1_1"/>
  <p:tag name="KSO_WM_TEMPLATE_CATEGORY" val="diagram"/>
  <p:tag name="KSO_WM_UNIT_LAYERLEVEL" val="1_1_1"/>
  <p:tag name="KSO_WM_DIAGRAM_COLOR_TEXT_CAN_REMOVE" val="n"/>
  <p:tag name="KSO_WM_DIAGRAM_MAX_ITEMCNT" val="6"/>
  <p:tag name="KSO_WM_DIAGRAM_VIRTUALLY_FRAME" val="{&quot;height&quot;:345.25,&quot;left&quot;:57.2,&quot;top&quot;:98.35,&quot;width&quot;:859.3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PRESET_TEXT" val="单击此处输入您的项正文，文字是您思想的提炼，请尽量言简意赅"/>
  <p:tag name="KSO_WM_UNIT_FILL_TYPE" val="1"/>
  <p:tag name="KSO_WM_UNIT_FILL_FORE_SCHEMECOLOR_INDEX" val="5"/>
  <p:tag name="KSO_WM_UNIT_FILL_FORE_SCHEMECOLOR_INDEX_BRIGHTNESS" val="0.8"/>
  <p:tag name="KSO_WM_UNIT_TEXT_FILL_FORE_SCHEMECOLOR_INDEX" val="1"/>
  <p:tag name="KSO_WM_UNIT_TEXT_FILL_TYPE" val="1"/>
  <p:tag name="KSO_WM_DIAGRAM_USE_COLOR_VALUE" val="{&quot;color_scheme&quot;:1,&quot;color_type&quot;:1,&quot;theme_color_indexes&quot;:[]}"/>
</p:tagLst>
</file>

<file path=ppt/tags/tag8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2*l_h_i*1_1_2"/>
  <p:tag name="KSO_WM_TEMPLATE_CATEGORY" val="diagram"/>
  <p:tag name="KSO_WM_TEMPLATE_INDEX" val="20231320"/>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5.25,&quot;left&quot;:57.2,&quot;top&quot;:98.35,&quot;width&quot;:859.3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4"/>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834.xml><?xml version="1.0" encoding="utf-8"?>
<p:tagLst xmlns:p="http://schemas.openxmlformats.org/presentationml/2006/main">
  <p:tag name="RESOURCE_RECORD_KEY" val="{&quot;70&quot;:[3321989,3316002,3321644,3321642,3314086,3326987,3317136,3321640,3314372]}"/>
</p:tagLst>
</file>

<file path=ppt/tags/tag835.xml><?xml version="1.0" encoding="utf-8"?>
<p:tagLst xmlns:p="http://schemas.openxmlformats.org/presentationml/2006/main">
  <p:tag name="RESOURCE_RECORD_KEY" val="{&quot;70&quot;:[3321989,3316002,3321644,3321642,3314086,3326987,3317136,3321640,3314372]}"/>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RESOURCE_RECORD_KEY" val="{&quot;70&quot;:[3321989,3316002,3321644,3321646]}"/>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UNIT_VALUE" val="649*649"/>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015_2*l_h_d*1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1.05000000000007,&quot;left&quot;:67.21250610351562,&quot;top&quot;:134.17503937007874,&quot;width&quot;:830.42498779296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DIAGRAM_USE_COLOR_VALUE" val="{&quot;color_scheme&quot;:1,&quot;color_type&quot;:1,&quot;theme_color_indexes&quot;:[]}"/>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RESOURCE_RECORD_KEY" val="{&quot;70&quot;:[3321989,3316002,3321644,3321646]}"/>
</p:tagLst>
</file>

<file path=ppt/tags/tag842.xml><?xml version="1.0" encoding="utf-8"?>
<p:tagLst xmlns:p="http://schemas.openxmlformats.org/presentationml/2006/main">
  <p:tag name="RESOURCE_RECORD_KEY" val="{&quot;70&quot;:[3321989,3316002,3321644,3321646]}"/>
</p:tagLst>
</file>

<file path=ppt/tags/tag843.xml><?xml version="1.0" encoding="utf-8"?>
<p:tagLst xmlns:p="http://schemas.openxmlformats.org/presentationml/2006/main">
  <p:tag name="RESOURCE_RECORD_KEY" val="{&quot;70&quot;:[3321989,3316002,3321644,3321646]}"/>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commondata" val="eyJoZGlkIjoiNDk2Y2NjMTA2OGY2YzgxNDNlNTNhZjEzMjRhOTZiNTEifQ=="/>
  <p:tag name="resource_record_key" val="{&quot;70&quot;:[3312646,3321554,3320073,3323954,3312172,3322423,3322071,3321957,3319458,3314123,3319338,3321572,3318599,3321478,3314370,3322387,3312104,3321971,3324137,3312463,3321794,3318445,3323369,3316218,3319412,3318357,3323823,3314324,3313595,3316232,3323817,3314300,3313591,3318295,3313666,3314109,3322233,3325539,3321482,3321646,3323868,3321792,3321989,3323403,3323379,3313593,3323813,3321748,3312652,3318299,3314086]}"/>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125_1*l_h_i*1_1_1"/>
  <p:tag name="KSO_WM_TEMPLATE_CATEGORY" val="diagram"/>
  <p:tag name="KSO_WM_TEMPLATE_INDEX" val="20231125"/>
  <p:tag name="KSO_WM_UNIT_LAYERLEVEL" val="1_1_1"/>
  <p:tag name="KSO_WM_TAG_VERSION" val="3.0"/>
  <p:tag name="KSO_WM_BEAUTIFY_FLAG" val="#wm#"/>
  <p:tag name="KSO_WM_DIAGRAM_MAX_ITEMCNT" val="4"/>
  <p:tag name="KSO_WM_DIAGRAM_MIN_ITEMCNT" val="4"/>
  <p:tag name="KSO_WM_DIAGRAM_VIRTUALLY_FRAME" val="{&quot;height&quot;:316.40000610351564,&quot;left&quot;:90.65,&quot;top&quot;:183.7,&quot;width&quot;:778.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5,&quot;colorType&quot;:2,&quot;rgb&quot;:&quot;#002b9b&quot;,&quot;transparency&quot;:0.95999997854232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29819</Words>
  <Application>WPS 演示</Application>
  <PresentationFormat>宽屏</PresentationFormat>
  <Paragraphs>1367</Paragraphs>
  <Slides>141</Slides>
  <Notes>4</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141</vt:i4>
      </vt:variant>
    </vt:vector>
  </HeadingPairs>
  <TitlesOfParts>
    <vt:vector size="159" baseType="lpstr">
      <vt:lpstr>Arial</vt:lpstr>
      <vt:lpstr>宋体</vt:lpstr>
      <vt:lpstr>Wingdings</vt:lpstr>
      <vt:lpstr>Segoe UI</vt:lpstr>
      <vt:lpstr>微软雅黑</vt:lpstr>
      <vt:lpstr>汉仪润圆-65简</vt:lpstr>
      <vt:lpstr>汉仪润圆-65简</vt:lpstr>
      <vt:lpstr>Segoe Print</vt:lpstr>
      <vt:lpstr>等线</vt:lpstr>
      <vt:lpstr>Arial Unicode MS</vt:lpstr>
      <vt:lpstr>Calibri</vt:lpstr>
      <vt:lpstr>Wingdings</vt:lpstr>
      <vt:lpstr>+中文标题</vt:lpstr>
      <vt:lpstr>思源黑体 CN Regular</vt:lpstr>
      <vt:lpstr>Calibri</vt:lpstr>
      <vt:lpstr>等线 Light</vt:lpstr>
      <vt:lpstr>黑体</vt:lpstr>
      <vt:lpstr>Office 主题​​</vt:lpstr>
      <vt:lpstr>PowerPoint 演示文稿</vt:lpstr>
      <vt:lpstr>厦门大学大数据教学团队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林子雨</cp:lastModifiedBy>
  <cp:revision>279</cp:revision>
  <dcterms:created xsi:type="dcterms:W3CDTF">2019-06-19T02:08:00Z</dcterms:created>
  <dcterms:modified xsi:type="dcterms:W3CDTF">2025-02-10T01:57:14Z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870B169408544E199ED2ABB9741A1B47_11</vt:lpwstr>
  </property>
</Properties>
</file>